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56" r:id="rId9"/>
    <p:sldId id="257" r:id="rId10"/>
    <p:sldId id="267" r:id="rId11"/>
    <p:sldId id="268" r:id="rId12"/>
    <p:sldId id="259" r:id="rId13"/>
    <p:sldId id="25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C2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8" autoAdjust="0"/>
    <p:restoredTop sz="92817" autoAdjust="0"/>
  </p:normalViewPr>
  <p:slideViewPr>
    <p:cSldViewPr snapToGrid="0">
      <p:cViewPr varScale="1">
        <p:scale>
          <a:sx n="67" d="100"/>
          <a:sy n="67" d="100"/>
        </p:scale>
        <p:origin x="5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D3F-37E8-48EB-A65D-BA078169EE56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2493-03CA-4B9B-B938-A4B800BA8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193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D3F-37E8-48EB-A65D-BA078169EE56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2493-03CA-4B9B-B938-A4B800BA8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970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D3F-37E8-48EB-A65D-BA078169EE56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2493-03CA-4B9B-B938-A4B800BA849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9320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D3F-37E8-48EB-A65D-BA078169EE56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2493-03CA-4B9B-B938-A4B800BA8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111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D3F-37E8-48EB-A65D-BA078169EE56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2493-03CA-4B9B-B938-A4B800BA849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9246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D3F-37E8-48EB-A65D-BA078169EE56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2493-03CA-4B9B-B938-A4B800BA8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541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D3F-37E8-48EB-A65D-BA078169EE56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2493-03CA-4B9B-B938-A4B800BA8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801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D3F-37E8-48EB-A65D-BA078169EE56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2493-03CA-4B9B-B938-A4B800BA8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18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D3F-37E8-48EB-A65D-BA078169EE56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2493-03CA-4B9B-B938-A4B800BA8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352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D3F-37E8-48EB-A65D-BA078169EE56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2493-03CA-4B9B-B938-A4B800BA8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405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D3F-37E8-48EB-A65D-BA078169EE56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2493-03CA-4B9B-B938-A4B800BA8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12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D3F-37E8-48EB-A65D-BA078169EE56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2493-03CA-4B9B-B938-A4B800BA8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D3F-37E8-48EB-A65D-BA078169EE56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2493-03CA-4B9B-B938-A4B800BA8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90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D3F-37E8-48EB-A65D-BA078169EE56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2493-03CA-4B9B-B938-A4B800BA8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03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D3F-37E8-48EB-A65D-BA078169EE56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2493-03CA-4B9B-B938-A4B800BA8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831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D3F-37E8-48EB-A65D-BA078169EE56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A2493-03CA-4B9B-B938-A4B800BA8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800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68D3F-37E8-48EB-A65D-BA078169EE56}" type="datetimeFigureOut">
              <a:rPr lang="ru-RU" smtClean="0"/>
              <a:t>17.06.2024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C7A2493-03CA-4B9B-B938-A4B800BA84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04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12" Type="http://schemas.openxmlformats.org/officeDocument/2006/relationships/image" Target="../media/image17.jp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jpeg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jpg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microsoft.com/office/2007/relationships/media" Target="../media/media4.mp3"/><Relationship Id="rId7" Type="http://schemas.openxmlformats.org/officeDocument/2006/relationships/image" Target="../media/image22.png"/><Relationship Id="rId12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50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355771" cy="27209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" y="2712892"/>
            <a:ext cx="5347062" cy="4145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481" y="7562"/>
            <a:ext cx="3817619" cy="68504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100" y="0"/>
            <a:ext cx="3009900" cy="684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23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5225142" cy="68602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728" y="0"/>
            <a:ext cx="5059272" cy="6860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50377" y="1706880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F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0377" y="3413759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F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0377" y="6405154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F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0377" y="2605648"/>
            <a:ext cx="3417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50377" y="4280445"/>
            <a:ext cx="5116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DS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0377" y="5140208"/>
            <a:ext cx="3417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50377" y="5950087"/>
            <a:ext cx="3417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3115" y="1396610"/>
            <a:ext cx="197842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Wear it again- just like the </a:t>
            </a:r>
          </a:p>
          <a:p>
            <a:r>
              <a:rPr lang="en-GB" dirty="0">
                <a:latin typeface="Comic Sans MS" panose="030F0702030302020204" pitchFamily="66" charset="0"/>
              </a:rPr>
              <a:t>rest of your clothes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11930" y="3431897"/>
            <a:ext cx="197842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When it goes on </a:t>
            </a:r>
          </a:p>
          <a:p>
            <a:r>
              <a:rPr lang="en-GB" dirty="0">
                <a:latin typeface="Comic Sans MS" panose="030F0702030302020204" pitchFamily="66" charset="0"/>
              </a:rPr>
              <a:t>sale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11930" y="5999335"/>
            <a:ext cx="202079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Be on the market</a:t>
            </a:r>
          </a:p>
          <a:p>
            <a:r>
              <a:rPr lang="en-GB" sz="1600" dirty="0">
                <a:latin typeface="Comic Sans MS" panose="030F0702030302020204" pitchFamily="66" charset="0"/>
              </a:rPr>
              <a:t>within the next few years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59932" y="1574465"/>
            <a:ext cx="112082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instantly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59932" y="2527271"/>
            <a:ext cx="115288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assembly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81406" y="3509553"/>
            <a:ext cx="112883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turn into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89421" y="4350539"/>
            <a:ext cx="98135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endless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68149" y="4788293"/>
            <a:ext cx="89159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access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89421" y="6230167"/>
            <a:ext cx="103265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dissolve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36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55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57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740" y="2470866"/>
            <a:ext cx="3541395" cy="1081504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089" y="542760"/>
            <a:ext cx="6384850" cy="1037758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8" y="429270"/>
            <a:ext cx="3173790" cy="17852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406" y="4513589"/>
            <a:ext cx="2733675" cy="20523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87" y="4073817"/>
            <a:ext cx="2571410" cy="25714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"/>
          <a:stretch/>
        </p:blipFill>
        <p:spPr>
          <a:xfrm>
            <a:off x="4464566" y="4256204"/>
            <a:ext cx="3294771" cy="23890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053" y="1892157"/>
            <a:ext cx="3203972" cy="213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8449" t="-1" r="49359" b="36257"/>
          <a:stretch/>
        </p:blipFill>
        <p:spPr>
          <a:xfrm>
            <a:off x="9816352" y="74067"/>
            <a:ext cx="2228135" cy="6251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1"/>
          <a:stretch/>
        </p:blipFill>
        <p:spPr>
          <a:xfrm>
            <a:off x="457007" y="2912190"/>
            <a:ext cx="1641602" cy="11766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90" y="557655"/>
            <a:ext cx="1647554" cy="1542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651" y="327277"/>
            <a:ext cx="2376759" cy="1552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579" y="5039310"/>
            <a:ext cx="1606123" cy="12974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20" y="4500452"/>
            <a:ext cx="2337844" cy="19532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101" y="2444940"/>
            <a:ext cx="1990725" cy="1790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019" y="2469772"/>
            <a:ext cx="1746477" cy="17410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92" y="295002"/>
            <a:ext cx="1326696" cy="13873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12" y="183139"/>
            <a:ext cx="1670957" cy="16523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2" y="2845052"/>
            <a:ext cx="2281646" cy="12834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27" y="4495274"/>
            <a:ext cx="2259106" cy="22591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12" y="4861612"/>
            <a:ext cx="2394192" cy="1526430"/>
          </a:xfrm>
          <a:prstGeom prst="rect">
            <a:avLst/>
          </a:prstGeom>
        </p:spPr>
      </p:pic>
      <p:pic>
        <p:nvPicPr>
          <p:cNvPr id="17" name="01 (24) Module 2. Ex. 1, p.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02193" y="44232"/>
            <a:ext cx="775552" cy="5300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822471" y="789970"/>
            <a:ext cx="1407758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Shoe shop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17341" y="1265801"/>
            <a:ext cx="169950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Clothes </a:t>
            </a:r>
            <a:r>
              <a:rPr lang="en-US" sz="2000" dirty="0">
                <a:latin typeface="Comic Sans MS" panose="030F0702030302020204" pitchFamily="66" charset="0"/>
              </a:rPr>
              <a:t>s</a:t>
            </a:r>
            <a:r>
              <a:rPr lang="en-GB" sz="2000" dirty="0">
                <a:latin typeface="Comic Sans MS" panose="030F0702030302020204" pitchFamily="66" charset="0"/>
              </a:rPr>
              <a:t>hop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16352" y="1736586"/>
            <a:ext cx="17508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Supermarket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20153" y="2210527"/>
            <a:ext cx="131478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Chemist’s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16352" y="2703251"/>
            <a:ext cx="129875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Bookshop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22472" y="3168891"/>
            <a:ext cx="136127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Optician’s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32089" y="3631665"/>
            <a:ext cx="138852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Jeweller’s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38584" y="4095164"/>
            <a:ext cx="151355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Post office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32089" y="4578049"/>
            <a:ext cx="131478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Butcher’s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838584" y="5060934"/>
            <a:ext cx="105189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Baker’s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838584" y="5524433"/>
            <a:ext cx="1157689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Florist’s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832089" y="6019626"/>
            <a:ext cx="138211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Hair salon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05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33711 0.8143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62" y="4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76341 0.427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77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56692 0.355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46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1379 -0.0319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0.57057 -0.1326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9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54427 0.4650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4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1526 0.3923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74466 0.3386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4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10456 -0.0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33867 -0.4611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40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-0.76016 -0.528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8" y="-2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-0.33945 -0.2694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-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8449" t="-1" r="49359" b="36257"/>
          <a:stretch/>
        </p:blipFill>
        <p:spPr>
          <a:xfrm>
            <a:off x="9816352" y="74067"/>
            <a:ext cx="2228135" cy="625179"/>
          </a:xfrm>
          <a:prstGeom prst="rect">
            <a:avLst/>
          </a:prstGeom>
        </p:spPr>
      </p:pic>
      <p:pic>
        <p:nvPicPr>
          <p:cNvPr id="17" name="01 (24) Module 2. Ex. 1, p.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2193" y="44232"/>
            <a:ext cx="775552" cy="5300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822471" y="789970"/>
            <a:ext cx="1407758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Shoe shop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17341" y="1265801"/>
            <a:ext cx="169950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Clothes shop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16352" y="1736586"/>
            <a:ext cx="17508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Supermarket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20153" y="2210527"/>
            <a:ext cx="131478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Chemist’s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16352" y="2703251"/>
            <a:ext cx="129875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Bookshop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22472" y="3168891"/>
            <a:ext cx="136127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Optician’s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32089" y="3631665"/>
            <a:ext cx="138852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Jeweller’s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38584" y="4095164"/>
            <a:ext cx="151355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Post office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32089" y="4578049"/>
            <a:ext cx="131478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Butcher’s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838584" y="5060934"/>
            <a:ext cx="105189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Baker’s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838584" y="5524433"/>
            <a:ext cx="1157689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Florist’s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832089" y="6019626"/>
            <a:ext cx="138211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Hair salon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471" y="74067"/>
            <a:ext cx="8534709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GB" sz="2400" dirty="0">
                <a:latin typeface="Comic Sans MS" panose="030F0702030302020204" pitchFamily="66" charset="0"/>
              </a:rPr>
              <a:t>“Have you got this in a smaller size?’’</a:t>
            </a:r>
          </a:p>
          <a:p>
            <a:pPr marL="457200" indent="-457200">
              <a:buAutoNum type="arabicPeriod"/>
            </a:pPr>
            <a:r>
              <a:rPr lang="en-GB" sz="2400" dirty="0">
                <a:latin typeface="Comic Sans MS" panose="030F0702030302020204" pitchFamily="66" charset="0"/>
              </a:rPr>
              <a:t>“Four chicken breasts, please.’’</a:t>
            </a:r>
          </a:p>
          <a:p>
            <a:pPr marL="457200" indent="-457200">
              <a:buAutoNum type="arabicPeriod"/>
            </a:pPr>
            <a:r>
              <a:rPr lang="en-GB" sz="2400" dirty="0">
                <a:latin typeface="Comic Sans MS" panose="030F0702030302020204" pitchFamily="66" charset="0"/>
              </a:rPr>
              <a:t>‘’Excuse me, where are the biographies?’’</a:t>
            </a:r>
          </a:p>
          <a:p>
            <a:pPr marL="457200" indent="-457200">
              <a:buAutoNum type="arabicPeriod"/>
            </a:pPr>
            <a:r>
              <a:rPr lang="en-GB" sz="2400" dirty="0">
                <a:latin typeface="Comic Sans MS" panose="030F0702030302020204" pitchFamily="66" charset="0"/>
              </a:rPr>
              <a:t>‘’I’d like to get my eyes tested, please.’’</a:t>
            </a:r>
          </a:p>
          <a:p>
            <a:pPr marL="457200" indent="-457200">
              <a:buAutoNum type="arabicPeriod"/>
            </a:pPr>
            <a:r>
              <a:rPr lang="en-GB" sz="2400" dirty="0">
                <a:latin typeface="Comic Sans MS" panose="030F0702030302020204" pitchFamily="66" charset="0"/>
              </a:rPr>
              <a:t>‘’Two bunches of daffodils, please.’’</a:t>
            </a:r>
          </a:p>
          <a:p>
            <a:pPr marL="457200" indent="-457200">
              <a:buAutoNum type="arabicPeriod"/>
            </a:pPr>
            <a:r>
              <a:rPr lang="en-GB" sz="2400" dirty="0">
                <a:latin typeface="Comic Sans MS" panose="030F0702030302020204" pitchFamily="66" charset="0"/>
              </a:rPr>
              <a:t>‘’I rake a size 6.’’</a:t>
            </a:r>
          </a:p>
          <a:p>
            <a:pPr marL="457200" indent="-457200">
              <a:buAutoNum type="arabicPeriod"/>
            </a:pPr>
            <a:r>
              <a:rPr lang="en-GB" sz="2400" dirty="0">
                <a:latin typeface="Comic Sans MS" panose="030F0702030302020204" pitchFamily="66" charset="0"/>
              </a:rPr>
              <a:t>‘’Can I try these earrings on, please?’’</a:t>
            </a:r>
          </a:p>
          <a:p>
            <a:pPr marL="457200" indent="-457200">
              <a:buAutoNum type="arabicPeriod"/>
            </a:pPr>
            <a:r>
              <a:rPr lang="en-GB" sz="2400" dirty="0">
                <a:latin typeface="Comic Sans MS" panose="030F0702030302020204" pitchFamily="66" charset="0"/>
              </a:rPr>
              <a:t>‘’I’d like a cut and blow-dry, please.’’</a:t>
            </a:r>
          </a:p>
          <a:p>
            <a:pPr marL="457200" indent="-457200">
              <a:buAutoNum type="arabicPeriod"/>
            </a:pPr>
            <a:r>
              <a:rPr lang="en-GB" sz="2400" dirty="0">
                <a:latin typeface="Comic Sans MS" panose="030F0702030302020204" pitchFamily="66" charset="0"/>
              </a:rPr>
              <a:t>‘’I’ve come to pick up my prescription.’’</a:t>
            </a:r>
          </a:p>
          <a:p>
            <a:pPr marL="457200" indent="-457200">
              <a:buAutoNum type="arabicPeriod"/>
            </a:pPr>
            <a:r>
              <a:rPr lang="en-GB" sz="2400" dirty="0">
                <a:latin typeface="Comic Sans MS" panose="030F0702030302020204" pitchFamily="66" charset="0"/>
              </a:rPr>
              <a:t>‘’Can I send this first class, please?’’</a:t>
            </a:r>
          </a:p>
          <a:p>
            <a:pPr marL="457200" indent="-457200">
              <a:buAutoNum type="arabicPeriod"/>
            </a:pPr>
            <a:r>
              <a:rPr lang="en-GB" sz="2400" dirty="0">
                <a:latin typeface="Comic Sans MS" panose="030F0702030302020204" pitchFamily="66" charset="0"/>
              </a:rPr>
              <a:t>‘’Could you tell me which aisle the frozen foods are in?’’</a:t>
            </a:r>
          </a:p>
          <a:p>
            <a:pPr marL="457200" indent="-457200">
              <a:buAutoNum type="arabicPeriod"/>
            </a:pPr>
            <a:endParaRPr lang="en-GB" sz="2400" dirty="0">
              <a:latin typeface="Comic Sans MS" panose="030F0702030302020204" pitchFamily="66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latin typeface="Comic Sans MS" panose="030F0702030302020204" pitchFamily="66" charset="0"/>
              </a:rPr>
              <a:t>‘’Are these rolls freshly baked?’’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990" y="5167305"/>
            <a:ext cx="4610100" cy="151447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10491" y="5852160"/>
            <a:ext cx="15488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Clothes shop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10491" y="6239101"/>
            <a:ext cx="12666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Jeweller’s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43268" y="5869769"/>
            <a:ext cx="12859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Shoe shop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3" name="02 (25) Module 2. Ex. 2, p. 2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2153" y="52173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7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37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55 0.1754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31393 -0.1768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5234 0.3490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7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29467 0.113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0.26614 -0.2782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-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28464 -0.2893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-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31185 -0.2039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9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32083 -0.1060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2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3849 -0.5949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45" y="-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36706 -0.0923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-0.32943 -0.5784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-2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-0.32812 -0.4872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8779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0"/>
            <a:ext cx="438912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0104" cy="23364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23640" b="50660"/>
          <a:stretch/>
        </p:blipFill>
        <p:spPr>
          <a:xfrm>
            <a:off x="4200103" y="-1"/>
            <a:ext cx="3468133" cy="22176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015" y="5440142"/>
            <a:ext cx="5329895" cy="8946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50114" b="28761"/>
          <a:stretch/>
        </p:blipFill>
        <p:spPr>
          <a:xfrm>
            <a:off x="0" y="2503056"/>
            <a:ext cx="5082566" cy="10625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00102" y="0"/>
            <a:ext cx="3602778" cy="2336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Examples of dialogues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81750" b="2724"/>
          <a:stretch/>
        </p:blipFill>
        <p:spPr>
          <a:xfrm>
            <a:off x="824248" y="4470243"/>
            <a:ext cx="5109921" cy="7850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71187" b="18378"/>
          <a:stretch/>
        </p:blipFill>
        <p:spPr>
          <a:xfrm>
            <a:off x="318593" y="3750382"/>
            <a:ext cx="5181286" cy="53505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7635" y="2503056"/>
            <a:ext cx="4456874" cy="1062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47817" y="3732148"/>
            <a:ext cx="4553856" cy="553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92762" y="4448215"/>
            <a:ext cx="4489202" cy="807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54578" y="5440142"/>
            <a:ext cx="4895603" cy="894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92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0"/>
            <a:ext cx="438912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0104" cy="23364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37703"/>
          <a:stretch/>
        </p:blipFill>
        <p:spPr>
          <a:xfrm>
            <a:off x="1200766" y="2377887"/>
            <a:ext cx="5719428" cy="44801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b="62201"/>
          <a:stretch/>
        </p:blipFill>
        <p:spPr>
          <a:xfrm>
            <a:off x="4158713" y="-9200"/>
            <a:ext cx="3990975" cy="234568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158713" y="-9200"/>
            <a:ext cx="3990975" cy="2354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Picture 1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00766" y="2336482"/>
            <a:ext cx="5719428" cy="1373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Picture 2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00766" y="3709851"/>
            <a:ext cx="5719428" cy="1375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Picture 3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00766" y="5085806"/>
            <a:ext cx="5719428" cy="1772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Picture 4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2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743450" cy="6858000"/>
          </a:xfrm>
          <a:prstGeom prst="rect">
            <a:avLst/>
          </a:prstGeom>
        </p:spPr>
      </p:pic>
      <p:pic>
        <p:nvPicPr>
          <p:cNvPr id="3" name="03 (26) Module 2. Ex. 1, p.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3450" y="0"/>
            <a:ext cx="487363" cy="487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3450" y="860611"/>
            <a:ext cx="3421763" cy="544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3450" y="1417588"/>
            <a:ext cx="4133850" cy="419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3450" y="1777905"/>
            <a:ext cx="4343400" cy="466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0125" y="2227485"/>
            <a:ext cx="4276725" cy="381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3450" y="2594023"/>
            <a:ext cx="4191000" cy="400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49627" y="3536768"/>
            <a:ext cx="4507583" cy="1937839"/>
          </a:xfrm>
          <a:prstGeom prst="rect">
            <a:avLst/>
          </a:prstGeom>
        </p:spPr>
      </p:pic>
      <p:pic>
        <p:nvPicPr>
          <p:cNvPr id="10" name="04 (27) Module 2. Ex. 2, p. 2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2758" y="4235721"/>
            <a:ext cx="771707" cy="7717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3450" y="5640164"/>
            <a:ext cx="6440624" cy="77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9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382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Скругленный прямоугольник 35"/>
          <p:cNvSpPr/>
          <p:nvPr/>
        </p:nvSpPr>
        <p:spPr>
          <a:xfrm>
            <a:off x="2344718" y="6071597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мгновенно высыхать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7259782" y="4407721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полнофункциональный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249226" y="4399144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fully-functional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249226" y="5244268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зажигалка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814124" y="1931710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превращаться в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796972" y="2765624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предмет одежды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796972" y="3573807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раствориться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796972" y="4407721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распродаваться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4796972" y="6049818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будка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263080" y="1914556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пластырь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9712036" y="2747158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жертва пожара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9712036" y="1095829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картридж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9712036" y="264551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бесконечные возможности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9712036" y="3582384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совет по питанию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7249226" y="264551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заходить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7270338" y="2740548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мебельное покрытие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270338" y="3561917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полностью работающее устройство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9712036" y="5215904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мгновенный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7259782" y="1110355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изучать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9701480" y="4408376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по требованию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7270338" y="6049818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не требующий сборки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786416" y="5207327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законодатель моды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9712036" y="1921164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пересадка кожи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9701480" y="6068943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Comic Sans MS" panose="030F0702030302020204" pitchFamily="66" charset="0"/>
              </a:rPr>
              <a:t>активирующийся голосом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344718" y="1914556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разрабатывать  ткань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344718" y="2755730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производить электричество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323606" y="3589644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Comic Sans MS" panose="030F0702030302020204" pitchFamily="66" charset="0"/>
              </a:rPr>
              <a:t>определять физическую форму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344718" y="4403769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ткань, нанесённая распылением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323606" y="5237683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мельчайшие волокна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49226" y="5224481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lighter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323606" y="1914556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develop textiles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23606" y="2748470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generate electricity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44718" y="3582384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monitor fitness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23606" y="4401779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spray-on fabric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44718" y="5215904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minute fibres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23606" y="6049818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dry instantly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14124" y="1914556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turn into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86416" y="2748470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garment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96972" y="3582384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dissolve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86416" y="4399144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go on sale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86416" y="5215904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trendsetter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86416" y="6049818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booth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249226" y="264551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drop in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249226" y="1095829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look into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249226" y="1919179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bandage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249226" y="2750457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furniture covering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249226" y="3573807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fully-working machine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291450" y="6068943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no assembly required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712036" y="268514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endless possibilities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712036" y="1095829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cartridge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712036" y="1923143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skin graft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712036" y="2750457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burn victim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9712036" y="3576451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dietary advice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712036" y="4400466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on demand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712036" y="5224481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instant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9680368" y="6071597"/>
            <a:ext cx="2090058" cy="6966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voice-activated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73198" y="524952"/>
            <a:ext cx="6689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Learn these words: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50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66109" cy="41734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3415"/>
            <a:ext cx="2467211" cy="26845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606" y="2121228"/>
            <a:ext cx="2395394" cy="2636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1858" y="1595151"/>
            <a:ext cx="2044556" cy="2413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6222" y="2708169"/>
            <a:ext cx="2569387" cy="2174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7858" y="772058"/>
            <a:ext cx="1700213" cy="2486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5419" y="2970430"/>
            <a:ext cx="2530995" cy="2437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1022" y="5086803"/>
            <a:ext cx="966034" cy="2128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1367" y="473382"/>
            <a:ext cx="1406704" cy="2536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33330" y="3262312"/>
            <a:ext cx="2743084" cy="2371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20130" y="2416184"/>
            <a:ext cx="2371870" cy="2402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2424" y="3839615"/>
            <a:ext cx="2949576" cy="2425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41597" y="475733"/>
            <a:ext cx="1240941" cy="263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68833" y="179243"/>
            <a:ext cx="1276586" cy="2439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24358" y="162733"/>
            <a:ext cx="2429078" cy="2576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24358" y="5053586"/>
            <a:ext cx="2443713" cy="2604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76742" y="495651"/>
            <a:ext cx="770557" cy="2391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94492" y="1871928"/>
            <a:ext cx="1997508" cy="2299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71818" y="4462660"/>
            <a:ext cx="3420182" cy="2472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14189" y="3556853"/>
            <a:ext cx="2562225" cy="2440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86845" y="1065463"/>
            <a:ext cx="1884545" cy="2197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329922" y="777704"/>
            <a:ext cx="1005885" cy="2655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471" y="4746940"/>
            <a:ext cx="3650673" cy="2496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5374947"/>
            <a:ext cx="5767271" cy="2489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873" y="1330692"/>
            <a:ext cx="4451563" cy="2179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330" y="4136690"/>
            <a:ext cx="2758670" cy="2495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36" y="6000759"/>
            <a:ext cx="4156364" cy="2629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6308797"/>
            <a:ext cx="5791200" cy="241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782" y="5682714"/>
            <a:ext cx="5948218" cy="2491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049" y="6605164"/>
            <a:ext cx="5404951" cy="2581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7603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0.56302 0.44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51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0.7056 0.476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86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57982 0.360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7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60729 0.577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65" y="2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38778E-17 L -0.79257 0.1807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35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67161 0.8101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81" y="4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71511 0.03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55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-0.71875 0.7388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38" y="3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6 L -0.42565 0.3851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9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-0.65039 -0.1916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2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-0.65443 0.4539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1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0.64414 -0.3046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14" y="-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68906 -0.022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53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63659 -0.3231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36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65937 -0.2555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69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68399 -0.1863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6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6444 0.3386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27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64493 -0.2004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-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-0.62318 0.0157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59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022E-16 L -0.59766 0.1747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83" y="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-0.54623 -0.5898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18" y="-2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5849 -0.52987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45" y="-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-0.63868 -0.19954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0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45235 -0.39236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17" y="-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-0.39974 -0.03657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7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46511 -0.19629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55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40547 -0.16389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73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0.40938 -0.00532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185</TotalTime>
  <Words>302</Words>
  <Application>Microsoft Office PowerPoint</Application>
  <PresentationFormat>Широкоэкранный</PresentationFormat>
  <Paragraphs>121</Paragraphs>
  <Slides>13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Comic Sans MS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Красильникова</dc:creator>
  <cp:lastModifiedBy>PC</cp:lastModifiedBy>
  <cp:revision>37</cp:revision>
  <dcterms:created xsi:type="dcterms:W3CDTF">2021-08-02T21:35:47Z</dcterms:created>
  <dcterms:modified xsi:type="dcterms:W3CDTF">2024-06-17T20:14:18Z</dcterms:modified>
</cp:coreProperties>
</file>