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9" r:id="rId2"/>
    <p:sldId id="270" r:id="rId3"/>
    <p:sldId id="261" r:id="rId4"/>
    <p:sldId id="262" r:id="rId5"/>
    <p:sldId id="267" r:id="rId6"/>
    <p:sldId id="294" r:id="rId7"/>
    <p:sldId id="295" r:id="rId8"/>
    <p:sldId id="296" r:id="rId9"/>
    <p:sldId id="301" r:id="rId10"/>
    <p:sldId id="260" r:id="rId11"/>
    <p:sldId id="283" r:id="rId12"/>
    <p:sldId id="263" r:id="rId13"/>
    <p:sldId id="286" r:id="rId14"/>
    <p:sldId id="297" r:id="rId15"/>
    <p:sldId id="288" r:id="rId16"/>
    <p:sldId id="298" r:id="rId17"/>
    <p:sldId id="285" r:id="rId18"/>
    <p:sldId id="289" r:id="rId19"/>
    <p:sldId id="305" r:id="rId20"/>
    <p:sldId id="291" r:id="rId21"/>
    <p:sldId id="292" r:id="rId22"/>
    <p:sldId id="303" r:id="rId23"/>
    <p:sldId id="279" r:id="rId24"/>
    <p:sldId id="30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3905"/>
    <a:srgbClr val="B45608"/>
    <a:srgbClr val="492303"/>
    <a:srgbClr val="3B1C0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>
        <p:scale>
          <a:sx n="60" d="100"/>
          <a:sy n="60" d="100"/>
        </p:scale>
        <p:origin x="-1098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A4E295-FE91-4382-B98E-910A435C53D6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8B22D-A52D-4DA6-BFA8-1A54A78A0B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8641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F8B22D-A52D-4DA6-BFA8-1A54A78A0B9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8574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5388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7595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6947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9970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0955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0621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141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401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6002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248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9533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35561-B703-4D99-916F-EB8C39493F49}" type="datetimeFigureOut">
              <a:rPr lang="ru-RU" smtClean="0"/>
              <a:pPr/>
              <a:t>30.11.2025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5EA9E-F0E7-4C18-A2D3-D29A81C4D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7005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22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media" Target="../media/media2.mp3"/><Relationship Id="rId3" Type="http://schemas.openxmlformats.org/officeDocument/2006/relationships/audio" Target="file:///C:\Users\&#1055;&#1086;&#1083;&#1100;&#1079;&#1086;&#1074;&#1072;&#1090;&#1077;&#1083;&#1100;\Desktop\&#1055;&#1056;&#1045;&#1047;&#1045;&#1053;&#1058;&#1040;&#1062;&#1048;&#1071;\zvuk-revuschego-losja.mp3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audio" Target="file:///C:\Users\&#1055;&#1086;&#1083;&#1100;&#1079;&#1086;&#1074;&#1072;&#1090;&#1077;&#1083;&#1100;\Desktop\&#1055;&#1056;&#1045;&#1047;&#1045;&#1053;&#1058;&#1040;&#1062;&#1048;&#1071;\voy-volka-pesnya-odinochestva.mp3" TargetMode="External"/><Relationship Id="rId1" Type="http://schemas.openxmlformats.org/officeDocument/2006/relationships/audio" Target="file:///C:\Users\&#1055;&#1086;&#1083;&#1100;&#1079;&#1086;&#1074;&#1072;&#1090;&#1077;&#1083;&#1100;\Desktop\&#1055;&#1056;&#1045;&#1047;&#1045;&#1053;&#1058;&#1040;&#1062;&#1048;&#1071;\zvuki-prirody-dyatel-klassika.mp3" TargetMode="External"/><Relationship Id="rId6" Type="http://schemas.microsoft.com/office/2007/relationships/media" Target="../media/media1.mp3"/><Relationship Id="rId11" Type="http://schemas.openxmlformats.org/officeDocument/2006/relationships/image" Target="../media/image7.png"/><Relationship Id="rId5" Type="http://schemas.openxmlformats.org/officeDocument/2006/relationships/image" Target="../media/image4.jpeg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7.xml"/><Relationship Id="rId9" Type="http://schemas.microsoft.com/office/2007/relationships/media" Target="../media/media3.mp3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3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4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0"/>
            <a:ext cx="7215238" cy="13542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: окружающий мир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3857628"/>
            <a:ext cx="3942226" cy="243143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1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Составители: </a:t>
            </a:r>
          </a:p>
          <a:p>
            <a:pPr algn="ctr"/>
            <a:r>
              <a:rPr lang="ru-RU" sz="1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Михайлова Татьяна Николаевна,</a:t>
            </a:r>
          </a:p>
          <a:p>
            <a:pPr algn="ctr"/>
            <a:r>
              <a:rPr lang="ru-RU" sz="1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Валеева</a:t>
            </a:r>
            <a:r>
              <a:rPr lang="ru-RU" sz="1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Гавгар</a:t>
            </a:r>
            <a:r>
              <a:rPr lang="ru-RU" sz="1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Хамзовна</a:t>
            </a:r>
            <a:endParaRPr lang="ru-RU" sz="1600" b="1" dirty="0" smtClean="0">
              <a:solidFill>
                <a:srgbClr val="3B1C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МАОУ Лицей №121 </a:t>
            </a:r>
          </a:p>
          <a:p>
            <a:pPr algn="ctr"/>
            <a:r>
              <a:rPr lang="ru-RU" sz="1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имени Героя Советского Союза  </a:t>
            </a:r>
          </a:p>
          <a:p>
            <a:pPr algn="ctr"/>
            <a:r>
              <a:rPr lang="ru-RU" sz="1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С. А. </a:t>
            </a:r>
            <a:r>
              <a:rPr lang="ru-RU" sz="1600" b="1" dirty="0" err="1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Ахтямова</a:t>
            </a:r>
            <a:endParaRPr lang="ru-RU" sz="1600" b="1" dirty="0" smtClean="0">
              <a:solidFill>
                <a:srgbClr val="3B1C0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 Советский район город Казань </a:t>
            </a:r>
          </a:p>
          <a:p>
            <a:pPr algn="ctr"/>
            <a:r>
              <a:rPr lang="ru-RU" sz="1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Республика Татарстан</a:t>
            </a:r>
            <a:endParaRPr lang="ru-RU" sz="1600" b="1" dirty="0">
              <a:solidFill>
                <a:srgbClr val="3B1C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1643050"/>
            <a:ext cx="6188452" cy="20313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5400" b="1" dirty="0" smtClean="0">
                <a:ln w="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царстве грибов  </a:t>
            </a:r>
          </a:p>
          <a:p>
            <a:pPr algn="ctr"/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665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076" y="428604"/>
            <a:ext cx="7000924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ема: </a:t>
            </a:r>
          </a:p>
          <a:p>
            <a:pPr algn="ctr"/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 В царстве грибов»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337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60444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u="sng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Цель урока: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у учащихся            			   представления о царстве грибов</a:t>
            </a:r>
          </a:p>
          <a:p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1412776"/>
            <a:ext cx="57241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u="sng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Задачи урока: 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актуализировать у учащихся              знания о грибах;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расширить знания о ядовитых грибах;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развивать умения анализировать, обобщать и сравнивать;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сформулировать правила сбора грибов;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488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357166"/>
            <a:ext cx="5569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857356" y="1357298"/>
            <a:ext cx="67151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группа.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Из каких частей состоит гриб?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285984" y="2928934"/>
            <a:ext cx="707233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группа.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Где берут питательные вещества грибы и почему?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785918" y="4857760"/>
            <a:ext cx="70723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группа.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Чем питаются грибы?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1\Desktop\depositphotos_23304454-stock-photo-mascot-question-mark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94371">
            <a:off x="370647" y="2291280"/>
            <a:ext cx="1817680" cy="2639985"/>
          </a:xfrm>
          <a:prstGeom prst="rect">
            <a:avLst/>
          </a:prstGeom>
          <a:noFill/>
        </p:spPr>
      </p:pic>
      <p:pic>
        <p:nvPicPr>
          <p:cNvPr id="8" name="Picture 2" descr="C:\Users\1\Documents\Эффектик-пресс\2017 год\татьяна конкурс\иконки\komanda_1.jpg иконка коман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02708" y="214290"/>
            <a:ext cx="1214446" cy="121444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62654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928794" y="1214422"/>
            <a:ext cx="64293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группа.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нужно, чтобы росли грибы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357422" y="2357430"/>
            <a:ext cx="585791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группа.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Какие бывают грибы?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000232" y="3643314"/>
            <a:ext cx="651524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группа.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Читает рассказ «Кому нужен мухомор»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4857760"/>
            <a:ext cx="814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- Поступал  ли ты по отношению к грибам, как хотел поступить  Сережа?</a:t>
            </a:r>
            <a:endParaRPr lang="ru-RU" sz="2800" b="1" dirty="0">
              <a:solidFill>
                <a:srgbClr val="3B1C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1\Desktop\depositphotos_23304454-stock-photo-mascot-question-mark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94371">
            <a:off x="370648" y="1862653"/>
            <a:ext cx="1817680" cy="2639985"/>
          </a:xfrm>
          <a:prstGeom prst="rect">
            <a:avLst/>
          </a:prstGeom>
          <a:noFill/>
        </p:spPr>
      </p:pic>
      <p:pic>
        <p:nvPicPr>
          <p:cNvPr id="9" name="Picture 2" descr="C:\Users\1\Documents\Эффектик-пресс\2017 год\татьяна конкурс\иконки\komanda_1.jpg иконка коман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02708" y="214290"/>
            <a:ext cx="1214446" cy="121444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7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8712968" cy="25922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Физкультминутка «Собери кузовок»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1500174"/>
            <a:ext cx="2448272" cy="1632181"/>
          </a:xfrm>
          <a:prstGeom prst="ellipse">
            <a:avLst/>
          </a:prstGeom>
          <a:ln w="63500" cap="rnd">
            <a:solidFill>
              <a:srgbClr val="B45608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4984"/>
            <a:ext cx="2232248" cy="1728192"/>
          </a:xfrm>
          <a:prstGeom prst="ellipse">
            <a:avLst/>
          </a:prstGeom>
          <a:ln w="63500" cap="rnd">
            <a:solidFill>
              <a:srgbClr val="B45608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212976"/>
            <a:ext cx="2232248" cy="1630063"/>
          </a:xfrm>
          <a:prstGeom prst="ellipse">
            <a:avLst/>
          </a:prstGeom>
          <a:ln w="63500" cap="rnd">
            <a:solidFill>
              <a:srgbClr val="B45608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412776"/>
            <a:ext cx="2483768" cy="1655845"/>
          </a:xfrm>
          <a:prstGeom prst="ellipse">
            <a:avLst/>
          </a:prstGeom>
          <a:ln w="63500" cap="rnd">
            <a:solidFill>
              <a:srgbClr val="B45608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2" descr="C:\Users\Админ\Desktop\день папы\InShot_20251126_10204126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1628800"/>
            <a:ext cx="3960440" cy="3979092"/>
          </a:xfrm>
          <a:prstGeom prst="rect">
            <a:avLst/>
          </a:prstGeom>
          <a:noFill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869160"/>
            <a:ext cx="2208245" cy="1656184"/>
          </a:xfrm>
          <a:prstGeom prst="ellipse">
            <a:avLst/>
          </a:prstGeom>
          <a:ln w="63500" cap="rnd">
            <a:solidFill>
              <a:srgbClr val="B45608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Picture 2" descr="Picture background"/>
          <p:cNvPicPr>
            <a:picLocks noChangeAspect="1" noChangeArrowheads="1"/>
          </p:cNvPicPr>
          <p:nvPr/>
        </p:nvPicPr>
        <p:blipFill>
          <a:blip r:embed="rId9" cstate="print"/>
          <a:srcRect l="1772" r="15945"/>
          <a:stretch>
            <a:fillRect/>
          </a:stretch>
        </p:blipFill>
        <p:spPr bwMode="auto">
          <a:xfrm>
            <a:off x="2051720" y="5013176"/>
            <a:ext cx="2304256" cy="1624448"/>
          </a:xfrm>
          <a:prstGeom prst="ellipse">
            <a:avLst/>
          </a:prstGeom>
          <a:ln w="63500" cap="rnd">
            <a:solidFill>
              <a:srgbClr val="B45608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8" name="Умножение 17"/>
          <p:cNvSpPr/>
          <p:nvPr/>
        </p:nvSpPr>
        <p:spPr>
          <a:xfrm>
            <a:off x="1071538" y="1214422"/>
            <a:ext cx="2357454" cy="221457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Умножение 14"/>
          <p:cNvSpPr/>
          <p:nvPr/>
        </p:nvSpPr>
        <p:spPr>
          <a:xfrm>
            <a:off x="5786446" y="1142984"/>
            <a:ext cx="2357454" cy="221457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428604"/>
            <a:ext cx="61175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абота по учебнику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1340768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793905"/>
                </a:solidFill>
                <a:latin typeface="Times New Roman" pitchFamily="18" charset="0"/>
                <a:cs typeface="Times New Roman" pitchFamily="18" charset="0"/>
              </a:rPr>
              <a:t>Чтение текста </a:t>
            </a:r>
          </a:p>
          <a:p>
            <a:r>
              <a:rPr lang="ru-RU" sz="6000" b="1" dirty="0" smtClean="0">
                <a:solidFill>
                  <a:srgbClr val="793905"/>
                </a:solidFill>
                <a:latin typeface="Times New Roman" pitchFamily="18" charset="0"/>
                <a:cs typeface="Times New Roman" pitchFamily="18" charset="0"/>
              </a:rPr>
              <a:t>  «Грибы-двойники» </a:t>
            </a:r>
          </a:p>
        </p:txBody>
      </p:sp>
      <p:pic>
        <p:nvPicPr>
          <p:cNvPr id="9218" name="Picture 2" descr="C:\Users\Админ\Desktop\день папы\InShot_20251126_1034303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8103" y="4095709"/>
            <a:ext cx="4405897" cy="2762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188640"/>
            <a:ext cx="44131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Прием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инсерт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14678" y="1571612"/>
          <a:ext cx="5643602" cy="379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661"/>
                <a:gridCol w="4334941"/>
              </a:tblGrid>
              <a:tr h="1172528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3B1C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ru-RU" sz="6000" b="1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3B1C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информация мне известна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72528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3B1C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 </a:t>
                      </a:r>
                      <a:endParaRPr lang="ru-RU" sz="6000" b="1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3B1C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узнал что-то новое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72528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3B1C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endParaRPr lang="ru-RU" sz="6000" b="1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3B1C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думал иначе</a:t>
                      </a:r>
                      <a:endParaRPr lang="ru-RU" sz="40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съедобные и несъедобные гриб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8113548" cy="6072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8519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0"/>
            <a:ext cx="4927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Работа в группе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75856" y="3284984"/>
            <a:ext cx="2736304" cy="151216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000" rtlCol="0" anchor="ctr"/>
          <a:lstStyle/>
          <a:p>
            <a:pPr algn="ctr"/>
            <a:endParaRPr lang="ru-RU" sz="2000" b="1" dirty="0">
              <a:solidFill>
                <a:srgbClr val="3B1C03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868144" y="2276872"/>
            <a:ext cx="2880320" cy="143332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012160" y="4221088"/>
            <a:ext cx="2880320" cy="151216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23528" y="4221088"/>
            <a:ext cx="2808312" cy="151216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251520" y="2420888"/>
            <a:ext cx="2868888" cy="150532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92182" y="980728"/>
            <a:ext cx="37802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93905"/>
                </a:solidFill>
              </a:rPr>
              <a:t>Составьте кластер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93905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915816" y="5157192"/>
            <a:ext cx="3312368" cy="148478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3059832" y="1556792"/>
            <a:ext cx="2808312" cy="143332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9" name="Picture 2" descr="C:\Users\1\Documents\Эффектик-пресс\2017 год\татьяна конкурс\иконки\komanda_1.jpg иконка коман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2708" y="214290"/>
            <a:ext cx="1214446" cy="121444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</p:pic>
      <p:cxnSp>
        <p:nvCxnSpPr>
          <p:cNvPr id="15" name="Прямая со стрелкой 14"/>
          <p:cNvCxnSpPr>
            <a:stCxn id="4" idx="0"/>
          </p:cNvCxnSpPr>
          <p:nvPr/>
        </p:nvCxnSpPr>
        <p:spPr>
          <a:xfrm flipV="1">
            <a:off x="4644008" y="2852936"/>
            <a:ext cx="7200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3"/>
            <a:endCxn id="10" idx="6"/>
          </p:cNvCxnSpPr>
          <p:nvPr/>
        </p:nvCxnSpPr>
        <p:spPr>
          <a:xfrm flipH="1">
            <a:off x="3131840" y="4575700"/>
            <a:ext cx="544739" cy="4014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7"/>
          </p:cNvCxnSpPr>
          <p:nvPr/>
        </p:nvCxnSpPr>
        <p:spPr>
          <a:xfrm flipV="1">
            <a:off x="5611437" y="3284984"/>
            <a:ext cx="472731" cy="2214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4" idx="5"/>
            <a:endCxn id="7" idx="2"/>
          </p:cNvCxnSpPr>
          <p:nvPr/>
        </p:nvCxnSpPr>
        <p:spPr>
          <a:xfrm>
            <a:off x="5611437" y="4575700"/>
            <a:ext cx="400723" cy="4014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4" idx="4"/>
            <a:endCxn id="13" idx="0"/>
          </p:cNvCxnSpPr>
          <p:nvPr/>
        </p:nvCxnSpPr>
        <p:spPr>
          <a:xfrm flipH="1">
            <a:off x="4572000" y="4797152"/>
            <a:ext cx="7200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4" idx="1"/>
            <a:endCxn id="11" idx="6"/>
          </p:cNvCxnSpPr>
          <p:nvPr/>
        </p:nvCxnSpPr>
        <p:spPr>
          <a:xfrm flipH="1" flipV="1">
            <a:off x="3120408" y="3173552"/>
            <a:ext cx="556171" cy="332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0"/>
            <a:ext cx="4927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Работа в группе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75856" y="3284984"/>
            <a:ext cx="2736304" cy="151216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000" rtlCol="0" anchor="ctr"/>
          <a:lstStyle/>
          <a:p>
            <a:pPr algn="ctr"/>
            <a:r>
              <a:rPr lang="ru-RU" sz="2000" b="1" dirty="0" smtClean="0">
                <a:solidFill>
                  <a:srgbClr val="3B1C03"/>
                </a:solidFill>
              </a:rPr>
              <a:t>Правила сбора грибов</a:t>
            </a:r>
            <a:endParaRPr lang="ru-RU" sz="2000" b="1" dirty="0">
              <a:solidFill>
                <a:srgbClr val="3B1C03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868144" y="2276872"/>
            <a:ext cx="2880320" cy="143332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бы не повредить грибницу, лучше срезать грибы ножиком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012160" y="4221088"/>
            <a:ext cx="2880320" cy="151216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 разрывай и не раскидывай листья и мох, грибница может погибнуть 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23528" y="4221088"/>
            <a:ext cx="2808312" cy="151216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Нельзя собирать грибы вдоль дороги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251520" y="2420888"/>
            <a:ext cx="2868888" cy="150532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 надо брать старые грибы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2915816" y="5157192"/>
            <a:ext cx="3312368" cy="148478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 сбивайте ненужные вам грибы, они могут быть полезны животным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3214678" y="1357298"/>
            <a:ext cx="2808312" cy="143332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Собирай только те грибы , которые хорошо знаешь</a:t>
            </a:r>
            <a:endParaRPr lang="ru-RU" dirty="0"/>
          </a:p>
        </p:txBody>
      </p:sp>
      <p:pic>
        <p:nvPicPr>
          <p:cNvPr id="19" name="Picture 2" descr="C:\Users\1\Documents\Эффектик-пресс\2017 год\татьяна конкурс\иконки\komanda_1.jpg иконка коман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2708" y="214290"/>
            <a:ext cx="1214446" cy="1214446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</p:pic>
      <p:cxnSp>
        <p:nvCxnSpPr>
          <p:cNvPr id="15" name="Прямая со стрелкой 14"/>
          <p:cNvCxnSpPr>
            <a:stCxn id="4" idx="0"/>
            <a:endCxn id="16" idx="4"/>
          </p:cNvCxnSpPr>
          <p:nvPr/>
        </p:nvCxnSpPr>
        <p:spPr>
          <a:xfrm rot="16200000" flipV="1">
            <a:off x="4384238" y="3025214"/>
            <a:ext cx="494366" cy="251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3"/>
            <a:endCxn id="10" idx="6"/>
          </p:cNvCxnSpPr>
          <p:nvPr/>
        </p:nvCxnSpPr>
        <p:spPr>
          <a:xfrm flipH="1">
            <a:off x="3131840" y="4575700"/>
            <a:ext cx="544739" cy="4014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7"/>
          </p:cNvCxnSpPr>
          <p:nvPr/>
        </p:nvCxnSpPr>
        <p:spPr>
          <a:xfrm flipV="1">
            <a:off x="5611437" y="3284984"/>
            <a:ext cx="472731" cy="2214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4" idx="5"/>
            <a:endCxn id="7" idx="2"/>
          </p:cNvCxnSpPr>
          <p:nvPr/>
        </p:nvCxnSpPr>
        <p:spPr>
          <a:xfrm>
            <a:off x="5611437" y="4575700"/>
            <a:ext cx="400723" cy="4014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4" idx="4"/>
            <a:endCxn id="13" idx="0"/>
          </p:cNvCxnSpPr>
          <p:nvPr/>
        </p:nvCxnSpPr>
        <p:spPr>
          <a:xfrm flipH="1">
            <a:off x="4572000" y="4797152"/>
            <a:ext cx="7200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4" idx="1"/>
            <a:endCxn id="11" idx="6"/>
          </p:cNvCxnSpPr>
          <p:nvPr/>
        </p:nvCxnSpPr>
        <p:spPr>
          <a:xfrm flipH="1" flipV="1">
            <a:off x="3120408" y="3173552"/>
            <a:ext cx="556171" cy="332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2976" y="285728"/>
            <a:ext cx="700092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Заливистый школьный звонок</a:t>
            </a:r>
            <a:b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Позвал опять на урок.</a:t>
            </a:r>
            <a:b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Будьте все внимательны,</a:t>
            </a:r>
            <a:b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А еще старательны!</a:t>
            </a:r>
            <a:b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Чтоб природе другом стать,</a:t>
            </a:r>
            <a:b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Тайны все её узнать,</a:t>
            </a:r>
            <a:b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Все загадки разгадать,</a:t>
            </a:r>
            <a:b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Научитесь наблюдать.</a:t>
            </a:r>
            <a:endParaRPr lang="ru-RU" sz="3200" b="1" dirty="0">
              <a:solidFill>
                <a:srgbClr val="3B1C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64" y="4143878"/>
            <a:ext cx="2651562" cy="26749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182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43576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Тест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79512" y="1153200"/>
            <a:ext cx="424847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1.Чем размножаются шляпочные грибы?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спорами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б)семечками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луковицами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2.Какая часть у  гриба самая важная?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а)шляпка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б) грибница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ножка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427984" y="86435"/>
            <a:ext cx="4716016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B1C0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Можно ли собирать все грибы подряд?</a:t>
            </a:r>
            <a:endParaRPr lang="ru-RU" sz="2400" b="1" dirty="0" smtClean="0">
              <a:solidFill>
                <a:srgbClr val="3B1C03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B1C0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да, все пригодны для питания</a:t>
            </a:r>
            <a:endParaRPr lang="ru-RU" sz="2400" b="1" dirty="0" smtClean="0">
              <a:solidFill>
                <a:srgbClr val="3B1C03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B1C0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нет, только знакомые съедобные грибы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4.Как правильно собирать грибы?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собирать только крупные грибы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раскидывать листву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срезать грибы ножом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В каких местах можно собирать грибы?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возле дорог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в лесу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на </a:t>
            </a:r>
            <a:r>
              <a:rPr lang="ru-RU" sz="2400" b="1" dirty="0" smtClean="0">
                <a:solidFill>
                  <a:srgbClr val="3B1C0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поляне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0" descr="C:\Users\Админ\Desktop\день папы\InShot_20251126_0120167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437112"/>
            <a:ext cx="1519309" cy="21881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142984"/>
            <a:ext cx="7884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793905"/>
                </a:solidFill>
                <a:latin typeface="Times New Roman" pitchFamily="18" charset="0"/>
                <a:cs typeface="Times New Roman" pitchFamily="18" charset="0"/>
              </a:rPr>
              <a:t>Составление  </a:t>
            </a:r>
            <a:r>
              <a:rPr lang="ru-RU" sz="5400" dirty="0" err="1" smtClean="0">
                <a:solidFill>
                  <a:srgbClr val="793905"/>
                </a:solidFill>
                <a:latin typeface="Times New Roman" pitchFamily="18" charset="0"/>
                <a:cs typeface="Times New Roman" pitchFamily="18" charset="0"/>
              </a:rPr>
              <a:t>синквейна</a:t>
            </a:r>
            <a:endParaRPr lang="ru-RU" sz="5400" dirty="0">
              <a:solidFill>
                <a:srgbClr val="79390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60648"/>
            <a:ext cx="8032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Рефлексия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63888" y="2132856"/>
            <a:ext cx="51731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Грибы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cs typeface="Times New Roman" pitchFamily="18" charset="0"/>
              </a:rPr>
              <a:t>Съедобные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cs typeface="Times New Roman" pitchFamily="18" charset="0"/>
              </a:rPr>
              <a:t> несъедобные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baseline="0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Растут,</a:t>
            </a:r>
            <a:r>
              <a:rPr lang="ru-RU" sz="36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 питаются, лечат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cs typeface="Times New Roman" pitchFamily="18" charset="0"/>
              </a:rPr>
              <a:t>Будь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cs typeface="Times New Roman" pitchFamily="18" charset="0"/>
              </a:rPr>
              <a:t> умен и осторожен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baseline="0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Царство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C:\Users\Админ\Desktop\день папы\InShot_20251126_01185616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437112"/>
            <a:ext cx="1512168" cy="2178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дмин\Desktop\день папы\InShot_20251126_11374901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060848"/>
            <a:ext cx="1080120" cy="1391249"/>
          </a:xfrm>
          <a:prstGeom prst="rect">
            <a:avLst/>
          </a:prstGeom>
          <a:noFill/>
        </p:spPr>
      </p:pic>
      <p:pic>
        <p:nvPicPr>
          <p:cNvPr id="6" name="Picture 6" descr="C:\Users\Админ\Desktop\день папы\InShot_20251126_09300765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908720"/>
            <a:ext cx="1008112" cy="1299044"/>
          </a:xfrm>
          <a:prstGeom prst="rect">
            <a:avLst/>
          </a:prstGeom>
          <a:noFill/>
        </p:spPr>
      </p:pic>
      <p:pic>
        <p:nvPicPr>
          <p:cNvPr id="7" name="Picture 4" descr="C:\Users\Админ\Desktop\день папы\InShot_20251126_01185616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149080"/>
            <a:ext cx="1722566" cy="248111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9552" y="260648"/>
            <a:ext cx="8032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Ваше мнение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35696" y="1196752"/>
            <a:ext cx="63001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3B1C03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3B1C03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1124744"/>
            <a:ext cx="72728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/>
            <a:r>
              <a:rPr lang="ru-RU" sz="3600" dirty="0" smtClean="0">
                <a:solidFill>
                  <a:srgbClr val="793905"/>
                </a:solidFill>
                <a:latin typeface="Times New Roman" pitchFamily="18" charset="0"/>
                <a:cs typeface="Times New Roman" pitchFamily="18" charset="0"/>
              </a:rPr>
              <a:t>Все было очень интересно</a:t>
            </a:r>
            <a:endParaRPr lang="ru-RU" sz="3600" dirty="0">
              <a:solidFill>
                <a:srgbClr val="79390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2204864"/>
            <a:ext cx="738031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/>
            <a:r>
              <a:rPr lang="ru-RU" sz="3200" dirty="0" smtClean="0">
                <a:solidFill>
                  <a:srgbClr val="793905"/>
                </a:solidFill>
                <a:latin typeface="Times New Roman" pitchFamily="18" charset="0"/>
                <a:cs typeface="Times New Roman" pitchFamily="18" charset="0"/>
              </a:rPr>
              <a:t>Было интересно, но понравилось только творческое задание</a:t>
            </a:r>
            <a:endParaRPr lang="ru-RU" sz="3200" dirty="0">
              <a:solidFill>
                <a:srgbClr val="79390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19672" y="3645024"/>
            <a:ext cx="727280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/>
            <a:r>
              <a:rPr lang="ru-RU" sz="3200" dirty="0" smtClean="0">
                <a:solidFill>
                  <a:srgbClr val="793905"/>
                </a:solidFill>
                <a:latin typeface="Times New Roman" pitchFamily="18" charset="0"/>
                <a:cs typeface="Times New Roman" pitchFamily="18" charset="0"/>
              </a:rPr>
              <a:t>Было интересно, но некоторые задания были для меня сложными</a:t>
            </a:r>
            <a:endParaRPr lang="ru-RU" sz="3200" dirty="0">
              <a:solidFill>
                <a:srgbClr val="79390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дмин\AppData\Local\Microsoft\Windows\INetCache\IE\8708QW9D\InShot_20251126_22305908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356992"/>
            <a:ext cx="1118093" cy="14401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8519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43808" y="260648"/>
            <a:ext cx="63001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3B1C03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3B1C03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514350" indent="-514350">
              <a:buAutoNum type="arabicPeriod"/>
            </a:pPr>
            <a:r>
              <a:rPr lang="ru-RU" sz="4800" dirty="0" smtClean="0">
                <a:solidFill>
                  <a:srgbClr val="793905"/>
                </a:solidFill>
                <a:latin typeface="Times New Roman" pitchFamily="18" charset="0"/>
                <a:cs typeface="Times New Roman" pitchFamily="18" charset="0"/>
              </a:rPr>
              <a:t>с. 118-122 пересказ;</a:t>
            </a:r>
          </a:p>
          <a:p>
            <a:pPr marL="514350" indent="-514350">
              <a:buAutoNum type="arabicPeriod"/>
            </a:pPr>
            <a:r>
              <a:rPr lang="ru-RU" sz="4800" dirty="0" smtClean="0">
                <a:solidFill>
                  <a:srgbClr val="793905"/>
                </a:solidFill>
                <a:latin typeface="Times New Roman" pitchFamily="18" charset="0"/>
                <a:cs typeface="Times New Roman" pitchFamily="18" charset="0"/>
              </a:rPr>
              <a:t>вылепить из пластилина любой гриб и рассказать о нем.</a:t>
            </a:r>
            <a:endParaRPr lang="ru-RU" sz="4800" dirty="0">
              <a:solidFill>
                <a:srgbClr val="79390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332656"/>
            <a:ext cx="6105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Домашнее задание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Picture 6" descr="C:\Users\Админ\Desktop\день папы\InShot_20251126_01173777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374474"/>
            <a:ext cx="3960440" cy="24835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6488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39552" y="188640"/>
            <a:ext cx="80329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 свидания!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35696" y="1196752"/>
            <a:ext cx="63001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3B1C03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3B1C03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3568" y="5301208"/>
            <a:ext cx="803297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Берегите природу!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4" descr="C:\Users\Админ\Desktop\день папы\InShot_20251126_01185616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700808"/>
            <a:ext cx="2592288" cy="3733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8519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214290"/>
            <a:ext cx="73476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Игра «Правда - ложь»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11560" y="1052736"/>
            <a:ext cx="87154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Поставь букву П, если высказывание верное,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букву Л, если неверное.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916832"/>
            <a:ext cx="52200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B1C0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*Животные играют огромную роль в природе</a:t>
            </a:r>
            <a:endParaRPr lang="ru-RU" sz="2000" dirty="0" smtClean="0">
              <a:solidFill>
                <a:srgbClr val="3B1C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420888"/>
            <a:ext cx="8460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B1C0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*Животные необходимы людям потому, что они очень красивы и интересны</a:t>
            </a:r>
            <a:endParaRPr lang="ru-RU" sz="2000" dirty="0" smtClean="0">
              <a:solidFill>
                <a:srgbClr val="3B1C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2924944"/>
            <a:ext cx="83164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*Вырубая лес или загрязняя воду в реке люди не губят диких животных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3356992"/>
            <a:ext cx="80283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*Одни животные исчезли, а другие стали редкими из-за  хозяйственной деятельности людей и охоты.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4149080"/>
            <a:ext cx="5364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*Животные внесены в Красную книгу России.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4581128"/>
            <a:ext cx="363589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*Люди не обязаны их спасать.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" y="5034081"/>
            <a:ext cx="838842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*Под особой охраной животные находятся в заповедниках и национальных парках.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0" y="5733256"/>
            <a:ext cx="7756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*Благоприятные условия для жизни животных созданы в зоопарках.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6165304"/>
            <a:ext cx="48022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*Правил друзей природы не существуют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423920" y="1556792"/>
            <a:ext cx="72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3B1C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423920" y="2060848"/>
            <a:ext cx="72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3B1C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423920" y="3068960"/>
            <a:ext cx="72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3B1C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423920" y="3645024"/>
            <a:ext cx="72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3B1C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8423920" y="4797152"/>
            <a:ext cx="72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3B1C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423920" y="5445224"/>
            <a:ext cx="72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3B1C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423920" y="4293096"/>
            <a:ext cx="72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3B1C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8423920" y="2564904"/>
            <a:ext cx="72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3B1C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8423920" y="6027003"/>
            <a:ext cx="72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3B1C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</p:spTree>
    <p:extLst>
      <p:ext uri="{BB962C8B-B14F-4D97-AF65-F5344CB8AC3E}">
        <p14:creationId xmlns="" xmlns:p14="http://schemas.microsoft.com/office/powerpoint/2010/main" val="117414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338" grpId="0"/>
      <p:bldP spid="14339" grpId="0"/>
      <p:bldP spid="14340" grpId="0"/>
      <p:bldP spid="14341" grpId="0"/>
      <p:bldP spid="14342" grpId="0"/>
      <p:bldP spid="14343" grpId="0"/>
      <p:bldP spid="14344" grpId="0"/>
      <p:bldP spid="18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he-sound-of-a-squirrel-chirping-in-the-forest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956376" y="404664"/>
            <a:ext cx="609600" cy="609600"/>
          </a:xfrm>
          <a:prstGeom prst="rect">
            <a:avLst/>
          </a:prstGeom>
        </p:spPr>
      </p:pic>
      <p:pic>
        <p:nvPicPr>
          <p:cNvPr id="6" name="hedgehog-puff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956376" y="2852936"/>
            <a:ext cx="609600" cy="609600"/>
          </a:xfrm>
          <a:prstGeom prst="rect">
            <a:avLst/>
          </a:prstGeom>
        </p:spPr>
      </p:pic>
      <p:pic>
        <p:nvPicPr>
          <p:cNvPr id="7" name="volk-golos-3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956376" y="4437112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Админ\Desktop\день папы\InShot_20251128_12205203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004048" y="5229200"/>
            <a:ext cx="1944216" cy="1142884"/>
          </a:xfrm>
          <a:prstGeom prst="rect">
            <a:avLst/>
          </a:prstGeom>
          <a:noFill/>
        </p:spPr>
      </p:pic>
      <p:pic>
        <p:nvPicPr>
          <p:cNvPr id="1027" name="Picture 3" descr="C:\Users\Админ\Desktop\день папы\InShot_20251128_122107650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43608" y="3140968"/>
            <a:ext cx="4287516" cy="2858344"/>
          </a:xfrm>
          <a:prstGeom prst="rect">
            <a:avLst/>
          </a:prstGeom>
          <a:noFill/>
        </p:spPr>
      </p:pic>
      <p:pic>
        <p:nvPicPr>
          <p:cNvPr id="1028" name="Picture 4" descr="C:\Users\Админ\Desktop\день папы\InShot_20251128_122121144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84168" y="1340768"/>
            <a:ext cx="2592288" cy="17254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0688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95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22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i?id=5a186aa0f82d38b56b7b3e8bd553d251_l-5653750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12776"/>
            <a:ext cx="2000264" cy="16468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i?id=3bdbe862e97f7bb84b8bf200494eb25a_l-5209934-images-thumbs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1929965" cy="16276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media.zenfs.com/en/ktxl_articles_604/6371e147dfd33a8a2d69c339e35c3a9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412776"/>
            <a:ext cx="2261322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avatars.mds.yandex.net/i?id=7252b8b504fb1eb151e6d9eeaa0e9cb9_l-4887196-images-thumbs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84984"/>
            <a:ext cx="1912804" cy="15748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png.pngtree.com/png-vector/20250302/ourmid/pngtree-spruce-tree-png-image_1568772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84985"/>
            <a:ext cx="1944216" cy="1584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4" descr="https://i.pinimg.com/originals/02/50/97/0250979cf9d5fb3b8a58eb2a3f8cf2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6" descr="https://i.pinimg.com/originals/02/50/97/0250979cf9d5fb3b8a58eb2a3f8cf22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8" descr="https://i.pinimg.com/originals/02/50/97/0250979cf9d5fb3b8a58eb2a3f8cf229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0" descr="https://i.pinimg.com/originals/02/50/97/0250979cf9d5fb3b8a58eb2a3f8cf229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2" descr="https://i.pinimg.com/originals/02/50/97/0250979cf9d5fb3b8a58eb2a3f8cf229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9" name="Picture 23" descr="C:\Users\Галина\Desktop\0250979cf9d5fb3b8a58eb2a3f8cf22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157192"/>
            <a:ext cx="2071702" cy="14401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5" descr="https://i.pinimg.com/originals/cc/93/f9/cc93f939e7f1499ab2db2a75713e293d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7" descr="https://i.pinimg.com/originals/cc/93/f9/cc93f939e7f1499ab2db2a75713e293d.jp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24" name="Picture 28" descr="C:\Users\Галина\Desktop\cc93f939e7f1499ab2db2a75713e293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157192"/>
            <a:ext cx="2143141" cy="1428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 descr="C:\Users\Галина\Desktop\6332cf068c98726a31d167042d51245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085184"/>
            <a:ext cx="1986014" cy="14832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0" name="AutoShape 2" descr="C:\Users\%D0%9F%D0%BE%D0%BB%D1%8C%D0%B7%D0%BE%D0%B2%D0%B0%D1%82%D0%B5%D0%BB%D1%8C\Desktop\%D0%B4%D0%BB%D1%8F %D0%BF%D1%80%D0%B5%D0%B7%D0%B5%D0%BD%D1%82%D0%B0%D1%86%D0%B8%D0%B8 %D1%86%D0%B0%D1%80%D1%81%D1%82%D0%B2%D0%BE %D0%B3%D1%80%D0%B8%D0%B1%D0%BE%D0%B2\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C:\Users\%D0%9F%D0%BE%D0%BB%D1%8C%D0%B7%D0%BE%D0%B2%D0%B0%D1%82%D0%B5%D0%BB%D1%8C\Desktop\%D0%B4%D0%BB%D1%8F %D0%BF%D1%80%D0%B5%D0%B7%D0%B5%D0%BD%D1%82%D0%B0%D1%86%D0%B8%D0%B8 %D1%86%D0%B0%D1%80%D1%81%D1%82%D0%B2%D0%BE %D0%B3%D1%80%D0%B8%D0%B1%D0%BE%D0%B2\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857224" y="0"/>
            <a:ext cx="73476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Работа в паре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3528" y="764704"/>
            <a:ext cx="7000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Распределите картинки по группам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2" descr="C:\Users\1\Documents\Эффектик-пресс\2017 год\Татьяна конкурс\иконки\3dcollaboration.jpg иконка пара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72396" y="214290"/>
            <a:ext cx="1428760" cy="1000132"/>
          </a:xfrm>
          <a:prstGeom prst="round2DiagRect">
            <a:avLst>
              <a:gd name="adj1" fmla="val 16667"/>
              <a:gd name="adj2" fmla="val 19350"/>
            </a:avLst>
          </a:prstGeom>
          <a:ln w="381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2" name="Picture 4" descr="Picture background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03848" y="3212976"/>
            <a:ext cx="2214578" cy="16609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3863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571472" y="428604"/>
            <a:ext cx="3500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Царство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растений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5000628" y="428604"/>
            <a:ext cx="37862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B1C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Царство животных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avatars.mds.yandex.net/i?id=5a186aa0f82d38b56b7b3e8bd553d251_l-5653750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2275186" cy="17056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8" descr="C:\Users\Галина\Desktop\cc93f939e7f1499ab2db2a75713e293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96952"/>
            <a:ext cx="2376264" cy="1656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s://png.pngtree.com/png-vector/20250302/ourmid/pngtree-spruce-tree-png-image_156877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69160"/>
            <a:ext cx="2448272" cy="1728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media.zenfs.com/en/ktxl_articles_604/6371e147dfd33a8a2d69c339e35c3a9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1071546"/>
            <a:ext cx="2261322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9" descr="C:\Users\Галина\Desktop\6332cf068c98726a31d167042d51245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852936"/>
            <a:ext cx="2214578" cy="16539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s://avatars.mds.yandex.net/i?id=7252b8b504fb1eb151e6d9eeaa0e9cb9_l-4887196-images-thumbs&amp;n=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25144"/>
            <a:ext cx="2304256" cy="17806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654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23528" y="332656"/>
            <a:ext cx="850112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Какие картинки вы не отнесли ни к царству животных, ни к царству растений?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4" descr="https://avatars.mds.yandex.net/i?id=3bdbe862e97f7bb84b8bf200494eb25a_l-5209934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82296"/>
            <a:ext cx="3041592" cy="23099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B45608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951057"/>
            <a:ext cx="2952328" cy="22142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B45608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23" descr="C:\Users\Галина\Desktop\0250979cf9d5fb3b8a58eb2a3f8cf2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05142"/>
            <a:ext cx="2939337" cy="19525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B45608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Админ\Desktop\день папы\InShot_20251126_01185616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8304" y="4581128"/>
            <a:ext cx="1440160" cy="20743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2654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188640"/>
            <a:ext cx="8001056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Расшифруйте слова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95536" y="1196752"/>
            <a:ext cx="850112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3B1C03"/>
                </a:solidFill>
                <a:latin typeface="Times New Roman" pitchFamily="18" charset="0"/>
                <a:cs typeface="Times New Roman" pitchFamily="18" charset="0"/>
              </a:rPr>
              <a:t>Решите примеры, расположив ответы в порядке убывания.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B1C0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420888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  Ц       6*4</a:t>
            </a:r>
            <a:endParaRPr lang="ru-RU" sz="2400" dirty="0"/>
          </a:p>
        </p:txBody>
      </p:sp>
      <p:cxnSp>
        <p:nvCxnSpPr>
          <p:cNvPr id="11" name="Прямая соединительная линия 10"/>
          <p:cNvCxnSpPr>
            <a:stCxn id="9" idx="0"/>
            <a:endCxn id="9" idx="2"/>
          </p:cNvCxnSpPr>
          <p:nvPr/>
        </p:nvCxnSpPr>
        <p:spPr>
          <a:xfrm>
            <a:off x="1324800" y="2420888"/>
            <a:ext cx="0" cy="642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627784" y="2420888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   Т       27:3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3356992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   Р       6*3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804248" y="2420888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          9:9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627784" y="3356992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   В      16:4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716016" y="2420888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         3*4</a:t>
            </a:r>
            <a:endParaRPr lang="ru-RU" sz="2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716016" y="3356992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       7*3</a:t>
            </a:r>
            <a:endParaRPr lang="ru-RU" sz="2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643174" y="4786322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   О     20:10</a:t>
            </a:r>
            <a:endParaRPr lang="ru-RU" sz="2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4786322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  Г      3*10</a:t>
            </a:r>
            <a:endParaRPr lang="ru-RU" sz="2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857752" y="4786322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       3*5</a:t>
            </a:r>
            <a:endParaRPr lang="ru-RU" sz="2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67544" y="5661248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        7:7</a:t>
            </a:r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rot="16200000" flipH="1">
            <a:off x="3171203" y="2741565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965175" y="5964255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6200000" flipH="1">
            <a:off x="3108315" y="510699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16200000" flipH="1">
            <a:off x="965175" y="510699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6200000" flipH="1">
            <a:off x="1010963" y="367766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6200000" flipH="1">
            <a:off x="5187427" y="367766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3171203" y="3605661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6200000" flipH="1">
            <a:off x="7347667" y="2741565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5187427" y="2741565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2699792" y="5661248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  И       2*4</a:t>
            </a:r>
            <a:endParaRPr lang="ru-RU" sz="2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4860032" y="5589240"/>
            <a:ext cx="171451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  Б      48:8</a:t>
            </a:r>
            <a:endParaRPr lang="ru-RU" sz="2400" dirty="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16200000" flipH="1">
            <a:off x="5403451" y="5909917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16200000" flipH="1">
            <a:off x="3171203" y="5981925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6200000" flipH="1">
            <a:off x="5322893" y="5106999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" descr="C:\Users\Админ\Desktop\день папы\InShot_20251126_01185616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005064"/>
            <a:ext cx="1722566" cy="24811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2654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Таблица 4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00409561"/>
              </p:ext>
            </p:extLst>
          </p:nvPr>
        </p:nvGraphicFramePr>
        <p:xfrm>
          <a:off x="899592" y="476672"/>
          <a:ext cx="7488831" cy="3816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9833"/>
                <a:gridCol w="1069833"/>
                <a:gridCol w="1069833"/>
                <a:gridCol w="1069833"/>
                <a:gridCol w="1069833"/>
                <a:gridCol w="1069833"/>
                <a:gridCol w="1069833"/>
              </a:tblGrid>
              <a:tr h="109722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24</a:t>
                      </a:r>
                      <a:endParaRPr lang="ru-RU" sz="2400" i="1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21</a:t>
                      </a:r>
                      <a:endParaRPr lang="ru-RU" sz="2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18</a:t>
                      </a:r>
                      <a:endParaRPr lang="ru-RU" sz="2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</a:t>
                      </a:r>
                      <a:endParaRPr lang="ru-RU" sz="2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9</a:t>
                      </a:r>
                      <a:endParaRPr lang="ru-RU" sz="2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90640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ц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а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р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с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т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в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0640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30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90640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г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р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и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б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в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5" name="Picture 6" descr="C:\Users\Админ\Desktop\день папы\InShot_20251126_01173777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3922924"/>
            <a:ext cx="4680520" cy="2935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2654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1217</TotalTime>
  <Words>633</Words>
  <Application>Microsoft Office PowerPoint</Application>
  <PresentationFormat>Экран (4:3)</PresentationFormat>
  <Paragraphs>173</Paragraphs>
  <Slides>24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Пользователь</cp:lastModifiedBy>
  <cp:revision>88</cp:revision>
  <dcterms:created xsi:type="dcterms:W3CDTF">2025-11-09T16:33:26Z</dcterms:created>
  <dcterms:modified xsi:type="dcterms:W3CDTF">2025-11-30T16:23:45Z</dcterms:modified>
</cp:coreProperties>
</file>