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69" r:id="rId6"/>
    <p:sldId id="268" r:id="rId7"/>
    <p:sldId id="267" r:id="rId8"/>
    <p:sldId id="275" r:id="rId9"/>
    <p:sldId id="276" r:id="rId10"/>
    <p:sldId id="266" r:id="rId11"/>
    <p:sldId id="272" r:id="rId12"/>
    <p:sldId id="265" r:id="rId13"/>
    <p:sldId id="270" r:id="rId14"/>
    <p:sldId id="263" r:id="rId15"/>
    <p:sldId id="264" r:id="rId16"/>
    <p:sldId id="274" r:id="rId17"/>
    <p:sldId id="278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210" y="1322705"/>
            <a:ext cx="11158855" cy="3347720"/>
          </a:xfrm>
        </p:spPr>
        <p:txBody>
          <a:bodyPr>
            <a:normAutofit fontScale="90000"/>
          </a:bodyPr>
          <a:p>
            <a:r>
              <a:rPr lang="ru-RU" altLang="en-US" sz="4445" b="1">
                <a:latin typeface="+mj-ea"/>
                <a:cs typeface="+mj-ea"/>
                <a:sym typeface="+mn-ea"/>
              </a:rPr>
              <a:t>Презентация к уроку по учебному предмету «Математика» в 7-ом классе на тему «</a:t>
            </a:r>
            <a:r>
              <a:rPr lang="en-US" altLang="en-US" sz="4445" b="1">
                <a:latin typeface="+mj-ea"/>
                <a:cs typeface="+mj-ea"/>
                <a:sym typeface="+mn-ea"/>
              </a:rPr>
              <a:t>Периметр</a:t>
            </a:r>
            <a:r>
              <a:rPr lang="en-US" altLang="ru-RU" sz="4445" b="1">
                <a:latin typeface="+mj-ea"/>
                <a:cs typeface="+mj-ea"/>
                <a:sym typeface="+mn-ea"/>
              </a:rPr>
              <a:t> </a:t>
            </a:r>
            <a:r>
              <a:rPr lang="en-US" altLang="en-US" sz="4445" b="1">
                <a:latin typeface="+mj-ea"/>
                <a:cs typeface="+mj-ea"/>
                <a:sym typeface="+mn-ea"/>
              </a:rPr>
              <a:t>и</a:t>
            </a:r>
            <a:r>
              <a:rPr lang="en-US" altLang="ru-RU" sz="4445" b="1">
                <a:latin typeface="+mj-ea"/>
                <a:cs typeface="+mj-ea"/>
                <a:sym typeface="+mn-ea"/>
              </a:rPr>
              <a:t> </a:t>
            </a:r>
            <a:r>
              <a:rPr lang="en-US" altLang="en-US" sz="4445" b="1">
                <a:latin typeface="+mj-ea"/>
                <a:cs typeface="+mj-ea"/>
                <a:sym typeface="+mn-ea"/>
              </a:rPr>
              <a:t>площадь</a:t>
            </a:r>
            <a:r>
              <a:rPr lang="en-US" altLang="ru-RU" sz="4445" b="1">
                <a:latin typeface="+mj-ea"/>
                <a:cs typeface="+mj-ea"/>
                <a:sym typeface="+mn-ea"/>
              </a:rPr>
              <a:t> </a:t>
            </a:r>
            <a:r>
              <a:rPr lang="en-US" altLang="en-US" sz="4445" b="1">
                <a:latin typeface="+mj-ea"/>
                <a:cs typeface="+mj-ea"/>
                <a:sym typeface="+mn-ea"/>
              </a:rPr>
              <a:t>фигур</a:t>
            </a:r>
            <a:r>
              <a:rPr lang="en-US" altLang="ru-RU" sz="4445" b="1">
                <a:latin typeface="+mj-ea"/>
                <a:cs typeface="+mj-ea"/>
                <a:sym typeface="+mn-ea"/>
              </a:rPr>
              <a:t>, </a:t>
            </a:r>
            <a:r>
              <a:rPr lang="en-US" altLang="en-US" sz="4445" b="1">
                <a:latin typeface="+mj-ea"/>
                <a:cs typeface="+mj-ea"/>
                <a:sym typeface="+mn-ea"/>
              </a:rPr>
              <a:t>составленных</a:t>
            </a:r>
            <a:r>
              <a:rPr lang="en-US" altLang="ru-RU" sz="4445" b="1">
                <a:latin typeface="+mj-ea"/>
                <a:cs typeface="+mj-ea"/>
                <a:sym typeface="+mn-ea"/>
              </a:rPr>
              <a:t> </a:t>
            </a:r>
            <a:r>
              <a:rPr lang="en-US" altLang="en-US" sz="4445" b="1">
                <a:latin typeface="+mj-ea"/>
                <a:cs typeface="+mj-ea"/>
                <a:sym typeface="+mn-ea"/>
              </a:rPr>
              <a:t>из</a:t>
            </a:r>
            <a:r>
              <a:rPr lang="en-US" altLang="ru-RU" sz="4445" b="1">
                <a:latin typeface="+mj-ea"/>
                <a:cs typeface="+mj-ea"/>
                <a:sym typeface="+mn-ea"/>
              </a:rPr>
              <a:t> </a:t>
            </a:r>
            <a:r>
              <a:rPr lang="en-US" altLang="en-US" sz="4445" b="1">
                <a:latin typeface="+mj-ea"/>
                <a:cs typeface="+mj-ea"/>
                <a:sym typeface="+mn-ea"/>
              </a:rPr>
              <a:t>прямоугольников</a:t>
            </a:r>
            <a:r>
              <a:rPr lang="ru-RU" altLang="en-US" sz="4445" b="1">
                <a:latin typeface="+mj-ea"/>
                <a:cs typeface="+mj-ea"/>
                <a:sym typeface="+mn-ea"/>
              </a:rPr>
              <a:t>».</a:t>
            </a:r>
            <a:endParaRPr lang="ru-RU" altLang="en-US" sz="4445">
              <a:latin typeface="+mj-ea"/>
              <a:cs typeface="+mj-ea"/>
            </a:endParaRPr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6990715" y="5126990"/>
            <a:ext cx="4359275" cy="158686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Автор: Белозерова Елена Николаевна</a:t>
            </a:r>
            <a:br>
              <a:rPr lang="ru-RU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учитель математики</a:t>
            </a:r>
            <a:endParaRPr lang="ru-RU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МАОУ «СОШ №9»</a:t>
            </a:r>
            <a:endParaRPr lang="ru-RU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г.Соликамск, Пермский край</a:t>
            </a:r>
            <a:endParaRPr lang="ru-RU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Изображение 11"/>
          <p:cNvPicPr/>
          <p:nvPr/>
        </p:nvPicPr>
        <p:blipFill>
          <a:blip r:embed="rId1"/>
          <a:srcRect b="30040"/>
          <a:stretch>
            <a:fillRect/>
          </a:stretch>
        </p:blipFill>
        <p:spPr>
          <a:xfrm>
            <a:off x="-159385" y="0"/>
            <a:ext cx="12350750" cy="692150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96695" y="182880"/>
            <a:ext cx="8468360" cy="563880"/>
          </a:xfrm>
        </p:spPr>
        <p:txBody>
          <a:bodyPr>
            <a:noAutofit/>
          </a:bodyPr>
          <a:p>
            <a:r>
              <a:rPr lang="ru-RU" altLang="en-US" sz="3600">
                <a:latin typeface="+mj-ea"/>
                <a:cs typeface="+mj-ea"/>
              </a:rPr>
              <a:t>Сверим ваши ответы</a:t>
            </a:r>
            <a:endParaRPr lang="ru-RU" altLang="en-US" sz="3600">
              <a:latin typeface="+mj-ea"/>
              <a:cs typeface="+mj-ea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2"/>
          <a:srcRect r="27688"/>
          <a:stretch>
            <a:fillRect/>
          </a:stretch>
        </p:blipFill>
        <p:spPr>
          <a:xfrm>
            <a:off x="1628140" y="772795"/>
            <a:ext cx="8205470" cy="39154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6595" y="1482090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  <a:t>1</a:t>
            </a:r>
            <a:endParaRPr lang="ru-RU" altLang="en-US" sz="7200" b="1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3400" y="2680970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  <a:t>2</a:t>
            </a:r>
            <a:endParaRPr lang="ru-RU" altLang="en-US" sz="7200" b="1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6050" y="1736090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  <a:t>3</a:t>
            </a:r>
            <a:endParaRPr lang="ru-RU" altLang="en-US" sz="7200" b="1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  <p:sp>
        <p:nvSpPr>
          <p:cNvPr id="11" name="Замещающее содержимое 2"/>
          <p:cNvSpPr>
            <a:spLocks noGrp="1"/>
          </p:cNvSpPr>
          <p:nvPr/>
        </p:nvSpPr>
        <p:spPr>
          <a:xfrm>
            <a:off x="1134745" y="4935220"/>
            <a:ext cx="1879600" cy="1338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/>
              <a:t>Р =</a:t>
            </a:r>
            <a:r>
              <a:rPr lang="en-US" altLang="ru-RU"/>
              <a:t> 32</a:t>
            </a:r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  <a:p>
            <a:r>
              <a:rPr lang="en-US" altLang="en-US"/>
              <a:t>S = 45</a:t>
            </a:r>
            <a:endParaRPr lang="en-US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26745" y="4713605"/>
            <a:ext cx="434340" cy="7429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5400" b="1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  <a:t>1</a:t>
            </a:r>
            <a:endParaRPr lang="ru-RU" altLang="en-US" sz="5400" b="1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55770" y="4713605"/>
            <a:ext cx="434340" cy="7429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ru-RU" sz="5400" b="1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  <a:t>2</a:t>
            </a:r>
            <a:endParaRPr lang="en-US" altLang="ru-RU" sz="5400" b="1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49820" y="4713605"/>
            <a:ext cx="434340" cy="7429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ru-RU" sz="5400" b="1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  <a:t>3</a:t>
            </a:r>
            <a:endParaRPr lang="en-US" altLang="ru-RU" sz="5400" b="1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  <p:sp>
        <p:nvSpPr>
          <p:cNvPr id="17" name="Замещающее содержимое 2"/>
          <p:cNvSpPr>
            <a:spLocks noGrp="1"/>
          </p:cNvSpPr>
          <p:nvPr/>
        </p:nvSpPr>
        <p:spPr>
          <a:xfrm>
            <a:off x="4774565" y="4935220"/>
            <a:ext cx="2080895" cy="18364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>
                <a:sym typeface="+mn-ea"/>
              </a:rPr>
              <a:t>Р =</a:t>
            </a:r>
            <a:r>
              <a:rPr lang="en-US" altLang="ru-RU"/>
              <a:t> 36</a:t>
            </a:r>
            <a:r>
              <a:rPr lang="ru-RU" altLang="en-US">
                <a:sym typeface="+mn-ea"/>
              </a:rPr>
              <a:t> </a:t>
            </a:r>
            <a:endParaRPr lang="ru-RU" altLang="en-US"/>
          </a:p>
          <a:p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S = 62</a:t>
            </a:r>
            <a:endParaRPr lang="en-US" altLang="en-US"/>
          </a:p>
          <a:p>
            <a:r>
              <a:rPr lang="en-US" altLang="en-US"/>
              <a:t> </a:t>
            </a:r>
            <a:endParaRPr lang="en-US" altLang="en-US"/>
          </a:p>
        </p:txBody>
      </p:sp>
      <p:sp>
        <p:nvSpPr>
          <p:cNvPr id="18" name="Замещающее содержимое 2"/>
          <p:cNvSpPr>
            <a:spLocks noGrp="1"/>
          </p:cNvSpPr>
          <p:nvPr/>
        </p:nvSpPr>
        <p:spPr>
          <a:xfrm>
            <a:off x="7884160" y="4935220"/>
            <a:ext cx="2080895" cy="18364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>
                <a:sym typeface="+mn-ea"/>
              </a:rPr>
              <a:t>Р =</a:t>
            </a:r>
            <a:r>
              <a:rPr lang="en-US" altLang="ru-RU">
                <a:sym typeface="+mn-ea"/>
              </a:rPr>
              <a:t> 42</a:t>
            </a:r>
            <a:endParaRPr lang="ru-RU" altLang="en-US"/>
          </a:p>
          <a:p>
            <a:r>
              <a:rPr lang="ru-RU" altLang="en-US">
                <a:sym typeface="+mn-ea"/>
              </a:rPr>
              <a:t> </a:t>
            </a:r>
            <a:endParaRPr lang="ru-RU" altLang="en-US"/>
          </a:p>
          <a:p>
            <a:r>
              <a:rPr lang="en-US" altLang="en-US">
                <a:sym typeface="+mn-ea"/>
              </a:rPr>
              <a:t>S = 72</a:t>
            </a:r>
            <a:endParaRPr lang="en-US" altLang="en-US"/>
          </a:p>
          <a:p>
            <a:r>
              <a:rPr lang="en-US" altLang="en-US"/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Изображение 11"/>
          <p:cNvPicPr/>
          <p:nvPr/>
        </p:nvPicPr>
        <p:blipFill>
          <a:blip r:embed="rId1"/>
          <a:srcRect b="30040"/>
          <a:stretch>
            <a:fillRect/>
          </a:stretch>
        </p:blipFill>
        <p:spPr>
          <a:xfrm>
            <a:off x="-158750" y="63500"/>
            <a:ext cx="12350750" cy="6921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-239395"/>
            <a:ext cx="12021185" cy="1325880"/>
          </a:xfrm>
        </p:spPr>
        <p:txBody>
          <a:bodyPr>
            <a:normAutofit/>
          </a:bodyPr>
          <a:p>
            <a:pPr algn="ctr"/>
            <a:r>
              <a:rPr lang="ru-RU" altLang="ru-RU"/>
              <a:t>Решите самостоятельно </a:t>
            </a:r>
            <a:endParaRPr lang="ru-RU" altLang="ru-RU"/>
          </a:p>
        </p:txBody>
      </p:sp>
      <p:pic>
        <p:nvPicPr>
          <p:cNvPr id="6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" y="734060"/>
            <a:ext cx="7446645" cy="5899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Замещающее 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7854950" y="734060"/>
                <a:ext cx="3976370" cy="3230880"/>
              </a:xfrm>
            </p:spPr>
            <p:txBody>
              <a:bodyPr>
                <a:normAutofit fontScale="90000" lnSpcReduction="20000"/>
              </a:bodyPr>
              <a:p>
                <a:r>
                  <a:rPr lang="ru-RU" altLang="en-US" b="1" u="sng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Самопроверка:</a:t>
                </a:r>
                <a:endParaRPr lang="ru-RU" altLang="en-US" b="1" u="sng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altLang="en-US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ru-RU" altLang="en-US" b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7+5+4+2+3+3=24 м</a:t>
                </a:r>
                <a:endParaRPr lang="ru-RU" altLang="en-US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ru-RU" altLang="en-US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ru-RU" altLang="en-US" b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б) 9+20=29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ru-RU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м</m:t>
                        </m:r>
                      </m:e>
                      <m:sup>
                        <m:r>
                          <a:rPr lang="en-US" altLang="ru-RU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en-US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ru-RU" altLang="en-US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ru-RU" altLang="en-US" b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в) 29 × 20 = 580 г</a:t>
                </a:r>
                <a:endParaRPr lang="ru-RU" altLang="en-US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Замещающее содержимое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4950" y="734060"/>
                <a:ext cx="3976370" cy="3230880"/>
              </a:xfrm>
              <a:blipFill rotWithShape="1">
                <a:blip r:embed="rId3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Рисунок 3"/>
          <p:cNvPicPr>
            <a:picLocks noChangeAspect="1"/>
          </p:cNvPicPr>
          <p:nvPr>
            <p:ph idx="1"/>
          </p:nvPr>
        </p:nvPicPr>
        <p:blipFill rotWithShape="1">
          <a:blip r:embed="rId1"/>
          <a:srcRect l="28995" t="42349" r="15953" b="14776"/>
          <a:stretch>
            <a:fillRect/>
          </a:stretch>
        </p:blipFill>
        <p:spPr>
          <a:xfrm>
            <a:off x="0" y="581025"/>
            <a:ext cx="12192000" cy="6276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35" y="-229235"/>
            <a:ext cx="12192000" cy="1325880"/>
          </a:xfrm>
        </p:spPr>
        <p:txBody>
          <a:bodyPr>
            <a:normAutofit/>
          </a:bodyPr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Найдите периметр фундамента жилого  дома и его площадь.</a:t>
            </a:r>
            <a:endParaRPr lang="ru-RU" altLang="en-US" sz="32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4135"/>
            <a:ext cx="1219200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425" y="-271780"/>
            <a:ext cx="10515600" cy="1325563"/>
          </a:xfrm>
        </p:spPr>
        <p:txBody>
          <a:bodyPr/>
          <a:p>
            <a:pPr algn="ctr"/>
            <a:r>
              <a:rPr lang="en-US" altLang="en-US">
                <a:sym typeface="+mn-ea"/>
              </a:rPr>
              <a:t>Домашнее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задание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21360" y="699135"/>
            <a:ext cx="10515600" cy="617220"/>
          </a:xfrm>
        </p:spPr>
        <p:txBody>
          <a:bodyPr/>
          <a:p>
            <a:r>
              <a:rPr lang="ru-RU" altLang="en-US" b="1"/>
              <a:t>Найдите периметр и площадь фигур:</a:t>
            </a:r>
            <a:endParaRPr lang="ru-RU" altLang="en-US" b="1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1316355"/>
            <a:ext cx="10978515" cy="33489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Изображение 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4210" y="321945"/>
            <a:ext cx="4605655" cy="1325880"/>
          </a:xfrm>
        </p:spPr>
        <p:txBody>
          <a:bodyPr/>
          <a:p>
            <a:r>
              <a:rPr lang="ru-RU" altLang="en-US"/>
              <a:t>Подведем итоги:</a:t>
            </a:r>
            <a:endParaRPr lang="ru-RU" altLang="en-US"/>
          </a:p>
        </p:txBody>
      </p:sp>
      <p:sp>
        <p:nvSpPr>
          <p:cNvPr id="6" name="Облачный сервис 5"/>
          <p:cNvSpPr/>
          <p:nvPr/>
        </p:nvSpPr>
        <p:spPr>
          <a:xfrm>
            <a:off x="1016000" y="161925"/>
            <a:ext cx="5434330" cy="4689475"/>
          </a:xfrm>
          <a:prstGeom prst="clou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4400" i="1">
                <a:sym typeface="+mn-ea"/>
              </a:rPr>
              <a:t>что нового вы узнали на уроке?</a:t>
            </a:r>
            <a:endParaRPr lang="ru-RU" altLang="en-US" sz="4400" i="1"/>
          </a:p>
        </p:txBody>
      </p:sp>
      <p:sp>
        <p:nvSpPr>
          <p:cNvPr id="8" name="Облачный сервис 7"/>
          <p:cNvSpPr/>
          <p:nvPr/>
        </p:nvSpPr>
        <p:spPr>
          <a:xfrm>
            <a:off x="6450330" y="1953260"/>
            <a:ext cx="5423535" cy="4701540"/>
          </a:xfrm>
          <a:prstGeom prst="clou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4400" i="1">
                <a:sym typeface="+mn-ea"/>
              </a:rPr>
              <a:t>что было самое сложное на уроке?</a:t>
            </a:r>
            <a:endParaRPr lang="ru-RU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8" grpId="0" bldLvl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Изображение 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85" y="0"/>
            <a:ext cx="11050270" cy="6844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Изображение 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Используемые материалы: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Геометрия: задачи на готовых чертежах для подготовки </a:t>
            </a:r>
          </a:p>
          <a:p>
            <a:pPr marL="0" indent="0">
              <a:buNone/>
            </a:pPr>
            <a:r>
              <a:t>к ГИА и ЕГЭ:7-9классы</a:t>
            </a:r>
            <a:r>
              <a:rPr lang="en-US" altLang="x-none"/>
              <a:t>/</a:t>
            </a:r>
            <a:r>
              <a:t>Э.Н. Балаян.Ростов н</a:t>
            </a:r>
            <a:r>
              <a:rPr lang="en-US" altLang="x-none"/>
              <a:t>/</a:t>
            </a:r>
            <a:r>
              <a:t>Д:Феникс</a:t>
            </a:r>
          </a:p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86080"/>
            <a:ext cx="10515600" cy="1325563"/>
          </a:xfrm>
        </p:spPr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Цели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урока</a:t>
            </a:r>
            <a:r>
              <a:rPr lang="en-US" altLang="ru-RU">
                <a:sym typeface="+mn-ea"/>
              </a:rPr>
              <a:t>:</a:t>
            </a:r>
            <a:br>
              <a:rPr lang="en-US" altLang="ru-RU"/>
            </a:b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205865"/>
            <a:ext cx="11003280" cy="4446905"/>
          </a:xfrm>
        </p:spPr>
        <p:txBody>
          <a:bodyPr/>
          <a:p>
            <a:r>
              <a:rPr lang="en-US" altLang="ru-RU" sz="3600">
                <a:latin typeface="+mj-lt"/>
                <a:cs typeface="+mj-lt"/>
              </a:rPr>
              <a:t>1. </a:t>
            </a:r>
            <a:r>
              <a:rPr lang="en-US" altLang="en-US" sz="3600">
                <a:latin typeface="+mj-lt"/>
                <a:cs typeface="+mj-lt"/>
              </a:rPr>
              <a:t>Ознакомить</a:t>
            </a:r>
            <a:r>
              <a:rPr lang="ru-RU" altLang="en-US" sz="3600">
                <a:latin typeface="+mj-lt"/>
                <a:cs typeface="+mj-lt"/>
              </a:rPr>
              <a:t>ся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с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понятиями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периметра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и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площади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фигур</a:t>
            </a:r>
            <a:r>
              <a:rPr lang="en-US" altLang="ru-RU" sz="3600">
                <a:latin typeface="+mj-lt"/>
                <a:cs typeface="+mj-lt"/>
              </a:rPr>
              <a:t>, </a:t>
            </a:r>
            <a:r>
              <a:rPr lang="en-US" altLang="en-US" sz="3600">
                <a:latin typeface="+mj-lt"/>
                <a:cs typeface="+mj-lt"/>
              </a:rPr>
              <a:t>составленных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из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прямоугольников</a:t>
            </a:r>
            <a:r>
              <a:rPr lang="en-US" altLang="ru-RU" sz="3600">
                <a:latin typeface="+mj-lt"/>
                <a:cs typeface="+mj-lt"/>
              </a:rPr>
              <a:t>.</a:t>
            </a:r>
            <a:endParaRPr lang="en-US" altLang="ru-RU" sz="3600">
              <a:latin typeface="+mj-lt"/>
              <a:cs typeface="+mj-lt"/>
            </a:endParaRPr>
          </a:p>
          <a:p>
            <a:r>
              <a:rPr lang="en-US" altLang="ru-RU" sz="3600">
                <a:latin typeface="+mj-lt"/>
                <a:cs typeface="+mj-lt"/>
              </a:rPr>
              <a:t>2. </a:t>
            </a:r>
            <a:r>
              <a:rPr lang="en-US" altLang="en-US" sz="3600">
                <a:latin typeface="+mj-lt"/>
                <a:cs typeface="+mj-lt"/>
              </a:rPr>
              <a:t>Научить</a:t>
            </a:r>
            <a:r>
              <a:rPr lang="ru-RU" altLang="en-US" sz="3600">
                <a:latin typeface="+mj-lt"/>
                <a:cs typeface="+mj-lt"/>
              </a:rPr>
              <a:t>ся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вычислять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периметр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и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площадь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сложных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фигур</a:t>
            </a:r>
            <a:r>
              <a:rPr lang="en-US" altLang="ru-RU" sz="3600">
                <a:latin typeface="+mj-lt"/>
                <a:cs typeface="+mj-lt"/>
              </a:rPr>
              <a:t>, </a:t>
            </a:r>
            <a:r>
              <a:rPr lang="en-US" altLang="en-US" sz="3600">
                <a:latin typeface="+mj-lt"/>
                <a:cs typeface="+mj-lt"/>
              </a:rPr>
              <a:t>состоящих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из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нескольких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прямоугольников</a:t>
            </a:r>
            <a:r>
              <a:rPr lang="en-US" altLang="ru-RU" sz="3600">
                <a:latin typeface="+mj-lt"/>
                <a:cs typeface="+mj-lt"/>
              </a:rPr>
              <a:t>.</a:t>
            </a:r>
            <a:endParaRPr lang="en-US" altLang="ru-RU" sz="3600">
              <a:latin typeface="+mj-lt"/>
              <a:cs typeface="+mj-lt"/>
            </a:endParaRPr>
          </a:p>
          <a:p>
            <a:r>
              <a:rPr lang="en-US" altLang="ru-RU" sz="3600">
                <a:latin typeface="+mj-lt"/>
                <a:cs typeface="+mj-lt"/>
              </a:rPr>
              <a:t>3. </a:t>
            </a:r>
            <a:r>
              <a:rPr lang="en-US" altLang="en-US" sz="3600">
                <a:latin typeface="+mj-lt"/>
                <a:cs typeface="+mj-lt"/>
              </a:rPr>
              <a:t>Развить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навыки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работы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с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формулами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и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решени</a:t>
            </a:r>
            <a:r>
              <a:rPr lang="ru-RU" altLang="en-US" sz="3600">
                <a:latin typeface="+mj-lt"/>
                <a:cs typeface="+mj-lt"/>
              </a:rPr>
              <a:t>я</a:t>
            </a:r>
            <a:r>
              <a:rPr lang="en-US" altLang="ru-RU" sz="3600">
                <a:latin typeface="+mj-lt"/>
                <a:cs typeface="+mj-lt"/>
              </a:rPr>
              <a:t> </a:t>
            </a:r>
            <a:r>
              <a:rPr lang="en-US" altLang="en-US" sz="3600">
                <a:latin typeface="+mj-lt"/>
                <a:cs typeface="+mj-lt"/>
              </a:rPr>
              <a:t>задач</a:t>
            </a:r>
            <a:r>
              <a:rPr lang="en-US" altLang="ru-RU" sz="3600">
                <a:latin typeface="+mj-lt"/>
                <a:cs typeface="+mj-lt"/>
              </a:rPr>
              <a:t>.</a:t>
            </a:r>
            <a:endParaRPr lang="en-US" altLang="ru-RU" sz="3600"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96290" y="1167765"/>
            <a:ext cx="6929120" cy="4351655"/>
          </a:xfrm>
        </p:spPr>
        <p:txBody>
          <a:bodyPr/>
          <a:p>
            <a:pPr marL="0" indent="0" algn="l"/>
            <a:r>
              <a:rPr lang="en-US" altLang="zh-CN" sz="4000" b="1">
                <a:solidFill>
                  <a:srgbClr val="333333"/>
                </a:solidFill>
                <a:latin typeface="YS Text"/>
                <a:ea typeface="YS Text"/>
                <a:sym typeface="+mn-ea"/>
              </a:rPr>
              <a:t>«Ум заключается не только в знании, но и в умении прилагать знания на деле»</a:t>
            </a:r>
            <a:endParaRPr lang="en-US" altLang="zh-CN" sz="4000" b="1">
              <a:solidFill>
                <a:srgbClr val="333333"/>
              </a:solidFill>
              <a:latin typeface="YS Text"/>
              <a:ea typeface="YS Text"/>
              <a:sym typeface="+mn-ea"/>
            </a:endParaRPr>
          </a:p>
          <a:p>
            <a:pPr marL="0" indent="0" algn="l"/>
            <a:endParaRPr lang="en-US" altLang="zh-CN" sz="4000" b="1" i="0">
              <a:solidFill>
                <a:srgbClr val="333333"/>
              </a:solidFill>
              <a:latin typeface="YS Text"/>
              <a:ea typeface="YS Text"/>
            </a:endParaRPr>
          </a:p>
          <a:p>
            <a:pPr marL="0" indent="0" algn="l"/>
            <a:r>
              <a:rPr lang="en-US" altLang="zh-CN" sz="4000" b="1">
                <a:solidFill>
                  <a:srgbClr val="333333"/>
                </a:solidFill>
                <a:latin typeface="YS Text"/>
                <a:ea typeface="YS Text"/>
                <a:sym typeface="+mn-ea"/>
              </a:rPr>
              <a:t> </a:t>
            </a:r>
            <a:r>
              <a:rPr lang="ru-RU" altLang="en-US" sz="4000" b="1">
                <a:solidFill>
                  <a:srgbClr val="333333"/>
                </a:solidFill>
                <a:latin typeface="YS Text"/>
                <a:ea typeface="YS Text"/>
                <a:sym typeface="+mn-ea"/>
              </a:rPr>
              <a:t>           </a:t>
            </a:r>
            <a:r>
              <a:rPr lang="en-US" altLang="zh-CN" sz="4000" b="1">
                <a:solidFill>
                  <a:srgbClr val="333333"/>
                </a:solidFill>
                <a:latin typeface="YS Text"/>
                <a:ea typeface="YS Text"/>
                <a:sym typeface="+mn-ea"/>
              </a:rPr>
              <a:t>(Аристотель).</a:t>
            </a:r>
            <a:endParaRPr lang="en-US" altLang="zh-CN" sz="4000" b="1" i="0">
              <a:solidFill>
                <a:srgbClr val="333333"/>
              </a:solidFill>
              <a:latin typeface="YS Text"/>
              <a:ea typeface="YS Text"/>
            </a:endParaRPr>
          </a:p>
          <a:p>
            <a:endParaRPr lang="en-US" altLang="zh-CN" sz="4000" b="1" i="0">
              <a:solidFill>
                <a:srgbClr val="333333"/>
              </a:solidFill>
              <a:latin typeface="YS Text"/>
              <a:ea typeface="YS Text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38085" y="948690"/>
            <a:ext cx="3858260" cy="51327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rcRect b="300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700405"/>
          </a:xfrm>
        </p:spPr>
        <p:txBody>
          <a:bodyPr>
            <a:normAutofit fontScale="90000"/>
          </a:bodyPr>
          <a:p>
            <a:r>
              <a:rPr lang="ru-RU" altLang="en-US">
                <a:sym typeface="+mn-ea"/>
              </a:rPr>
              <a:t>Вспомним, ч</a:t>
            </a:r>
            <a:r>
              <a:rPr lang="en-US" altLang="en-US">
                <a:sym typeface="+mn-ea"/>
              </a:rPr>
              <a:t>то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такое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периметр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и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площадь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959485"/>
            <a:ext cx="10515600" cy="5715635"/>
          </a:xfrm>
        </p:spPr>
        <p:txBody>
          <a:bodyPr/>
          <a:p>
            <a:r>
              <a:rPr lang="en-US" altLang="ru-RU"/>
              <a:t> </a:t>
            </a:r>
            <a:endParaRPr lang="en-US" altLang="ru-RU"/>
          </a:p>
          <a:p>
            <a:r>
              <a:rPr lang="en-US" altLang="ru-RU"/>
              <a:t> </a:t>
            </a:r>
            <a:r>
              <a:rPr lang="en-US" altLang="ru-RU" sz="4400">
                <a:latin typeface="+mj-lt"/>
                <a:cs typeface="+mj-lt"/>
              </a:rPr>
              <a:t>– </a:t>
            </a:r>
            <a:r>
              <a:rPr lang="en-US" altLang="en-US" sz="4400" b="1">
                <a:latin typeface="+mj-lt"/>
                <a:cs typeface="+mj-lt"/>
              </a:rPr>
              <a:t>Периметр</a:t>
            </a:r>
            <a:r>
              <a:rPr lang="en-US" altLang="ru-RU" sz="4400">
                <a:latin typeface="+mj-lt"/>
                <a:cs typeface="+mj-lt"/>
              </a:rPr>
              <a:t> —</a:t>
            </a:r>
            <a:r>
              <a:rPr lang="ru-RU" altLang="en-US" sz="4400">
                <a:latin typeface="+mj-lt"/>
                <a:cs typeface="+mj-lt"/>
              </a:rPr>
              <a:t> ...</a:t>
            </a:r>
            <a:r>
              <a:rPr lang="en-US" altLang="ru-RU" sz="4400">
                <a:latin typeface="+mj-lt"/>
                <a:cs typeface="+mj-lt"/>
              </a:rPr>
              <a:t> </a:t>
            </a:r>
            <a:endParaRPr lang="en-US" altLang="ru-RU" sz="4400">
              <a:latin typeface="+mj-lt"/>
              <a:cs typeface="+mj-lt"/>
            </a:endParaRPr>
          </a:p>
          <a:p>
            <a:r>
              <a:rPr lang="en-US" altLang="ru-RU" sz="4400">
                <a:latin typeface="+mj-lt"/>
                <a:cs typeface="+mj-lt"/>
              </a:rPr>
              <a:t> </a:t>
            </a:r>
            <a:r>
              <a:rPr lang="ru-RU" altLang="en-US" sz="4400">
                <a:latin typeface="+mj-lt"/>
                <a:cs typeface="+mj-lt"/>
              </a:rPr>
              <a:t>                    </a:t>
            </a:r>
            <a:r>
              <a:rPr lang="en-US" altLang="en-US" sz="4400">
                <a:latin typeface="+mj-lt"/>
                <a:cs typeface="+mj-lt"/>
              </a:rPr>
              <a:t>сумма</a:t>
            </a:r>
            <a:r>
              <a:rPr lang="en-US" altLang="ru-RU" sz="4400">
                <a:latin typeface="+mj-lt"/>
                <a:cs typeface="+mj-lt"/>
              </a:rPr>
              <a:t> </a:t>
            </a:r>
            <a:r>
              <a:rPr lang="en-US" altLang="en-US" sz="4400">
                <a:latin typeface="+mj-lt"/>
                <a:cs typeface="+mj-lt"/>
              </a:rPr>
              <a:t>длин</a:t>
            </a:r>
            <a:r>
              <a:rPr lang="en-US" altLang="ru-RU" sz="4400">
                <a:latin typeface="+mj-lt"/>
                <a:cs typeface="+mj-lt"/>
              </a:rPr>
              <a:t> </a:t>
            </a:r>
            <a:r>
              <a:rPr lang="en-US" altLang="en-US" sz="4400">
                <a:latin typeface="+mj-lt"/>
                <a:cs typeface="+mj-lt"/>
              </a:rPr>
              <a:t>всех</a:t>
            </a:r>
            <a:r>
              <a:rPr lang="en-US" altLang="ru-RU" sz="4400">
                <a:latin typeface="+mj-lt"/>
                <a:cs typeface="+mj-lt"/>
              </a:rPr>
              <a:t> </a:t>
            </a:r>
            <a:r>
              <a:rPr lang="en-US" altLang="en-US" sz="4400">
                <a:latin typeface="+mj-lt"/>
                <a:cs typeface="+mj-lt"/>
              </a:rPr>
              <a:t>сторон</a:t>
            </a:r>
            <a:r>
              <a:rPr lang="en-US" altLang="ru-RU" sz="4400">
                <a:latin typeface="+mj-lt"/>
                <a:cs typeface="+mj-lt"/>
              </a:rPr>
              <a:t> </a:t>
            </a:r>
            <a:r>
              <a:rPr lang="en-US" altLang="en-US" sz="4400">
                <a:latin typeface="+mj-lt"/>
                <a:cs typeface="+mj-lt"/>
              </a:rPr>
              <a:t>фигуры</a:t>
            </a:r>
            <a:r>
              <a:rPr lang="en-US" altLang="ru-RU" sz="4400">
                <a:latin typeface="+mj-lt"/>
                <a:cs typeface="+mj-lt"/>
              </a:rPr>
              <a:t>.</a:t>
            </a:r>
            <a:endParaRPr lang="en-US" altLang="ru-RU" sz="4400">
              <a:latin typeface="+mj-lt"/>
              <a:cs typeface="+mj-lt"/>
            </a:endParaRPr>
          </a:p>
          <a:p>
            <a:endParaRPr lang="en-US" altLang="ru-RU" sz="4400">
              <a:latin typeface="+mj-lt"/>
              <a:cs typeface="+mj-lt"/>
            </a:endParaRPr>
          </a:p>
          <a:p>
            <a:r>
              <a:rPr lang="en-US" altLang="ru-RU" sz="4400">
                <a:latin typeface="+mj-lt"/>
                <a:cs typeface="+mj-lt"/>
              </a:rPr>
              <a:t> – </a:t>
            </a:r>
            <a:r>
              <a:rPr lang="en-US" altLang="en-US" sz="4400" b="1">
                <a:latin typeface="+mj-lt"/>
                <a:cs typeface="+mj-lt"/>
              </a:rPr>
              <a:t>Площадь</a:t>
            </a:r>
            <a:r>
              <a:rPr lang="en-US" altLang="ru-RU" sz="4400">
                <a:latin typeface="+mj-lt"/>
                <a:cs typeface="+mj-lt"/>
              </a:rPr>
              <a:t> — </a:t>
            </a:r>
            <a:r>
              <a:rPr lang="ru-RU" altLang="en-US" sz="4400">
                <a:latin typeface="+mj-lt"/>
                <a:cs typeface="+mj-lt"/>
              </a:rPr>
              <a:t>...</a:t>
            </a:r>
            <a:endParaRPr lang="en-US" altLang="ru-RU" sz="4400">
              <a:latin typeface="+mj-lt"/>
              <a:cs typeface="+mj-lt"/>
            </a:endParaRPr>
          </a:p>
          <a:p>
            <a:r>
              <a:rPr lang="en-US" altLang="ru-RU" sz="4400">
                <a:latin typeface="+mj-lt"/>
                <a:cs typeface="+mj-lt"/>
              </a:rPr>
              <a:t> </a:t>
            </a:r>
            <a:r>
              <a:rPr lang="ru-RU" altLang="en-US" sz="4400">
                <a:latin typeface="+mj-lt"/>
                <a:cs typeface="+mj-lt"/>
              </a:rPr>
              <a:t>                    </a:t>
            </a:r>
            <a:r>
              <a:rPr lang="en-US" altLang="en-US" sz="4400">
                <a:latin typeface="+mj-lt"/>
                <a:cs typeface="+mj-lt"/>
              </a:rPr>
              <a:t>количество</a:t>
            </a:r>
            <a:r>
              <a:rPr lang="en-US" altLang="ru-RU" sz="4400">
                <a:latin typeface="+mj-lt"/>
                <a:cs typeface="+mj-lt"/>
              </a:rPr>
              <a:t> </a:t>
            </a:r>
            <a:r>
              <a:rPr lang="en-US" altLang="en-US" sz="4400">
                <a:latin typeface="+mj-lt"/>
                <a:cs typeface="+mj-lt"/>
              </a:rPr>
              <a:t>единиц</a:t>
            </a:r>
            <a:r>
              <a:rPr lang="en-US" altLang="ru-RU" sz="4400">
                <a:latin typeface="+mj-lt"/>
                <a:cs typeface="+mj-lt"/>
              </a:rPr>
              <a:t> </a:t>
            </a:r>
            <a:r>
              <a:rPr lang="en-US" altLang="en-US" sz="4400">
                <a:latin typeface="+mj-lt"/>
                <a:cs typeface="+mj-lt"/>
              </a:rPr>
              <a:t>площади</a:t>
            </a:r>
            <a:r>
              <a:rPr lang="en-US" altLang="ru-RU" sz="4400">
                <a:latin typeface="+mj-lt"/>
                <a:cs typeface="+mj-lt"/>
              </a:rPr>
              <a:t>, </a:t>
            </a:r>
            <a:r>
              <a:rPr lang="en-US" altLang="en-US" sz="4400">
                <a:latin typeface="+mj-lt"/>
                <a:cs typeface="+mj-lt"/>
              </a:rPr>
              <a:t>которое</a:t>
            </a:r>
            <a:r>
              <a:rPr lang="en-US" altLang="ru-RU" sz="4400">
                <a:latin typeface="+mj-lt"/>
                <a:cs typeface="+mj-lt"/>
              </a:rPr>
              <a:t> </a:t>
            </a:r>
            <a:r>
              <a:rPr lang="en-US" altLang="en-US" sz="4400">
                <a:latin typeface="+mj-lt"/>
                <a:cs typeface="+mj-lt"/>
              </a:rPr>
              <a:t>занимает</a:t>
            </a:r>
            <a:r>
              <a:rPr lang="en-US" altLang="ru-RU" sz="4400">
                <a:latin typeface="+mj-lt"/>
                <a:cs typeface="+mj-lt"/>
              </a:rPr>
              <a:t> </a:t>
            </a:r>
            <a:r>
              <a:rPr lang="en-US" altLang="en-US" sz="4400">
                <a:latin typeface="+mj-lt"/>
                <a:cs typeface="+mj-lt"/>
              </a:rPr>
              <a:t>фигура</a:t>
            </a:r>
            <a:r>
              <a:rPr lang="en-US" altLang="ru-RU" sz="4400">
                <a:latin typeface="+mj-lt"/>
                <a:cs typeface="+mj-lt"/>
              </a:rPr>
              <a:t>.</a:t>
            </a:r>
            <a:endParaRPr lang="en-US" altLang="ru-RU" sz="4400">
              <a:latin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Изображение 11"/>
          <p:cNvPicPr/>
          <p:nvPr/>
        </p:nvPicPr>
        <p:blipFill>
          <a:blip r:embed="rId1"/>
          <a:srcRect b="30040"/>
          <a:stretch>
            <a:fillRect/>
          </a:stretch>
        </p:blipFill>
        <p:spPr>
          <a:xfrm>
            <a:off x="0" y="0"/>
            <a:ext cx="12192000" cy="6921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/>
              <a:t>Вспомним </a:t>
            </a:r>
            <a:r>
              <a:rPr lang="en-US" altLang="en-US">
                <a:sym typeface="+mn-ea"/>
              </a:rPr>
              <a:t>формулы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для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нахождения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периметра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и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площади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прямоугольника</a:t>
            </a:r>
            <a:r>
              <a:rPr lang="ru-RU" altLang="en-US">
                <a:sym typeface="+mn-ea"/>
              </a:rPr>
              <a:t> и квадрата</a:t>
            </a:r>
            <a:r>
              <a:rPr lang="en-US" altLang="ru-RU">
                <a:sym typeface="+mn-ea"/>
              </a:rPr>
              <a:t>: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39115" y="4844415"/>
            <a:ext cx="5614035" cy="1603375"/>
          </a:xfrm>
        </p:spPr>
        <p:txBody>
          <a:bodyPr>
            <a:normAutofit lnSpcReduction="20000"/>
          </a:bodyPr>
          <a:p>
            <a:r>
              <a:rPr lang="en-US" altLang="ru-RU"/>
              <a:t>• </a:t>
            </a:r>
            <a:r>
              <a:rPr lang="en-US" altLang="en-US" b="1"/>
              <a:t>Периметр</a:t>
            </a:r>
            <a:r>
              <a:rPr lang="en-US" altLang="ru-RU" b="1"/>
              <a:t> P = 2(a + b), </a:t>
            </a:r>
            <a:r>
              <a:rPr lang="en-US" altLang="en-US" b="1"/>
              <a:t>где</a:t>
            </a:r>
            <a:r>
              <a:rPr lang="en-US" altLang="ru-RU" b="1"/>
              <a:t> a </a:t>
            </a:r>
            <a:r>
              <a:rPr lang="en-US" altLang="en-US" b="1"/>
              <a:t>и</a:t>
            </a:r>
            <a:r>
              <a:rPr lang="en-US" altLang="ru-RU" b="1"/>
              <a:t> b — </a:t>
            </a:r>
            <a:r>
              <a:rPr lang="en-US" altLang="en-US" b="1"/>
              <a:t>длины</a:t>
            </a:r>
            <a:r>
              <a:rPr lang="en-US" altLang="ru-RU" b="1"/>
              <a:t> </a:t>
            </a:r>
            <a:r>
              <a:rPr lang="en-US" altLang="en-US" b="1"/>
              <a:t>сторон</a:t>
            </a:r>
            <a:r>
              <a:rPr lang="ru-RU" altLang="en-US" b="1"/>
              <a:t> прямоугольника</a:t>
            </a:r>
            <a:r>
              <a:rPr lang="en-US" altLang="ru-RU" b="1"/>
              <a:t>.</a:t>
            </a:r>
            <a:endParaRPr lang="en-US" altLang="ru-RU" b="1"/>
          </a:p>
          <a:p>
            <a:r>
              <a:rPr lang="en-US" altLang="ru-RU" b="1"/>
              <a:t>  – </a:t>
            </a:r>
            <a:r>
              <a:rPr lang="en-US" altLang="en-US" b="1"/>
              <a:t>Площадь</a:t>
            </a:r>
            <a:r>
              <a:rPr lang="en-US" altLang="ru-RU" b="1"/>
              <a:t> S = a ⋅ b.</a:t>
            </a:r>
            <a:endParaRPr lang="en-US" altLang="ru-RU" b="1"/>
          </a:p>
          <a:p>
            <a:endParaRPr lang="en-US" altLang="ru-RU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мещающее содержимое 2"/>
              <p:cNvSpPr>
                <a:spLocks noGrp="1"/>
              </p:cNvSpPr>
              <p:nvPr/>
            </p:nvSpPr>
            <p:spPr>
              <a:xfrm>
                <a:off x="6886575" y="4748530"/>
                <a:ext cx="5114925" cy="1476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 sz="28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ru-RU"/>
                  <a:t>• </a:t>
                </a:r>
                <a:r>
                  <a:rPr lang="en-US" altLang="en-US" b="1"/>
                  <a:t>Периметр</a:t>
                </a:r>
                <a:r>
                  <a:rPr lang="en-US" altLang="ru-RU" b="1"/>
                  <a:t> P = </a:t>
                </a:r>
                <a:r>
                  <a:rPr lang="ru-RU" altLang="en-US" b="1"/>
                  <a:t>4а</a:t>
                </a:r>
                <a:r>
                  <a:rPr lang="en-US" altLang="ru-RU" b="1"/>
                  <a:t>, </a:t>
                </a:r>
                <a:r>
                  <a:rPr lang="en-US" altLang="en-US" b="1"/>
                  <a:t>где</a:t>
                </a:r>
                <a:r>
                  <a:rPr lang="en-US" altLang="ru-RU" b="1"/>
                  <a:t> a  — </a:t>
                </a:r>
                <a:r>
                  <a:rPr lang="en-US" altLang="en-US" b="1"/>
                  <a:t>длин</a:t>
                </a:r>
                <a:r>
                  <a:rPr lang="ru-RU" altLang="en-US" b="1"/>
                  <a:t>а</a:t>
                </a:r>
                <a:r>
                  <a:rPr lang="en-US" altLang="ru-RU" b="1"/>
                  <a:t> </a:t>
                </a:r>
                <a:r>
                  <a:rPr lang="en-US" altLang="en-US" b="1"/>
                  <a:t>сторон</a:t>
                </a:r>
                <a:r>
                  <a:rPr lang="ru-RU" altLang="en-US" b="1"/>
                  <a:t>ы квадрата</a:t>
                </a:r>
                <a:r>
                  <a:rPr lang="en-US" altLang="ru-RU" b="1"/>
                  <a:t>.</a:t>
                </a:r>
                <a:endParaRPr lang="en-US" altLang="ru-RU" b="1"/>
              </a:p>
              <a:p>
                <a:r>
                  <a:rPr lang="en-US" altLang="ru-RU" b="1"/>
                  <a:t>  – </a:t>
                </a:r>
                <a:r>
                  <a:rPr lang="en-US" altLang="en-US" b="1"/>
                  <a:t>Площадь</a:t>
                </a:r>
                <a:r>
                  <a:rPr lang="en-US" altLang="ru-RU" b="1"/>
                  <a:t> 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ru-RU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а</m:t>
                        </m:r>
                      </m:e>
                      <m:sup>
                        <m:r>
                          <a:rPr lang="en-US" altLang="ru-RU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ru-RU" b="1"/>
              </a:p>
              <a:p>
                <a:endParaRPr lang="en-US" altLang="ru-RU" b="1"/>
              </a:p>
            </p:txBody>
          </p:sp>
        </mc:Choice>
        <mc:Fallback>
          <p:sp>
            <p:nvSpPr>
              <p:cNvPr id="4" name="Замещающее содержимое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575" y="4748530"/>
                <a:ext cx="5114925" cy="1476375"/>
              </a:xfrm>
              <a:prstGeom prst="rect">
                <a:avLst/>
              </a:prstGeom>
              <a:blipFill rotWithShape="1">
                <a:blip r:embed="rId2"/>
                <a:stretch>
                  <a:fillRect b="-25935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14300" imgH="215900" progId="Equation.KSEE3">
                  <p:embed/>
                </p:oleObj>
              </mc:Choice>
              <mc:Fallback>
                <p:oleObj name="" r:id="rId3" imgW="114300" imgH="2159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114300" imgH="215900" progId="Equation.KSEE3">
                  <p:embed/>
                </p:oleObj>
              </mc:Choice>
              <mc:Fallback>
                <p:oleObj name="" r:id="rId5" imgW="114300" imgH="215900" progId="Equation.KSEE3">
                  <p:embed/>
                  <p:pic>
                    <p:nvPicPr>
                      <p:cNvPr id="0" name="Изображение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2020" y="2149475"/>
            <a:ext cx="4850130" cy="203390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063230" y="2327910"/>
            <a:ext cx="1847850" cy="167703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" y="2862580"/>
            <a:ext cx="375285" cy="45847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680" y="2937510"/>
            <a:ext cx="400050" cy="48895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0395" y="1645920"/>
            <a:ext cx="373380" cy="441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Изображение 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986790"/>
          </a:xfrm>
        </p:spPr>
        <p:txBody>
          <a:bodyPr>
            <a:normAutofit fontScale="90000"/>
          </a:bodyPr>
          <a:p>
            <a:r>
              <a:rPr lang="en-US" altLang="ru-RU">
                <a:sym typeface="+mn-ea"/>
              </a:rPr>
              <a:t> </a:t>
            </a:r>
            <a:r>
              <a:rPr lang="ru-RU" altLang="en-US">
                <a:sym typeface="+mn-ea"/>
              </a:rPr>
              <a:t>Как найти </a:t>
            </a:r>
            <a:r>
              <a:rPr lang="en-US" altLang="en-US">
                <a:sym typeface="+mn-ea"/>
              </a:rPr>
              <a:t>периметр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и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площадь</a:t>
            </a:r>
            <a:r>
              <a:rPr lang="en-US" altLang="ru-RU">
                <a:sym typeface="+mn-ea"/>
              </a:rPr>
              <a:t> </a:t>
            </a:r>
            <a:r>
              <a:rPr lang="ru-RU" altLang="en-US">
                <a:sym typeface="+mn-ea"/>
              </a:rPr>
              <a:t>этой </a:t>
            </a:r>
            <a:r>
              <a:rPr lang="en-US" altLang="en-US">
                <a:sym typeface="+mn-ea"/>
              </a:rPr>
              <a:t>фигур</a:t>
            </a:r>
            <a:r>
              <a:rPr lang="ru-RU" altLang="en-US"/>
              <a:t>ы?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100070" y="4057650"/>
            <a:ext cx="9453245" cy="2465070"/>
          </a:xfrm>
        </p:spPr>
        <p:txBody>
          <a:bodyPr>
            <a:noAutofit/>
          </a:bodyPr>
          <a:p>
            <a:r>
              <a:rPr lang="ru-RU" altLang="en-US" sz="6600"/>
              <a:t>Р = 4+7+1+3+3+10 = 28</a:t>
            </a:r>
            <a:endParaRPr lang="ru-RU" altLang="en-US" sz="6600"/>
          </a:p>
          <a:p>
            <a:r>
              <a:rPr lang="en-US" altLang="ru-RU" sz="6600"/>
              <a:t>S = S</a:t>
            </a:r>
            <a:r>
              <a:rPr lang="en-US" altLang="ru-RU" sz="3600"/>
              <a:t>1</a:t>
            </a:r>
            <a:r>
              <a:rPr lang="en-US" altLang="ru-RU" sz="6600"/>
              <a:t> + S</a:t>
            </a:r>
            <a:r>
              <a:rPr lang="en-US" altLang="ru-RU" sz="3600"/>
              <a:t>2</a:t>
            </a:r>
            <a:r>
              <a:rPr lang="en-US" altLang="ru-RU" sz="6600"/>
              <a:t> = 28 + 9 = 37</a:t>
            </a:r>
            <a:endParaRPr lang="en-US" altLang="ru-RU" sz="6600"/>
          </a:p>
        </p:txBody>
      </p:sp>
      <p:sp>
        <p:nvSpPr>
          <p:cNvPr id="4" name="Прямоугольник 3"/>
          <p:cNvSpPr/>
          <p:nvPr/>
        </p:nvSpPr>
        <p:spPr>
          <a:xfrm>
            <a:off x="2595245" y="1327785"/>
            <a:ext cx="4149725" cy="23888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744970" y="1953260"/>
            <a:ext cx="1785620" cy="17633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181860" y="2307590"/>
            <a:ext cx="413385" cy="5994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7615" y="728345"/>
            <a:ext cx="413385" cy="5994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30590" y="2535555"/>
            <a:ext cx="413385" cy="5994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28535" y="1327785"/>
            <a:ext cx="413385" cy="5994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ое соединение 10"/>
          <p:cNvCxnSpPr/>
          <p:nvPr/>
        </p:nvCxnSpPr>
        <p:spPr>
          <a:xfrm flipH="1">
            <a:off x="6743700" y="1943100"/>
            <a:ext cx="10160" cy="178244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099300" y="2230120"/>
            <a:ext cx="8724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</a:t>
            </a:r>
            <a:r>
              <a:rPr lang="en-US" altLang="ru-RU" sz="4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n-US" altLang="ru-RU" sz="40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61180" y="2054225"/>
            <a:ext cx="8724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</a:t>
            </a:r>
            <a:r>
              <a:rPr lang="en-US" altLang="ru-RU" sz="4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n-US" altLang="ru-RU" sz="40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Изображение 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Сделайте вывод: как найти площадь сложной фигуры?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3247390"/>
          </a:xfrm>
        </p:spPr>
        <p:txBody>
          <a:bodyPr>
            <a:normAutofit lnSpcReduction="20000"/>
          </a:bodyPr>
          <a:p>
            <a:r>
              <a:rPr lang="ru-RU" altLang="en-US" b="1" i="1" u="sng"/>
              <a:t>1 способ:</a:t>
            </a:r>
            <a:endParaRPr lang="ru-RU" altLang="en-US" b="1" i="1" u="sng"/>
          </a:p>
          <a:p>
            <a:r>
              <a:rPr lang="ru-RU" altLang="en-US" b="1"/>
              <a:t>1. </a:t>
            </a:r>
            <a:r>
              <a:rPr lang="en-US" altLang="en-US" b="1"/>
              <a:t>Разделить</a:t>
            </a:r>
            <a:r>
              <a:rPr lang="en-US" altLang="ru-RU" b="1"/>
              <a:t> </a:t>
            </a:r>
            <a:r>
              <a:rPr lang="en-US" altLang="en-US" b="1"/>
              <a:t>фигуру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простые</a:t>
            </a:r>
            <a:r>
              <a:rPr lang="en-US" altLang="ru-RU"/>
              <a:t> </a:t>
            </a:r>
            <a:r>
              <a:rPr lang="en-US" altLang="en-US"/>
              <a:t>фигуры</a:t>
            </a:r>
            <a:r>
              <a:rPr lang="en-US" altLang="ru-RU"/>
              <a:t>. </a:t>
            </a:r>
            <a:r>
              <a:rPr lang="en-US" altLang="en-US"/>
              <a:t>Если</a:t>
            </a:r>
            <a:r>
              <a:rPr lang="en-US" altLang="ru-RU"/>
              <a:t> </a:t>
            </a:r>
            <a:r>
              <a:rPr lang="en-US" altLang="en-US"/>
              <a:t>возможно</a:t>
            </a:r>
            <a:r>
              <a:rPr lang="en-US" altLang="ru-RU"/>
              <a:t>, </a:t>
            </a:r>
            <a:r>
              <a:rPr lang="en-US" altLang="en-US"/>
              <a:t>разбить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фигуры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более</a:t>
            </a:r>
            <a:r>
              <a:rPr lang="en-US" altLang="ru-RU"/>
              <a:t> </a:t>
            </a:r>
            <a:r>
              <a:rPr lang="en-US" altLang="en-US"/>
              <a:t>простыми</a:t>
            </a:r>
            <a:r>
              <a:rPr lang="en-US" altLang="ru-RU"/>
              <a:t> </a:t>
            </a:r>
            <a:r>
              <a:rPr lang="en-US" altLang="en-US"/>
              <a:t>формами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помощью</a:t>
            </a:r>
            <a:r>
              <a:rPr lang="en-US" altLang="ru-RU"/>
              <a:t> </a:t>
            </a:r>
            <a:r>
              <a:rPr lang="en-US" altLang="en-US"/>
              <a:t>перпендикулярных</a:t>
            </a:r>
            <a:r>
              <a:rPr lang="en-US" altLang="ru-RU"/>
              <a:t> </a:t>
            </a:r>
            <a:r>
              <a:rPr lang="en-US" altLang="en-US"/>
              <a:t>линий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симметрии</a:t>
            </a:r>
            <a:r>
              <a:rPr lang="en-US" altLang="ru-RU"/>
              <a:t>.</a:t>
            </a:r>
            <a:endParaRPr lang="en-US" altLang="ru-RU"/>
          </a:p>
          <a:p>
            <a:r>
              <a:rPr lang="ru-RU" altLang="en-US" b="1"/>
              <a:t>2. </a:t>
            </a:r>
            <a:r>
              <a:rPr lang="en-US" altLang="en-US" b="1"/>
              <a:t>Определить</a:t>
            </a:r>
            <a:r>
              <a:rPr lang="en-US" altLang="ru-RU" b="1"/>
              <a:t> </a:t>
            </a:r>
            <a:r>
              <a:rPr lang="en-US" altLang="en-US" b="1"/>
              <a:t>площади</a:t>
            </a:r>
            <a:r>
              <a:rPr lang="en-US" altLang="ru-RU" b="1"/>
              <a:t> </a:t>
            </a:r>
            <a:r>
              <a:rPr lang="en-US" altLang="en-US"/>
              <a:t>каждой</a:t>
            </a:r>
            <a:r>
              <a:rPr lang="en-US" altLang="ru-RU"/>
              <a:t> </a:t>
            </a:r>
            <a:r>
              <a:rPr lang="en-US" altLang="en-US"/>
              <a:t>простой</a:t>
            </a:r>
            <a:r>
              <a:rPr lang="en-US" altLang="ru-RU"/>
              <a:t> </a:t>
            </a:r>
            <a:r>
              <a:rPr lang="en-US" altLang="en-US"/>
              <a:t>фигуры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помощью</a:t>
            </a:r>
            <a:r>
              <a:rPr lang="en-US" altLang="ru-RU"/>
              <a:t> </a:t>
            </a:r>
            <a:r>
              <a:rPr lang="en-US" altLang="en-US"/>
              <a:t>соответствующих</a:t>
            </a:r>
            <a:r>
              <a:rPr lang="en-US" altLang="ru-RU"/>
              <a:t> </a:t>
            </a:r>
            <a:r>
              <a:rPr lang="en-US" altLang="en-US"/>
              <a:t>формул</a:t>
            </a:r>
            <a:r>
              <a:rPr lang="en-US" altLang="ru-RU"/>
              <a:t>. </a:t>
            </a:r>
            <a:endParaRPr lang="en-US" altLang="ru-RU"/>
          </a:p>
          <a:p>
            <a:r>
              <a:rPr lang="ru-RU" altLang="en-US" b="1"/>
              <a:t>3. </a:t>
            </a:r>
            <a:r>
              <a:rPr lang="en-US" altLang="en-US" b="1"/>
              <a:t>Сложить</a:t>
            </a:r>
            <a:r>
              <a:rPr lang="en-US" altLang="ru-RU" b="1"/>
              <a:t> </a:t>
            </a:r>
            <a:r>
              <a:rPr lang="en-US" altLang="en-US" b="1"/>
              <a:t>площади</a:t>
            </a:r>
            <a:r>
              <a:rPr lang="en-US" altLang="ru-RU"/>
              <a:t> </a:t>
            </a:r>
            <a:r>
              <a:rPr lang="en-US" altLang="en-US"/>
              <a:t>всех</a:t>
            </a:r>
            <a:r>
              <a:rPr lang="en-US" altLang="ru-RU"/>
              <a:t> </a:t>
            </a:r>
            <a:r>
              <a:rPr lang="en-US" altLang="en-US"/>
              <a:t>простых</a:t>
            </a:r>
            <a:r>
              <a:rPr lang="en-US" altLang="ru-RU"/>
              <a:t> </a:t>
            </a:r>
            <a:r>
              <a:rPr lang="en-US" altLang="en-US"/>
              <a:t>фигур</a:t>
            </a:r>
            <a:r>
              <a:rPr lang="en-US" altLang="ru-RU"/>
              <a:t>, </a:t>
            </a:r>
            <a:r>
              <a:rPr lang="en-US" altLang="en-US"/>
              <a:t>чтобы</a:t>
            </a:r>
            <a:r>
              <a:rPr lang="en-US" altLang="ru-RU"/>
              <a:t> </a:t>
            </a:r>
            <a:r>
              <a:rPr lang="en-US" altLang="en-US"/>
              <a:t>получить</a:t>
            </a:r>
            <a:r>
              <a:rPr lang="en-US" altLang="ru-RU"/>
              <a:t> </a:t>
            </a:r>
            <a:r>
              <a:rPr lang="en-US" altLang="en-US"/>
              <a:t>итоговую</a:t>
            </a:r>
            <a:r>
              <a:rPr lang="en-US" altLang="ru-RU"/>
              <a:t> </a:t>
            </a:r>
            <a:r>
              <a:rPr lang="en-US" altLang="en-US"/>
              <a:t>площадь</a:t>
            </a:r>
            <a:r>
              <a:rPr lang="en-US" altLang="ru-RU"/>
              <a:t> </a:t>
            </a:r>
            <a:r>
              <a:rPr lang="en-US" altLang="en-US"/>
              <a:t>сложной</a:t>
            </a:r>
            <a:r>
              <a:rPr lang="en-US" altLang="ru-RU"/>
              <a:t> </a:t>
            </a:r>
            <a:r>
              <a:rPr lang="en-US" altLang="en-US"/>
              <a:t>фигуры</a:t>
            </a:r>
            <a:endParaRPr lang="en-US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25" y="4404360"/>
            <a:ext cx="3895090" cy="2312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Изображение 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Сделайте вывод: как найти площадь сложной фигуры?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1907540"/>
          </a:xfrm>
        </p:spPr>
        <p:txBody>
          <a:bodyPr>
            <a:normAutofit/>
          </a:bodyPr>
          <a:p>
            <a:r>
              <a:rPr lang="ru-RU" altLang="en-US" b="1" i="1" u="sng"/>
              <a:t>2 способ:</a:t>
            </a:r>
            <a:endParaRPr lang="ru-RU" altLang="en-US" b="1" i="1" u="sng"/>
          </a:p>
          <a:p>
            <a:r>
              <a:rPr lang="en-US" altLang="en-US"/>
              <a:t>Метод</a:t>
            </a:r>
            <a:r>
              <a:rPr lang="en-US" altLang="ru-RU"/>
              <a:t> </a:t>
            </a:r>
            <a:r>
              <a:rPr lang="en-US" altLang="en-US"/>
              <a:t>достроения</a:t>
            </a:r>
            <a:r>
              <a:rPr lang="en-US" altLang="ru-RU"/>
              <a:t> — </a:t>
            </a:r>
            <a:r>
              <a:rPr lang="en-US" altLang="en-US"/>
              <a:t>способ</a:t>
            </a:r>
            <a:r>
              <a:rPr lang="en-US" altLang="ru-RU"/>
              <a:t> </a:t>
            </a:r>
            <a:r>
              <a:rPr lang="en-US" altLang="en-US"/>
              <a:t>нахождения</a:t>
            </a:r>
            <a:r>
              <a:rPr lang="en-US" altLang="ru-RU"/>
              <a:t> </a:t>
            </a:r>
            <a:r>
              <a:rPr lang="en-US" altLang="en-US"/>
              <a:t>площади</a:t>
            </a:r>
            <a:r>
              <a:rPr lang="en-US" altLang="ru-RU"/>
              <a:t> </a:t>
            </a:r>
            <a:r>
              <a:rPr lang="en-US" altLang="en-US"/>
              <a:t>сложной</a:t>
            </a:r>
            <a:r>
              <a:rPr lang="en-US" altLang="ru-RU"/>
              <a:t> </a:t>
            </a:r>
            <a:r>
              <a:rPr lang="en-US" altLang="en-US"/>
              <a:t>фигуры</a:t>
            </a:r>
            <a:r>
              <a:rPr lang="en-US" altLang="ru-RU"/>
              <a:t>, </a:t>
            </a:r>
            <a:r>
              <a:rPr lang="en-US" altLang="en-US"/>
              <a:t>при</a:t>
            </a:r>
            <a:r>
              <a:rPr lang="en-US" altLang="ru-RU"/>
              <a:t> </a:t>
            </a:r>
            <a:r>
              <a:rPr lang="en-US" altLang="en-US"/>
              <a:t>котором</a:t>
            </a:r>
            <a:r>
              <a:rPr lang="en-US" altLang="ru-RU"/>
              <a:t> </a:t>
            </a:r>
            <a:r>
              <a:rPr lang="en-US" altLang="en-US"/>
              <a:t>фигуру</a:t>
            </a:r>
            <a:r>
              <a:rPr lang="en-US" altLang="ru-RU"/>
              <a:t> </a:t>
            </a:r>
            <a:r>
              <a:rPr lang="en-US" altLang="en-US"/>
              <a:t>достраивают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</a:t>
            </a:r>
            <a:r>
              <a:rPr lang="en-US" altLang="en-US"/>
              <a:t>более</a:t>
            </a:r>
            <a:r>
              <a:rPr lang="en-US" altLang="ru-RU"/>
              <a:t> </a:t>
            </a:r>
            <a:r>
              <a:rPr lang="en-US" altLang="en-US"/>
              <a:t>простой</a:t>
            </a:r>
            <a:r>
              <a:rPr lang="en-US" altLang="ru-RU"/>
              <a:t>, </a:t>
            </a:r>
            <a:r>
              <a:rPr lang="en-US" altLang="en-US"/>
              <a:t>вычисляют</a:t>
            </a:r>
            <a:r>
              <a:rPr lang="en-US" altLang="ru-RU"/>
              <a:t> </a:t>
            </a:r>
            <a:r>
              <a:rPr lang="en-US" altLang="en-US"/>
              <a:t>площадь</a:t>
            </a:r>
            <a:r>
              <a:rPr lang="en-US" altLang="ru-RU"/>
              <a:t> </a:t>
            </a:r>
            <a:r>
              <a:rPr lang="en-US" altLang="en-US"/>
              <a:t>большой</a:t>
            </a:r>
            <a:r>
              <a:rPr lang="en-US" altLang="ru-RU"/>
              <a:t> </a:t>
            </a:r>
            <a:r>
              <a:rPr lang="en-US" altLang="en-US"/>
              <a:t>фигуры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затем</a:t>
            </a:r>
            <a:r>
              <a:rPr lang="en-US" altLang="ru-RU"/>
              <a:t> </a:t>
            </a:r>
            <a:r>
              <a:rPr lang="en-US" altLang="en-US"/>
              <a:t>вычитают</a:t>
            </a:r>
            <a:r>
              <a:rPr lang="en-US" altLang="ru-RU"/>
              <a:t> </a:t>
            </a:r>
            <a:r>
              <a:rPr lang="en-US" altLang="en-US"/>
              <a:t>лишние</a:t>
            </a:r>
            <a:r>
              <a:rPr lang="en-US" altLang="ru-RU"/>
              <a:t> </a:t>
            </a:r>
            <a:r>
              <a:rPr lang="en-US" altLang="en-US"/>
              <a:t>части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82010" y="5304155"/>
            <a:ext cx="3794760" cy="9144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926205" y="3893820"/>
            <a:ext cx="914400" cy="141033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262370" y="3893820"/>
            <a:ext cx="914400" cy="141033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7" name="Прямое соединение 6"/>
          <p:cNvCxnSpPr/>
          <p:nvPr/>
        </p:nvCxnSpPr>
        <p:spPr>
          <a:xfrm flipH="1" flipV="1">
            <a:off x="3369945" y="3882390"/>
            <a:ext cx="3810" cy="141351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Прямое соединение 7"/>
          <p:cNvCxnSpPr/>
          <p:nvPr/>
        </p:nvCxnSpPr>
        <p:spPr>
          <a:xfrm flipV="1">
            <a:off x="3390900" y="3885565"/>
            <a:ext cx="544195" cy="825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Прямое соединение 8"/>
          <p:cNvCxnSpPr/>
          <p:nvPr/>
        </p:nvCxnSpPr>
        <p:spPr>
          <a:xfrm flipV="1">
            <a:off x="4830445" y="3893820"/>
            <a:ext cx="1431925" cy="825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Изображение 11"/>
          <p:cNvPicPr/>
          <p:nvPr/>
        </p:nvPicPr>
        <p:blipFill>
          <a:blip r:embed="rId1"/>
          <a:srcRect b="30040"/>
          <a:stretch>
            <a:fillRect/>
          </a:stretch>
        </p:blipFill>
        <p:spPr>
          <a:xfrm>
            <a:off x="0" y="0"/>
            <a:ext cx="12192000" cy="6921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913765"/>
            <a:ext cx="10515600" cy="1325563"/>
          </a:xfrm>
        </p:spPr>
        <p:txBody>
          <a:bodyPr/>
          <a:p>
            <a:pPr algn="ctr"/>
            <a:r>
              <a:rPr lang="ru-RU" altLang="en-US">
                <a:sym typeface="+mn-ea"/>
              </a:rPr>
              <a:t>Найдите периметр и площадь фигур</a:t>
            </a:r>
            <a:r>
              <a:rPr lang="en-US" altLang="ru-RU">
                <a:sym typeface="+mn-ea"/>
              </a:rPr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032885" y="276860"/>
            <a:ext cx="4287520" cy="563880"/>
          </a:xfrm>
        </p:spPr>
        <p:txBody>
          <a:bodyPr>
            <a:noAutofit/>
          </a:bodyPr>
          <a:p>
            <a:r>
              <a:rPr lang="ru-RU" altLang="en-US" sz="3600"/>
              <a:t>Работаем парами</a:t>
            </a:r>
            <a:endParaRPr lang="ru-RU" altLang="en-US" sz="3600"/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rcRect l="23062" t="19370" r="19801" b="26029"/>
          <a:stretch>
            <a:fillRect/>
          </a:stretch>
        </p:blipFill>
        <p:spPr>
          <a:xfrm>
            <a:off x="2992120" y="213995"/>
            <a:ext cx="912495" cy="572770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/>
          <a:srcRect r="27996"/>
          <a:stretch>
            <a:fillRect/>
          </a:stretch>
        </p:blipFill>
        <p:spPr>
          <a:xfrm>
            <a:off x="1075055" y="2136775"/>
            <a:ext cx="9848850" cy="45300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24835" y="2988310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  <a:t>1</a:t>
            </a:r>
            <a:endParaRPr lang="ru-RU" altLang="en-US" sz="7200" b="1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670" y="458025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  <a:t>2</a:t>
            </a:r>
            <a:endParaRPr lang="ru-RU" altLang="en-US" sz="7200" b="1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85860" y="338137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  <a:t>3</a:t>
            </a:r>
            <a:endParaRPr lang="ru-RU" altLang="en-US" sz="7200" b="1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2217</Words>
  <Application>WPS Presentation</Application>
  <PresentationFormat>宽屏</PresentationFormat>
  <Paragraphs>131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Calibri Light</vt:lpstr>
      <vt:lpstr>Times New Roman</vt:lpstr>
      <vt:lpstr>YS Text</vt:lpstr>
      <vt:lpstr>Segoe Print</vt:lpstr>
      <vt:lpstr>Cambria Math</vt:lpstr>
      <vt:lpstr>MS Mincho</vt:lpstr>
      <vt:lpstr>Microsoft YaHei</vt:lpstr>
      <vt:lpstr>Arial Unicode MS</vt:lpstr>
      <vt:lpstr>Calibri</vt:lpstr>
      <vt:lpstr>Office Theme</vt:lpstr>
      <vt:lpstr>Equation.KSEE3</vt:lpstr>
      <vt:lpstr>Equation.KSEE3</vt:lpstr>
      <vt:lpstr>Презентация к уроку по учебному предмету «Математика» в 7-ом классе на тему «Периметр и площадь фигур, составленных из прямоугольников».</vt:lpstr>
      <vt:lpstr>Цели урока: </vt:lpstr>
      <vt:lpstr>PowerPoint 演示文稿</vt:lpstr>
      <vt:lpstr>Вспомним, что такое периметр и площадь</vt:lpstr>
      <vt:lpstr>Вспомним формулы для нахождения периметра и площади прямоугольника и квадрата:</vt:lpstr>
      <vt:lpstr> Как найти периметр и площадь этой фигуры?</vt:lpstr>
      <vt:lpstr>PowerPoint 演示文稿</vt:lpstr>
      <vt:lpstr>Сделайте вывод: как найти площадь сложной фигуры?</vt:lpstr>
      <vt:lpstr>Найдите периметр и площадь фигур.</vt:lpstr>
      <vt:lpstr>PowerPoint 演示文稿</vt:lpstr>
      <vt:lpstr>Решите самостоятельно </vt:lpstr>
      <vt:lpstr>Найдите периметр фундамента жилого  дома и его площадь.</vt:lpstr>
      <vt:lpstr>Домашнее задание</vt:lpstr>
      <vt:lpstr>Подведем итоги: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</cp:lastModifiedBy>
  <cp:revision>7</cp:revision>
  <dcterms:created xsi:type="dcterms:W3CDTF">2025-07-23T00:59:00Z</dcterms:created>
  <dcterms:modified xsi:type="dcterms:W3CDTF">2025-10-18T03:18:25Z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1049-12.2.0.23131</vt:lpwstr>
  </property>
  <property fmtid="{D5CDD505-2E9C-101B-9397-08002B2CF9AE}" pid="3" name="ICV">
    <vt:lpwstr>E9570D2E314C4FE9B5D2497FAA2293AB_13</vt:lpwstr>
  </property>
</Properties>
</file>