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84984"/>
            <a:ext cx="9108504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19672" y="3645024"/>
            <a:ext cx="70202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Тема: </a:t>
            </a:r>
            <a:endParaRPr lang="ru-RU" sz="3600" b="1" dirty="0" smtClean="0"/>
          </a:p>
          <a:p>
            <a:r>
              <a:rPr lang="ru-RU" sz="3600" b="1" dirty="0" smtClean="0"/>
              <a:t> </a:t>
            </a:r>
            <a:r>
              <a:rPr lang="ru-RU" sz="3600" b="1" dirty="0" smtClean="0"/>
              <a:t>М.М. Пришвин «Выскочка</a:t>
            </a:r>
            <a:r>
              <a:rPr lang="ru-RU" sz="3600" b="1" dirty="0" smtClean="0"/>
              <a:t>»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chemeClr val="bg1"/>
                </a:solidFill>
              </a:rPr>
              <a:t>Михальченко Н.В.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МБОУ СОШ №4 г.Липецк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fs00.infourok.ru/images/doc/233/86760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227850" cy="2420888"/>
          </a:xfrm>
          <a:prstGeom prst="rect">
            <a:avLst/>
          </a:prstGeom>
          <a:noFill/>
        </p:spPr>
      </p:pic>
      <p:pic>
        <p:nvPicPr>
          <p:cNvPr id="14340" name="Picture 4" descr="http://www.mir-skazki.de/WebRoot/Store21/Shops/64268604/5451/631C/A2E2/2E7A/881C/C0A8/2AB9/D97F/SCN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76655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Продолжение работы по теме урока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80728"/>
            <a:ext cx="6563072" cy="432048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Словарная </a:t>
            </a:r>
            <a:r>
              <a:rPr lang="ru-RU" b="1" dirty="0" smtClean="0"/>
              <a:t>работа</a:t>
            </a:r>
            <a:r>
              <a:rPr lang="ru-RU" b="1" dirty="0" smtClean="0"/>
              <a:t>.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59632" y="1412776"/>
            <a:ext cx="7704856" cy="5112568"/>
          </a:xfrm>
        </p:spPr>
        <p:txBody>
          <a:bodyPr/>
          <a:lstStyle/>
          <a:p>
            <a:r>
              <a:rPr lang="ru-RU" sz="2800" b="1" i="1" dirty="0" smtClean="0"/>
              <a:t>БДИТЕЛЬНОСТЬ — </a:t>
            </a:r>
            <a:endParaRPr lang="ru-RU" sz="2800" b="1" i="1" dirty="0" smtClean="0"/>
          </a:p>
          <a:p>
            <a:r>
              <a:rPr lang="ru-RU" sz="2800" b="1" i="1" dirty="0" smtClean="0"/>
              <a:t>от </a:t>
            </a:r>
            <a:r>
              <a:rPr lang="ru-RU" sz="2800" b="1" i="1" dirty="0" smtClean="0"/>
              <a:t>бдительный — очень </a:t>
            </a:r>
            <a:r>
              <a:rPr lang="ru-RU" sz="2800" b="1" i="1" dirty="0" smtClean="0"/>
              <a:t>внимательный</a:t>
            </a:r>
            <a:r>
              <a:rPr lang="ru-RU" sz="2800" b="1" i="1" dirty="0" smtClean="0"/>
              <a:t>, неослабно настороженный).</a:t>
            </a:r>
            <a:endParaRPr lang="ru-RU" sz="2800" b="1" dirty="0" smtClean="0"/>
          </a:p>
          <a:p>
            <a:r>
              <a:rPr lang="ru-RU" sz="2800" b="1" i="1" dirty="0" smtClean="0"/>
              <a:t>РАДУЖНЫЙ-</a:t>
            </a:r>
          </a:p>
          <a:p>
            <a:r>
              <a:rPr lang="ru-RU" sz="2800" b="1" i="1" dirty="0" smtClean="0"/>
              <a:t>разноцветный.</a:t>
            </a:r>
            <a:endParaRPr lang="ru-RU" sz="2800" b="1" dirty="0" smtClean="0"/>
          </a:p>
          <a:p>
            <a:r>
              <a:rPr lang="ru-RU" sz="2800" b="1" i="1" dirty="0" smtClean="0"/>
              <a:t>—  </a:t>
            </a:r>
            <a:r>
              <a:rPr lang="ru-RU" sz="2800" b="1" dirty="0" smtClean="0">
                <a:solidFill>
                  <a:srgbClr val="C00000"/>
                </a:solidFill>
              </a:rPr>
              <a:t>Объясните выражение: </a:t>
            </a:r>
            <a:r>
              <a:rPr lang="ru-RU" sz="2800" b="1" dirty="0" smtClean="0"/>
              <a:t>«Одна </a:t>
            </a:r>
            <a:r>
              <a:rPr lang="ru-RU" sz="2800" b="1" dirty="0" smtClean="0"/>
              <a:t>из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сорок не то, </a:t>
            </a:r>
            <a:r>
              <a:rPr lang="ru-RU" sz="2800" b="1" dirty="0" smtClean="0"/>
              <a:t>чтобы </a:t>
            </a:r>
            <a:r>
              <a:rPr lang="ru-RU" sz="2800" b="1" dirty="0" smtClean="0"/>
              <a:t>совсем глупенькая, а как-то с заскоком и с </a:t>
            </a:r>
            <a:r>
              <a:rPr lang="ru-RU" sz="2800" b="1" dirty="0" smtClean="0"/>
              <a:t>пыльцой в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голове».</a:t>
            </a: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5122" name="Picture 2" descr="http://www.knigograd.com.ua/images/detailed/product_detailed_image_222430_48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564904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Продолжение работы по теме урока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91680" y="1844824"/>
            <a:ext cx="7128792" cy="4147865"/>
          </a:xfrm>
        </p:spPr>
        <p:txBody>
          <a:bodyPr/>
          <a:lstStyle/>
          <a:p>
            <a:pPr algn="ctr"/>
            <a:r>
              <a:rPr lang="ru-RU" sz="2000" b="1" dirty="0" smtClean="0"/>
              <a:t>—  </a:t>
            </a:r>
            <a:r>
              <a:rPr lang="ru-RU" sz="2000" b="1" i="1" dirty="0" smtClean="0"/>
              <a:t>Подберите синонимы к словам.</a:t>
            </a:r>
          </a:p>
          <a:p>
            <a:r>
              <a:rPr lang="ru-RU" sz="2000" b="1" i="1" dirty="0" smtClean="0"/>
              <a:t>БДИТЕЛЬНОСТЬ — </a:t>
            </a:r>
          </a:p>
          <a:p>
            <a:r>
              <a:rPr lang="ru-RU" sz="2000" b="1" i="1" dirty="0" smtClean="0"/>
              <a:t>зоркость</a:t>
            </a:r>
            <a:r>
              <a:rPr lang="ru-RU" sz="2000" b="1" i="1" dirty="0" smtClean="0"/>
              <a:t>, неослабное внимание</a:t>
            </a:r>
            <a:r>
              <a:rPr lang="ru-RU" sz="2000" b="1" i="1" dirty="0" smtClean="0"/>
              <a:t>, настороженность</a:t>
            </a:r>
            <a:endParaRPr lang="ru-RU" sz="2000" b="1" dirty="0" smtClean="0"/>
          </a:p>
          <a:p>
            <a:r>
              <a:rPr lang="ru-RU" sz="2000" b="1" i="1" dirty="0" smtClean="0"/>
              <a:t>УКРАДЕННЫЙ</a:t>
            </a:r>
            <a:r>
              <a:rPr lang="ru-RU" sz="2000" b="1" i="1" dirty="0" smtClean="0"/>
              <a:t>—</a:t>
            </a:r>
          </a:p>
          <a:p>
            <a:r>
              <a:rPr lang="ru-RU" sz="2000" b="1" i="1" dirty="0" smtClean="0"/>
              <a:t> похищенный</a:t>
            </a:r>
            <a:r>
              <a:rPr lang="ru-RU" sz="2000" b="1" i="1" dirty="0" smtClean="0"/>
              <a:t>, </a:t>
            </a:r>
            <a:r>
              <a:rPr lang="ru-RU" sz="2000" b="1" i="1" dirty="0" smtClean="0"/>
              <a:t>сворованный, стянутый</a:t>
            </a:r>
            <a:r>
              <a:rPr lang="ru-RU" sz="2000" b="1" i="1" dirty="0" smtClean="0"/>
              <a:t>, стащенный, вытащенный, уведенный, </a:t>
            </a:r>
            <a:r>
              <a:rPr lang="ru-RU" sz="2000" b="1" i="1" dirty="0" smtClean="0"/>
              <a:t>свистнутый</a:t>
            </a:r>
            <a:r>
              <a:rPr lang="ru-RU" sz="2000" b="1" i="1" dirty="0" smtClean="0"/>
              <a:t>, стыренный и др</a:t>
            </a:r>
            <a:r>
              <a:rPr lang="ru-RU" sz="2000" b="1" i="1" dirty="0" smtClean="0"/>
              <a:t>.</a:t>
            </a:r>
            <a:endParaRPr lang="ru-RU" sz="2000" b="1" dirty="0" smtClean="0"/>
          </a:p>
          <a:p>
            <a:r>
              <a:rPr lang="ru-RU" sz="2000" b="1" dirty="0" smtClean="0"/>
              <a:t>—  Подберите антонимы к слову «глупая</a:t>
            </a:r>
            <a:r>
              <a:rPr lang="ru-RU" sz="2000" b="1" dirty="0" smtClean="0"/>
              <a:t>».</a:t>
            </a:r>
          </a:p>
          <a:p>
            <a:r>
              <a:rPr lang="ru-RU" sz="2000" b="1" dirty="0" smtClean="0"/>
              <a:t> </a:t>
            </a:r>
            <a:r>
              <a:rPr lang="ru-RU" sz="2000" b="1" i="1" dirty="0" smtClean="0"/>
              <a:t>Умная</a:t>
            </a:r>
            <a:r>
              <a:rPr lang="ru-RU" sz="2000" b="1" i="1" dirty="0" smtClean="0"/>
              <a:t>, мудрая</a:t>
            </a:r>
            <a:r>
              <a:rPr lang="ru-RU" sz="2000" b="1" i="1" dirty="0" smtClean="0"/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Чтение </a:t>
            </a:r>
            <a:r>
              <a:rPr lang="ru-RU" sz="2000" b="1" dirty="0" smtClean="0">
                <a:solidFill>
                  <a:srgbClr val="C00000"/>
                </a:solidFill>
              </a:rPr>
              <a:t>рассказа на с. 92—95 учебника учащимися по цепочке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knigograd.com.ua/images/detailed/product_detailed_image_222430_48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192021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теме урока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60648"/>
          </a:xfrm>
        </p:spPr>
        <p:txBody>
          <a:bodyPr/>
          <a:lstStyle/>
          <a:p>
            <a:r>
              <a:rPr lang="ru-RU" dirty="0" smtClean="0"/>
              <a:t> Понравился ли вам рассказ? Чем? Что особенно понравилось?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467544" y="1628800"/>
            <a:ext cx="8229600" cy="4680520"/>
          </a:xfrm>
        </p:spPr>
        <p:txBody>
          <a:bodyPr/>
          <a:lstStyle/>
          <a:p>
            <a:r>
              <a:rPr lang="ru-RU" sz="2000" b="1" dirty="0" smtClean="0"/>
              <a:t>Как автор описывает Вьюшку, ее поведение и повадки? Как у собаки появилась такая кличка?</a:t>
            </a:r>
          </a:p>
          <a:p>
            <a:r>
              <a:rPr lang="ru-RU" sz="2000" b="1" dirty="0" smtClean="0"/>
              <a:t>—  Что произошло с Вьюшкой? Как она проявила себя </a:t>
            </a:r>
            <a:r>
              <a:rPr lang="ru-RU" sz="2000" b="1" dirty="0" smtClean="0"/>
              <a:t>в </a:t>
            </a:r>
          </a:p>
          <a:p>
            <a:r>
              <a:rPr lang="ru-RU" sz="2000" b="1" dirty="0" smtClean="0"/>
              <a:t>ситуации </a:t>
            </a:r>
            <a:r>
              <a:rPr lang="ru-RU" sz="2000" b="1" dirty="0" smtClean="0"/>
              <a:t>с сорокой?</a:t>
            </a:r>
          </a:p>
          <a:p>
            <a:r>
              <a:rPr lang="ru-RU" sz="2000" b="1" dirty="0" smtClean="0"/>
              <a:t>— Что вы узнали о сороке? Почему автор назвал ее именно так?</a:t>
            </a:r>
          </a:p>
          <a:p>
            <a:r>
              <a:rPr lang="ru-RU" sz="2000" b="1" dirty="0" smtClean="0"/>
              <a:t>—  Как вы думаете, на что рассчитывала Выскочка, </a:t>
            </a:r>
            <a:endParaRPr lang="ru-RU" sz="2000" b="1" dirty="0" smtClean="0"/>
          </a:p>
          <a:p>
            <a:r>
              <a:rPr lang="ru-RU" sz="2000" b="1" dirty="0" smtClean="0"/>
              <a:t>приближаясь </a:t>
            </a:r>
            <a:r>
              <a:rPr lang="ru-RU" sz="2000" b="1" dirty="0" smtClean="0"/>
              <a:t>к собаке?</a:t>
            </a:r>
          </a:p>
          <a:p>
            <a:r>
              <a:rPr lang="ru-RU" sz="2000" b="1" dirty="0" smtClean="0"/>
              <a:t>—  Какой момент в рассказе самый напряженный?</a:t>
            </a:r>
          </a:p>
          <a:p>
            <a:r>
              <a:rPr lang="ru-RU" sz="2000" b="1" dirty="0" smtClean="0"/>
              <a:t>—  Как автор относится к Вьюшке и Выскочке: с любовью, юмором, насмешкой, нежностью, состраданием?</a:t>
            </a:r>
            <a:endParaRPr lang="ru-RU" sz="2000" b="1" dirty="0"/>
          </a:p>
        </p:txBody>
      </p:sp>
      <p:pic>
        <p:nvPicPr>
          <p:cNvPr id="3074" name="Picture 2" descr="https://ds02.infourok.ru/uploads/ex/06a8/00089227-d8c53ad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24069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691680" y="1844824"/>
            <a:ext cx="7005464" cy="4147865"/>
          </a:xfrm>
        </p:spPr>
        <p:txBody>
          <a:bodyPr/>
          <a:lstStyle/>
          <a:p>
            <a:r>
              <a:rPr lang="ru-RU" sz="2800" dirty="0" smtClean="0"/>
              <a:t>—  Продолжите предложения.</a:t>
            </a:r>
          </a:p>
          <a:p>
            <a:r>
              <a:rPr lang="ru-RU" sz="2800" dirty="0" smtClean="0"/>
              <a:t>•   Сегодня на уроке я узнал...</a:t>
            </a:r>
          </a:p>
          <a:p>
            <a:r>
              <a:rPr lang="ru-RU" sz="2800" dirty="0" smtClean="0"/>
              <a:t>•   На этом уроке я похвалил бы себя за...</a:t>
            </a:r>
          </a:p>
          <a:p>
            <a:r>
              <a:rPr lang="ru-RU" sz="2800" dirty="0" smtClean="0"/>
              <a:t>•   После урока мне захотелось...</a:t>
            </a:r>
          </a:p>
          <a:p>
            <a:r>
              <a:rPr lang="ru-RU" sz="2800" dirty="0" smtClean="0"/>
              <a:t>•   Сегодня я сумел...</a:t>
            </a:r>
            <a:endParaRPr lang="ru-RU" sz="2800" dirty="0"/>
          </a:p>
        </p:txBody>
      </p:sp>
      <p:pic>
        <p:nvPicPr>
          <p:cNvPr id="2050" name="Picture 2" descr="https://ds04.infourok.ru/uploads/ex/0a58/000e6237-7409f86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936104"/>
          </a:xfrm>
        </p:spPr>
        <p:txBody>
          <a:bodyPr/>
          <a:lstStyle/>
          <a:p>
            <a:r>
              <a:rPr lang="ru-RU" b="1" dirty="0" smtClean="0"/>
              <a:t>Домашнее </a:t>
            </a:r>
            <a:r>
              <a:rPr lang="ru-RU" b="1" dirty="0" smtClean="0"/>
              <a:t>задание </a:t>
            </a:r>
          </a:p>
          <a:p>
            <a:r>
              <a:rPr lang="ru-RU" dirty="0" smtClean="0"/>
              <a:t>Подготовить </a:t>
            </a:r>
            <a:r>
              <a:rPr lang="ru-RU" dirty="0" smtClean="0"/>
              <a:t>выразительное чтение рассказа.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19672" y="2492896"/>
            <a:ext cx="7149480" cy="4147865"/>
          </a:xfrm>
        </p:spPr>
        <p:txBody>
          <a:bodyPr/>
          <a:lstStyle/>
          <a:p>
            <a:r>
              <a:rPr lang="ru-RU" sz="2800" dirty="0" smtClean="0"/>
              <a:t>—  Чему учат нас рассказы 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Пришвина?</a:t>
            </a:r>
          </a:p>
          <a:p>
            <a:r>
              <a:rPr lang="ru-RU" sz="2800" dirty="0" smtClean="0"/>
              <a:t>—  Почему свой рассказ он </a:t>
            </a:r>
            <a:r>
              <a:rPr lang="ru-RU" sz="2800" dirty="0" smtClean="0"/>
              <a:t>назвал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«Выскочка»?</a:t>
            </a:r>
            <a:endParaRPr lang="ru-RU" sz="2800" dirty="0"/>
          </a:p>
        </p:txBody>
      </p:sp>
      <p:pic>
        <p:nvPicPr>
          <p:cNvPr id="1026" name="Picture 2" descr="https://ds04.infourok.ru/uploads/ex/0a58/000e6237-7409f86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216357" cy="241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Цели: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1844824"/>
            <a:ext cx="7149480" cy="4147865"/>
          </a:xfrm>
        </p:spPr>
        <p:txBody>
          <a:bodyPr/>
          <a:lstStyle/>
          <a:p>
            <a:r>
              <a:rPr lang="ru-RU" sz="2800" dirty="0" smtClean="0"/>
              <a:t>расширить </a:t>
            </a:r>
            <a:r>
              <a:rPr lang="ru-RU" sz="2800" dirty="0" smtClean="0"/>
              <a:t>знания о творчестве М.М. Пришвина; раскрыть смысл рассказа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учить анализировать поступки и </a:t>
            </a:r>
            <a:endParaRPr lang="ru-RU" sz="2800" dirty="0" smtClean="0"/>
          </a:p>
          <a:p>
            <a:r>
              <a:rPr lang="ru-RU" sz="2800" dirty="0" smtClean="0"/>
              <a:t>характер </a:t>
            </a:r>
            <a:r>
              <a:rPr lang="ru-RU" sz="2800" dirty="0" smtClean="0"/>
              <a:t>героев; отрабатывать навыки беглого выразительного чтения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развивать память, речь, мышление.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Проверка </a:t>
            </a:r>
            <a:r>
              <a:rPr lang="ru-RU" sz="3600" dirty="0" smtClean="0"/>
              <a:t>домашнего задания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547664" y="1844824"/>
            <a:ext cx="7149480" cy="4147865"/>
          </a:xfrm>
        </p:spPr>
        <p:txBody>
          <a:bodyPr/>
          <a:lstStyle/>
          <a:p>
            <a:r>
              <a:rPr lang="ru-RU" sz="4000" dirty="0" smtClean="0"/>
              <a:t>Творческий </a:t>
            </a:r>
            <a:r>
              <a:rPr lang="ru-RU" sz="4000" dirty="0" smtClean="0"/>
              <a:t>пересказ </a:t>
            </a:r>
            <a:endParaRPr lang="ru-RU" sz="4000" dirty="0" smtClean="0"/>
          </a:p>
          <a:p>
            <a:r>
              <a:rPr lang="ru-RU" sz="4000" dirty="0" smtClean="0"/>
              <a:t>текста </a:t>
            </a:r>
            <a:r>
              <a:rPr lang="ru-RU" sz="4000" dirty="0" smtClean="0"/>
              <a:t>от имени Барбоса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1266" name="Picture 2" descr="https://i.ytimg.com/vi/8kFOS1C9Ez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473652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sz="2800" dirty="0" smtClean="0"/>
              <a:t>Сообщение темы и постановка целей урока</a:t>
            </a:r>
            <a:endParaRPr lang="ru-R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altLang="ko-K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/>
              <a:t>Прочитайте на с. 92 учебника имя </a:t>
            </a:r>
            <a:endParaRPr lang="ru-RU" sz="3200" dirty="0" smtClean="0"/>
          </a:p>
          <a:p>
            <a:r>
              <a:rPr lang="ru-RU" sz="3200" dirty="0" smtClean="0"/>
              <a:t>автора</a:t>
            </a:r>
            <a:r>
              <a:rPr lang="ru-RU" sz="3200" dirty="0" smtClean="0"/>
              <a:t>, произведение которого мы </a:t>
            </a:r>
            <a:endParaRPr lang="ru-RU" sz="3200" dirty="0" smtClean="0"/>
          </a:p>
          <a:p>
            <a:r>
              <a:rPr lang="ru-RU" sz="3200" dirty="0" smtClean="0"/>
              <a:t>будем </a:t>
            </a:r>
            <a:r>
              <a:rPr lang="ru-RU" sz="3200" dirty="0" smtClean="0"/>
              <a:t>сегодня читать.</a:t>
            </a:r>
          </a:p>
          <a:p>
            <a:r>
              <a:rPr lang="ru-RU" sz="3200" dirty="0" smtClean="0"/>
              <a:t>Какие произведения М.М. Пришвина </a:t>
            </a:r>
            <a:endParaRPr lang="ru-RU" sz="3200" dirty="0" smtClean="0"/>
          </a:p>
          <a:p>
            <a:r>
              <a:rPr lang="ru-RU" sz="3200" dirty="0" smtClean="0"/>
              <a:t>вы </a:t>
            </a:r>
            <a:r>
              <a:rPr lang="ru-RU" sz="3200" dirty="0" smtClean="0"/>
              <a:t>читали? О чем они?</a:t>
            </a:r>
          </a:p>
          <a:p>
            <a:pPr algn="ctr"/>
            <a:r>
              <a:rPr lang="ru-RU" sz="3200" b="1" dirty="0" smtClean="0"/>
              <a:t>-  Определите задачи урока.</a:t>
            </a:r>
            <a:endParaRPr lang="ru-RU" sz="3200" b="1" dirty="0"/>
          </a:p>
        </p:txBody>
      </p:sp>
      <p:pic>
        <p:nvPicPr>
          <p:cNvPr id="13314" name="Picture 2" descr="https://fs00.infourok.ru/images/doc/233/86760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336703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Знакомство </a:t>
            </a:r>
            <a:r>
              <a:rPr lang="ru-RU" sz="3200" dirty="0" smtClean="0"/>
              <a:t>с жизнью и творчеством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М.М</a:t>
            </a:r>
            <a:r>
              <a:rPr lang="ru-RU" sz="3200" dirty="0" smtClean="0"/>
              <a:t>. Пришвина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95536" y="1412776"/>
            <a:ext cx="8424936" cy="5040560"/>
          </a:xfrm>
        </p:spPr>
        <p:txBody>
          <a:bodyPr/>
          <a:lstStyle/>
          <a:p>
            <a:r>
              <a:rPr lang="ru-RU" sz="2800" b="1" dirty="0" smtClean="0"/>
              <a:t>Михаил Михайлович Пришвин родился 4 </a:t>
            </a:r>
            <a:endParaRPr lang="ru-RU" sz="2800" b="1" dirty="0" smtClean="0"/>
          </a:p>
          <a:p>
            <a:r>
              <a:rPr lang="ru-RU" sz="2800" b="1" dirty="0" smtClean="0"/>
              <a:t>февраля </a:t>
            </a:r>
            <a:r>
              <a:rPr lang="ru-RU" sz="2800" b="1" dirty="0" smtClean="0"/>
              <a:t>1873 г. в селе Хрущеве </a:t>
            </a:r>
            <a:r>
              <a:rPr lang="ru-RU" sz="2800" b="1" dirty="0" smtClean="0"/>
              <a:t>Орловской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губернии в обедневшей купеческой семье. С 1883 г. учился в Елецкой гимназии, </a:t>
            </a:r>
            <a:r>
              <a:rPr lang="ru-RU" sz="2800" b="1" dirty="0" smtClean="0"/>
              <a:t>из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который был отчислен в четвертом классе за дерзость </a:t>
            </a:r>
            <a:r>
              <a:rPr lang="ru-RU" sz="2800" b="1" dirty="0" smtClean="0"/>
              <a:t>учителю.</a:t>
            </a:r>
          </a:p>
          <a:p>
            <a:r>
              <a:rPr lang="ru-RU" sz="2800" b="1" dirty="0" smtClean="0"/>
              <a:t>В 1900 г. М.М. Пришвин отправился в </a:t>
            </a:r>
            <a:endParaRPr lang="ru-RU" sz="2800" b="1" dirty="0" smtClean="0"/>
          </a:p>
          <a:p>
            <a:r>
              <a:rPr lang="ru-RU" sz="2800" b="1" dirty="0" smtClean="0"/>
              <a:t>Германию</a:t>
            </a:r>
            <a:r>
              <a:rPr lang="ru-RU" sz="2800" b="1" dirty="0" smtClean="0"/>
              <a:t>, где окончил </a:t>
            </a:r>
            <a:r>
              <a:rPr lang="ru-RU" sz="2800" b="1" dirty="0" smtClean="0"/>
              <a:t>агрономическое </a:t>
            </a:r>
          </a:p>
          <a:p>
            <a:r>
              <a:rPr lang="ru-RU" sz="2800" b="1" dirty="0" smtClean="0"/>
              <a:t>отделение </a:t>
            </a:r>
            <a:r>
              <a:rPr lang="ru-RU" sz="2800" b="1" dirty="0" smtClean="0"/>
              <a:t>Лейпцигского университета. По возвращении в Россию работал </a:t>
            </a:r>
            <a:r>
              <a:rPr lang="ru-RU" sz="2800" b="1" dirty="0" smtClean="0"/>
              <a:t>агрономом</a:t>
            </a:r>
            <a:endParaRPr lang="ru-RU" sz="2800" b="1" dirty="0"/>
          </a:p>
        </p:txBody>
      </p:sp>
      <p:pic>
        <p:nvPicPr>
          <p:cNvPr id="10242" name="Picture 2" descr="http://images.myshared.ru/4/5194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47792" cy="431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Знакомство с жизнью и творчеством </a:t>
            </a:r>
            <a:br>
              <a:rPr lang="ru-RU" sz="3200" dirty="0" smtClean="0"/>
            </a:br>
            <a:r>
              <a:rPr lang="ru-RU" sz="3200" dirty="0" smtClean="0"/>
              <a:t>М.М</a:t>
            </a:r>
            <a:r>
              <a:rPr lang="ru-RU" sz="3200" dirty="0" smtClean="0"/>
              <a:t>. </a:t>
            </a:r>
            <a:r>
              <a:rPr lang="ru-RU" sz="3200" dirty="0" smtClean="0"/>
              <a:t>Пришвина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95536" y="1196752"/>
            <a:ext cx="8301608" cy="5472608"/>
          </a:xfrm>
        </p:spPr>
        <p:txBody>
          <a:bodyPr/>
          <a:lstStyle/>
          <a:p>
            <a:r>
              <a:rPr lang="ru-RU" sz="2000" b="1" dirty="0" smtClean="0"/>
              <a:t>В 1906 г. произошел резкий перелом в жизни М.М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Пришвина — он совершил путешествие в </a:t>
            </a:r>
            <a:r>
              <a:rPr lang="ru-RU" sz="2000" b="1" dirty="0" smtClean="0"/>
              <a:t>Карелию,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результатом которого стало </a:t>
            </a:r>
            <a:r>
              <a:rPr lang="ru-RU" sz="2000" b="1" dirty="0" smtClean="0"/>
              <a:t>обращение </a:t>
            </a:r>
            <a:r>
              <a:rPr lang="ru-RU" sz="2000" b="1" dirty="0" smtClean="0"/>
              <a:t>к литературе. В </a:t>
            </a:r>
            <a:endParaRPr lang="ru-RU" sz="2000" b="1" dirty="0" smtClean="0"/>
          </a:p>
          <a:p>
            <a:r>
              <a:rPr lang="ru-RU" sz="2000" b="1" dirty="0" smtClean="0"/>
              <a:t>дальнейшем </a:t>
            </a:r>
            <a:r>
              <a:rPr lang="ru-RU" sz="2000" b="1" dirty="0" smtClean="0"/>
              <a:t>писатель побывал во многих </a:t>
            </a:r>
            <a:r>
              <a:rPr lang="ru-RU" sz="2000" b="1" dirty="0" smtClean="0"/>
              <a:t>уголках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необъятной страны — на Дальнем Востоке и в Казахстане, в Поволжье и на Крайнем Севере. Каждая поездка вносила свою толику </a:t>
            </a:r>
            <a:r>
              <a:rPr lang="ru-RU" sz="2000" b="1" dirty="0" smtClean="0"/>
              <a:t>(</a:t>
            </a:r>
            <a:r>
              <a:rPr lang="ru-RU" sz="2000" b="1" dirty="0" smtClean="0"/>
              <a:t>повесть, рассказ) в сотворение многоликой </a:t>
            </a:r>
            <a:endParaRPr lang="ru-RU" sz="2000" b="1" dirty="0" smtClean="0"/>
          </a:p>
          <a:p>
            <a:r>
              <a:rPr lang="ru-RU" sz="2000" b="1" dirty="0" smtClean="0"/>
              <a:t>картины </a:t>
            </a:r>
            <a:r>
              <a:rPr lang="ru-RU" sz="2000" b="1" dirty="0" smtClean="0"/>
              <a:t>природы. В годы Первой </a:t>
            </a:r>
            <a:r>
              <a:rPr lang="ru-RU" sz="2000" b="1" dirty="0" smtClean="0"/>
              <a:t>мировой войны </a:t>
            </a:r>
            <a:r>
              <a:rPr lang="ru-RU" sz="2000" b="1" dirty="0" smtClean="0"/>
              <a:t>М.М. </a:t>
            </a:r>
            <a:endParaRPr lang="ru-RU" sz="2000" b="1" dirty="0" smtClean="0"/>
          </a:p>
          <a:p>
            <a:r>
              <a:rPr lang="ru-RU" sz="2000" b="1" dirty="0" smtClean="0"/>
              <a:t>Пришвин </a:t>
            </a:r>
            <a:r>
              <a:rPr lang="ru-RU" sz="2000" b="1" dirty="0" smtClean="0"/>
              <a:t>работал </a:t>
            </a:r>
            <a:r>
              <a:rPr lang="ru-RU" sz="2000" b="1" dirty="0" smtClean="0"/>
              <a:t>военным </a:t>
            </a:r>
            <a:r>
              <a:rPr lang="ru-RU" sz="2000" b="1" dirty="0" smtClean="0"/>
              <a:t>корреспондентом. После 1917 г. он вновь уехал в деревню и вернулся к профессии </a:t>
            </a:r>
            <a:endParaRPr lang="ru-RU" sz="2000" b="1" dirty="0" smtClean="0"/>
          </a:p>
          <a:p>
            <a:r>
              <a:rPr lang="ru-RU" sz="2000" b="1" dirty="0" smtClean="0"/>
              <a:t>агронома. Одновременно </a:t>
            </a:r>
            <a:r>
              <a:rPr lang="ru-RU" sz="2000" b="1" dirty="0" smtClean="0"/>
              <a:t>преподавал в сельских школах и </a:t>
            </a:r>
            <a:endParaRPr lang="ru-RU" sz="2000" b="1" dirty="0" smtClean="0"/>
          </a:p>
          <a:p>
            <a:r>
              <a:rPr lang="ru-RU" sz="2000" b="1" dirty="0" smtClean="0"/>
              <a:t>занимался </a:t>
            </a:r>
            <a:r>
              <a:rPr lang="ru-RU" sz="2000" b="1" dirty="0" smtClean="0"/>
              <a:t>краеведческими исследованиями.</a:t>
            </a:r>
            <a:endParaRPr lang="ru-RU" sz="2000" b="1" dirty="0"/>
          </a:p>
        </p:txBody>
      </p:sp>
      <p:pic>
        <p:nvPicPr>
          <p:cNvPr id="9218" name="Picture 2" descr="http://www.playcast.ru/uploads/2018/02/04/24549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8496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r>
              <a:rPr lang="ru-RU" sz="3200" dirty="0" smtClean="0"/>
              <a:t>Знакомство с жизнью и творчеством </a:t>
            </a:r>
            <a:br>
              <a:rPr lang="ru-RU" sz="3200" dirty="0" smtClean="0"/>
            </a:br>
            <a:r>
              <a:rPr lang="ru-RU" sz="3200" dirty="0" smtClean="0"/>
              <a:t>М.М. Пришвина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51520" y="1268760"/>
            <a:ext cx="8445624" cy="5184576"/>
          </a:xfrm>
        </p:spPr>
        <p:txBody>
          <a:bodyPr/>
          <a:lstStyle/>
          <a:p>
            <a:r>
              <a:rPr lang="ru-RU" sz="2800" b="1" dirty="0" smtClean="0"/>
              <a:t>Первый рассказ М.М. Пришвина «</a:t>
            </a:r>
            <a:r>
              <a:rPr lang="ru-RU" sz="2800" b="1" dirty="0" err="1" smtClean="0"/>
              <a:t>Сашок</a:t>
            </a:r>
            <a:r>
              <a:rPr lang="ru-RU" sz="2800" b="1" dirty="0" smtClean="0"/>
              <a:t>»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появился в 1906 г. Через год вышла в свет книга «В краю непуганых птиц</a:t>
            </a:r>
            <a:r>
              <a:rPr lang="ru-RU" sz="2800" b="1" dirty="0" smtClean="0"/>
              <a:t>»,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объединившая </a:t>
            </a:r>
            <a:r>
              <a:rPr lang="ru-RU" sz="2800" b="1" dirty="0" smtClean="0"/>
              <a:t>путевые </a:t>
            </a:r>
            <a:r>
              <a:rPr lang="ru-RU" sz="2800" b="1" dirty="0" smtClean="0"/>
              <a:t>очерки о природе, быте и речи северян. Все </a:t>
            </a:r>
            <a:r>
              <a:rPr lang="ru-RU" sz="2800" b="1" dirty="0" smtClean="0"/>
              <a:t>произведения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писателя, в числе которых «За волшебным колобком» (1908), «Черный араб» (1910), «Башмаки» (1923), проникнуты страстной </a:t>
            </a:r>
            <a:endParaRPr lang="ru-RU" sz="2800" b="1" dirty="0" smtClean="0"/>
          </a:p>
          <a:p>
            <a:r>
              <a:rPr lang="ru-RU" sz="2800" b="1" dirty="0" smtClean="0"/>
              <a:t>любовью </a:t>
            </a:r>
            <a:r>
              <a:rPr lang="ru-RU" sz="2800" b="1" dirty="0" smtClean="0"/>
              <a:t>к родной природе, простым </a:t>
            </a:r>
            <a:endParaRPr lang="ru-RU" sz="2800" b="1" dirty="0" smtClean="0"/>
          </a:p>
          <a:p>
            <a:r>
              <a:rPr lang="ru-RU" sz="2800" b="1" dirty="0" smtClean="0"/>
              <a:t>людям</a:t>
            </a:r>
            <a:r>
              <a:rPr lang="ru-RU" sz="2800" b="1" dirty="0" smtClean="0"/>
              <a:t>, пониманием своеобразной поэтики их сосуществования.</a:t>
            </a:r>
            <a:endParaRPr lang="ru-RU" sz="2800" b="1" dirty="0"/>
          </a:p>
        </p:txBody>
      </p:sp>
      <p:pic>
        <p:nvPicPr>
          <p:cNvPr id="8194" name="Picture 2" descr="https://ds04.infourok.ru/uploads/ex/04ce/00074445-53e0c00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9526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Знакомство с жизнью и творчеством </a:t>
            </a:r>
            <a:br>
              <a:rPr lang="ru-RU" sz="3200" dirty="0" smtClean="0"/>
            </a:br>
            <a:r>
              <a:rPr lang="ru-RU" sz="3200" dirty="0" smtClean="0"/>
              <a:t>М.М. Пришвина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r>
              <a:rPr lang="ru-RU" sz="2800" b="1" dirty="0" smtClean="0"/>
              <a:t>Широкую известность получили детские </a:t>
            </a:r>
            <a:endParaRPr lang="ru-RU" sz="2800" b="1" dirty="0" smtClean="0"/>
          </a:p>
          <a:p>
            <a:r>
              <a:rPr lang="ru-RU" sz="2800" b="1" dirty="0" smtClean="0"/>
              <a:t>рассказы </a:t>
            </a:r>
            <a:r>
              <a:rPr lang="ru-RU" sz="2800" b="1" dirty="0" smtClean="0"/>
              <a:t>и повести </a:t>
            </a:r>
            <a:r>
              <a:rPr lang="ru-RU" sz="2800" b="1" dirty="0" smtClean="0"/>
              <a:t>Пришвина</a:t>
            </a:r>
            <a:r>
              <a:rPr lang="ru-RU" sz="2800" b="1" dirty="0" smtClean="0"/>
              <a:t>, изданные в сборниках «Зверь бурундук», «</a:t>
            </a:r>
            <a:r>
              <a:rPr lang="ru-RU" sz="2800" b="1" dirty="0" err="1" smtClean="0"/>
              <a:t>Лисичкин</a:t>
            </a:r>
            <a:r>
              <a:rPr lang="ru-RU" sz="2800" b="1" dirty="0" smtClean="0"/>
              <a:t> хлеб» (1939), «Кладовая солнца» (1945</a:t>
            </a:r>
            <a:r>
              <a:rPr lang="ru-RU" sz="2800" b="1" dirty="0" smtClean="0"/>
              <a:t>).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Особую ценность представляют дневники </a:t>
            </a:r>
            <a:r>
              <a:rPr lang="ru-RU" sz="2800" b="1" dirty="0" smtClean="0"/>
              <a:t>писателя</a:t>
            </a:r>
            <a:r>
              <a:rPr lang="ru-RU" sz="2800" b="1" dirty="0" smtClean="0"/>
              <a:t>, которые он вел на протяжении всей жизни. В них идет </a:t>
            </a:r>
            <a:r>
              <a:rPr lang="ru-RU" sz="2800" b="1" dirty="0" smtClean="0"/>
              <a:t>постоянный спор </a:t>
            </a:r>
            <a:r>
              <a:rPr lang="ru-RU" sz="2800" b="1" dirty="0" smtClean="0"/>
              <a:t>с самим собой, поиск своего места в мире, содержатся раздумья об обществе, стране, времени.</a:t>
            </a:r>
          </a:p>
          <a:p>
            <a:r>
              <a:rPr lang="ru-RU" sz="2800" b="1" dirty="0" smtClean="0"/>
              <a:t>Умер М.М. Пришвин 16 января 1954 г. в </a:t>
            </a:r>
            <a:endParaRPr lang="ru-RU" sz="2800" b="1" dirty="0" smtClean="0"/>
          </a:p>
          <a:p>
            <a:r>
              <a:rPr lang="ru-RU" sz="2800" b="1" dirty="0" smtClean="0"/>
              <a:t>Москве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170" name="Picture 2" descr="https://cdn2.arhivurokov.ru/multiurok/html/2017/11/04/s_59fde7ca113e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Работа над рассказом «Выскочка»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1547664" y="980728"/>
            <a:ext cx="7416824" cy="5472608"/>
          </a:xfrm>
        </p:spPr>
        <p:txBody>
          <a:bodyPr/>
          <a:lstStyle/>
          <a:p>
            <a:r>
              <a:rPr lang="ru-RU" sz="2000" b="1" dirty="0" smtClean="0"/>
              <a:t>-  Прочитайте на с. 92 учебника название рассказа. Как вы думаете, о чем он? </a:t>
            </a:r>
          </a:p>
          <a:p>
            <a:r>
              <a:rPr lang="ru-RU" sz="2000" b="1" dirty="0" smtClean="0"/>
              <a:t>—  Можно ли по названию это </a:t>
            </a:r>
            <a:r>
              <a:rPr lang="ru-RU" sz="2000" b="1" dirty="0" smtClean="0"/>
              <a:t>предположить</a:t>
            </a:r>
            <a:r>
              <a:rPr lang="ru-RU" sz="2000" b="1" dirty="0" smtClean="0"/>
              <a:t>?</a:t>
            </a:r>
          </a:p>
          <a:p>
            <a:r>
              <a:rPr lang="ru-RU" sz="2000" b="1" dirty="0" smtClean="0"/>
              <a:t>—  Отгадайте загадки, и вы узнаете, о ком идет речь.</a:t>
            </a:r>
          </a:p>
          <a:p>
            <a:r>
              <a:rPr lang="ru-RU" sz="2000" b="1" dirty="0" smtClean="0"/>
              <a:t>С хозяином дружит, </a:t>
            </a:r>
          </a:p>
          <a:p>
            <a:r>
              <a:rPr lang="ru-RU" sz="2000" b="1" dirty="0" smtClean="0"/>
              <a:t>Дом сторожит. </a:t>
            </a:r>
          </a:p>
          <a:p>
            <a:r>
              <a:rPr lang="ru-RU" sz="2000" b="1" dirty="0" smtClean="0"/>
              <a:t>Живет под крылечком, </a:t>
            </a:r>
          </a:p>
          <a:p>
            <a:r>
              <a:rPr lang="ru-RU" sz="2000" b="1" dirty="0" smtClean="0"/>
              <a:t>А хвост колечком. </a:t>
            </a:r>
            <a:endParaRPr lang="ru-RU" sz="2000" b="1" dirty="0" smtClean="0"/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Собака.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Трещала с самого утра: </a:t>
            </a:r>
          </a:p>
          <a:p>
            <a:r>
              <a:rPr lang="ru-RU" sz="2000" b="1" dirty="0" smtClean="0"/>
              <a:t>«</a:t>
            </a:r>
            <a:r>
              <a:rPr lang="ru-RU" sz="2000" b="1" dirty="0" err="1" smtClean="0"/>
              <a:t>Пор-р-ра</a:t>
            </a:r>
            <a:r>
              <a:rPr lang="ru-RU" sz="2000" b="1" dirty="0" smtClean="0"/>
              <a:t>! </a:t>
            </a:r>
            <a:r>
              <a:rPr lang="ru-RU" sz="2000" b="1" dirty="0" err="1" smtClean="0"/>
              <a:t>Пор-р-ра</a:t>
            </a:r>
            <a:r>
              <a:rPr lang="ru-RU" sz="2000" b="1" dirty="0" smtClean="0"/>
              <a:t>!» </a:t>
            </a:r>
          </a:p>
          <a:p>
            <a:r>
              <a:rPr lang="ru-RU" sz="2000" b="1" dirty="0" smtClean="0"/>
              <a:t>А что — пора? </a:t>
            </a:r>
          </a:p>
          <a:p>
            <a:r>
              <a:rPr lang="ru-RU" sz="2000" b="1" dirty="0" smtClean="0"/>
              <a:t>Такая с ней морока, </a:t>
            </a:r>
          </a:p>
          <a:p>
            <a:r>
              <a:rPr lang="ru-RU" sz="2000" b="1" dirty="0" smtClean="0"/>
              <a:t>Когда трещит... </a:t>
            </a:r>
            <a:endParaRPr lang="ru-RU" sz="2000" b="1" dirty="0" smtClean="0"/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Сорока.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images.myshared.ru/7/801449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835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Слайд 1</vt:lpstr>
      <vt:lpstr> Цели:</vt:lpstr>
      <vt:lpstr>Проверка домашнего задания</vt:lpstr>
      <vt:lpstr> Сообщение темы и постановка целей урока</vt:lpstr>
      <vt:lpstr>Знакомство с жизнью и творчеством  М.М. Пришвина</vt:lpstr>
      <vt:lpstr>Знакомство с жизнью и творчеством  М.М. Пришвина</vt:lpstr>
      <vt:lpstr>Знакомство с жизнью и творчеством  М.М. Пришвина</vt:lpstr>
      <vt:lpstr>Знакомство с жизнью и творчеством  М.М. Пришвина</vt:lpstr>
      <vt:lpstr> Работа над рассказом «Выскочка»</vt:lpstr>
      <vt:lpstr> Продолжение работы по теме урока </vt:lpstr>
      <vt:lpstr> Продолжение работы по теме урока </vt:lpstr>
      <vt:lpstr>Работа по теме урока</vt:lpstr>
      <vt:lpstr>Рефлексия</vt:lpstr>
      <vt:lpstr>Подведение итогов урока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Надежда</cp:lastModifiedBy>
  <cp:revision>39</cp:revision>
  <dcterms:created xsi:type="dcterms:W3CDTF">2014-04-01T16:35:38Z</dcterms:created>
  <dcterms:modified xsi:type="dcterms:W3CDTF">2018-03-10T18:57:10Z</dcterms:modified>
</cp:coreProperties>
</file>