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1" r:id="rId10"/>
    <p:sldId id="263" r:id="rId11"/>
    <p:sldId id="265" r:id="rId12"/>
    <p:sldId id="266" r:id="rId13"/>
    <p:sldId id="271" r:id="rId14"/>
    <p:sldId id="273" r:id="rId15"/>
    <p:sldId id="275" r:id="rId16"/>
    <p:sldId id="277" r:id="rId17"/>
    <p:sldId id="279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8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76;&#1077;&#1078;&#1076;&#1072;\Music\&#1041;&#1072;&#1088;&#1073;&#1072;&#1088;&#1080;&#1082;&#1080;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1377" y="730477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</a:rPr>
              <a:t>Тема: 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А.И.Куприн 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«Барбос и </a:t>
            </a:r>
            <a:r>
              <a:rPr lang="ru-RU" sz="6000" b="1" dirty="0" err="1" smtClean="0">
                <a:solidFill>
                  <a:schemeClr val="bg1"/>
                </a:solidFill>
              </a:rPr>
              <a:t>Жулька</a:t>
            </a:r>
            <a:r>
              <a:rPr lang="ru-RU" sz="6000" b="1" dirty="0" smtClean="0">
                <a:solidFill>
                  <a:schemeClr val="bg1"/>
                </a:solidFill>
              </a:rPr>
              <a:t>»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Михальченко </a:t>
            </a:r>
            <a:r>
              <a:rPr lang="ru-RU" sz="2400" dirty="0" smtClean="0">
                <a:solidFill>
                  <a:srgbClr val="FFFF00"/>
                </a:solidFill>
              </a:rPr>
              <a:t>Надежда Валентиновна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МБОУ СОШ №4 г.Липецк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Словарная </a:t>
            </a:r>
            <a:r>
              <a:rPr lang="ru-RU" b="1" dirty="0" smtClean="0">
                <a:solidFill>
                  <a:srgbClr val="FFFF00"/>
                </a:solidFill>
              </a:rPr>
              <a:t>работа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3643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ПРИЗЕМИСТЫЙ — (1) малорослый и плотный по сложению; (2) маленький, низкий).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СТАЛАКТИТ — (имеющий форму сосульки, спускающейся с потолка пещеры, известковый нарост, образованный просачивающимися каплями).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ФЛИРТ— (любовная игра, кокетство).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ФЕСТОН— (один из выступов зубчатой каймы по краям штор, занавесок, отделки женского платья, белья).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ПОДПАЛИНА — (рыжеватое или белесое пятно на шерсти животного).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ЛИЦЕМЕРНЫЙ — (отличающийся лицемерием, исполненный лицемерия).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rpp.nashaucheba.ru/pars_docs/refs/50/4905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452" y="1123406"/>
            <a:ext cx="1776548" cy="1332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Словарная работа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8823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ЛИЦЕМЕРИЕ— (поведение, прикрывающее неискренность, злонамеренность притворным чистосердечием, добродетелью).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ЛАВРЫ— (ветви лаврового дерева, венок из них — символ победы, славы, награды. Увенчать лаврами победителя. Пожинать лавры (перенос.) — пользоваться плодами успехов).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КАРЬЕР — (самый быстрый конский бег, ускоренный галоп).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ТРИУМФАЛЬНЫЙ— (триумф - блестящий успех, торжество).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—  </a:t>
            </a:r>
            <a:r>
              <a:rPr lang="ru-RU" sz="2400" b="1" dirty="0" smtClean="0">
                <a:solidFill>
                  <a:schemeClr val="bg1"/>
                </a:solidFill>
              </a:rPr>
              <a:t>Объясните выражение «бывал унизан колючими "</a:t>
            </a:r>
            <a:r>
              <a:rPr lang="ru-RU" sz="2400" b="1" dirty="0" err="1" smtClean="0">
                <a:solidFill>
                  <a:schemeClr val="bg1"/>
                </a:solidFill>
              </a:rPr>
              <a:t>репяхами</a:t>
            </a:r>
            <a:r>
              <a:rPr lang="ru-RU" sz="2400" b="1" dirty="0" smtClean="0">
                <a:solidFill>
                  <a:schemeClr val="bg1"/>
                </a:solidFill>
              </a:rPr>
              <a:t>"...».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rpp.nashaucheba.ru/pars_docs/refs/50/4905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547" y="365126"/>
            <a:ext cx="1898469" cy="142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Словарная работа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084" y="1512116"/>
            <a:ext cx="7886700" cy="473193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—  Подберите синонимы к словам.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ЛЬСТИВЫЙ —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вкрадчивый, ласкательный.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МУЧЕНИЕ—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страдание, терзание, пытка, мытарство, маета.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—  </a:t>
            </a:r>
            <a:r>
              <a:rPr lang="ru-RU" sz="2400" b="1" dirty="0" smtClean="0">
                <a:solidFill>
                  <a:srgbClr val="FFFF00"/>
                </a:solidFill>
              </a:rPr>
              <a:t>Подберите антонимы к словам.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СХОДСТВО </a:t>
            </a:r>
            <a:r>
              <a:rPr lang="ru-RU" sz="2400" b="1" dirty="0" smtClean="0">
                <a:solidFill>
                  <a:schemeClr val="bg1"/>
                </a:solidFill>
              </a:rPr>
              <a:t>—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различие, разница.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ВЗВОЛНОВАН-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спокоен.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555" name="Picture 3" descr="http://www.vnikitskom.ru/antique/images/lots-new/108/cache/102-359-4385-1-W9071248_m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624" y="3853541"/>
            <a:ext cx="2261913" cy="2508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9786" y="171634"/>
            <a:ext cx="134182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418997"/>
            <a:ext cx="139874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7914" y="1749743"/>
            <a:ext cx="1465869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2031317"/>
            <a:ext cx="1388572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167" y="3336775"/>
            <a:ext cx="159383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3627448"/>
            <a:ext cx="1449788" cy="144128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9787" y="4835259"/>
            <a:ext cx="134182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686" y="5145277"/>
            <a:ext cx="159383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-2120388"/>
            <a:ext cx="139874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7324066"/>
            <a:ext cx="1465869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329" y="-2094753"/>
            <a:ext cx="1449788" cy="144128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65" y="7380679"/>
            <a:ext cx="1388572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829" y="-2086214"/>
            <a:ext cx="1465869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102" y="7381237"/>
            <a:ext cx="159383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329" y="-2086951"/>
            <a:ext cx="1449788" cy="144128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19" y="7426675"/>
            <a:ext cx="134182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29" y="-2088523"/>
            <a:ext cx="1398740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153" y="7324066"/>
            <a:ext cx="1465869" cy="1440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9261" y="347951"/>
            <a:ext cx="1593828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7977" y="-1763433"/>
            <a:ext cx="1341820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193" y="6938883"/>
            <a:ext cx="1398740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3" y="-1685893"/>
            <a:ext cx="1465867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1778" y="6932445"/>
            <a:ext cx="1388574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3677" y="-1533493"/>
            <a:ext cx="1465867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491" y="7198873"/>
            <a:ext cx="1593828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00" y="-1543552"/>
            <a:ext cx="1448499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7475" y="7053995"/>
            <a:ext cx="1341820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36" y="2720279"/>
            <a:ext cx="1398741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25" y="1062701"/>
            <a:ext cx="1465866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79" y="873729"/>
            <a:ext cx="1388575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8513" y="1451218"/>
            <a:ext cx="1593827" cy="1440000"/>
          </a:xfrm>
          <a:prstGeom prst="ellipse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12" y="2405349"/>
            <a:ext cx="1448500" cy="14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65" y="3965935"/>
            <a:ext cx="1677275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359" y="3552446"/>
            <a:ext cx="1748425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99" y="815488"/>
            <a:ext cx="1832337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15316" y="3674739"/>
            <a:ext cx="1992289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873" y="719939"/>
            <a:ext cx="1735714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2" y="841351"/>
            <a:ext cx="1810619" cy="1800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344" y="4472125"/>
            <a:ext cx="1810618" cy="18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1513155" y="2023884"/>
            <a:ext cx="5890368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FF00"/>
                </a:solidFill>
              </a:rPr>
              <a:t>Ребята!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Берегите зрение!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42" name="Умножение 41">
            <a:hlinkClick r:id="" action="ppaction://hlinkshowjump?jump=endshow"/>
          </p:cNvPr>
          <p:cNvSpPr/>
          <p:nvPr/>
        </p:nvSpPr>
        <p:spPr>
          <a:xfrm>
            <a:off x="8109285" y="96252"/>
            <a:ext cx="914400" cy="914400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Барбар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91000">
        <p:fade/>
      </p:transition>
    </mc:Choice>
    <mc:Fallback xmlns="">
      <p:transition advClick="0" advTm="19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1.15521 -0.00255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1.15716 -0.0051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6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1.15521 -0.00255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1.15716 -0.0051 " pathEditMode="relative" rAng="0" ptsTypes="AA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6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1.15521 -0.00255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1.15716 -0.00509 " pathEditMode="relative" rAng="0" ptsTypes="AA">
                                      <p:cBhvr>
                                        <p:cTn id="2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6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1.15521 -0.00255 " pathEditMode="relative" rAng="0" ptsTypes="AA">
                                      <p:cBhvr>
                                        <p:cTn id="2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1.15716 -0.00509 " pathEditMode="relative" rAng="0" ptsTypes="AA">
                                      <p:cBhvr>
                                        <p:cTn id="2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6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42 1.352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6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-1.371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42 1.35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6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1.371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42 1.35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6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-1.371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00742 1.3527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6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-1.371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00742 1.3527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6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0"/>
                            </p:stCondLst>
                            <p:childTnLst>
                              <p:par>
                                <p:cTn id="5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1.04167E-6 -1.371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0"/>
                            </p:stCondLst>
                            <p:childTnLst>
                              <p:par>
                                <p:cTn id="63" presetID="7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-4.44444E-6 L 1.03073 -4.44444E-6 L 1.03073 0.70649 L 0.18607 0.70649 L 0.18607 -4.44444E-6 Z " pathEditMode="relative" rAng="0" ptsTypes="AAAAA">
                                      <p:cBhvr>
                                        <p:cTn id="64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27" y="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000"/>
                            </p:stCondLst>
                            <p:childTnLst>
                              <p:par>
                                <p:cTn id="7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1.19154 1.22523 " pathEditMode="relative" rAng="0" ptsTypes="AA">
                                      <p:cBhvr>
                                        <p:cTn id="71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70" y="6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500"/>
                            </p:stCondLst>
                            <p:childTnLst>
                              <p:par>
                                <p:cTn id="73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1.18567 -1.26366 " pathEditMode="relative" rAng="0" ptsTypes="AA">
                                      <p:cBhvr>
                                        <p:cTn id="74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55" y="-6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00"/>
                            </p:stCondLst>
                            <p:childTnLst>
                              <p:par>
                                <p:cTn id="7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.26042 1.29861 " pathEditMode="relative" rAng="0" ptsTypes="AA">
                                      <p:cBhvr>
                                        <p:cTn id="77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1" y="6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500"/>
                            </p:stCondLst>
                            <p:childTnLst>
                              <p:par>
                                <p:cTn id="79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1.26042 -1.26366 " pathEditMode="relative" rAng="0" ptsTypes="AA">
                                      <p:cBhvr>
                                        <p:cTn id="80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3" y="-6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9000"/>
                            </p:stCondLst>
                            <p:childTnLst>
                              <p:par>
                                <p:cTn id="8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1.19154 1.22523 " pathEditMode="relative" rAng="0" ptsTypes="AA">
                                      <p:cBhvr>
                                        <p:cTn id="8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70" y="6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500"/>
                            </p:stCondLst>
                            <p:childTnLst>
                              <p:par>
                                <p:cTn id="8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1.18567 -1.26366 " pathEditMode="relative" rAng="0" ptsTypes="AA">
                                      <p:cBhvr>
                                        <p:cTn id="8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55" y="-6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0"/>
                            </p:stCondLst>
                            <p:childTnLst>
                              <p:par>
                                <p:cTn id="8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.26042 1.2986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1" y="6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500"/>
                            </p:stCondLst>
                            <p:childTnLst>
                              <p:par>
                                <p:cTn id="91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1.26042 -1.26366 " pathEditMode="relative" rAng="0" ptsTypes="AA">
                                      <p:cBhvr>
                                        <p:cTn id="9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3" y="-6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9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9500"/>
                            </p:stCondLst>
                            <p:childTnLst>
                              <p:par>
                                <p:cTn id="98" presetID="26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3.33333E-6 0.16366 0.08333 0.29699 0.18554 0.29699 C 0.30599 0.29699 0.34948 0.14885 0.36797 0.05926 L 0.38646 -0.05995 C 0.40494 -0.14953 0.4513 -0.29699 0.58737 -0.29699 C 0.67396 -0.29699 0.77304 -0.16435 0.77304 -4.07407E-6 C 0.77304 0.16366 0.67396 0.29699 0.58737 0.29699 C 0.4513 0.29699 0.40494 0.14885 0.38646 0.05926 L 0.36797 -0.05995 C 0.34948 -0.14953 0.30599 -0.29699 0.18554 -0.29699 C 0.08333 -0.29699 3.33333E-6 -0.16435 3.33333E-6 -4.07407E-6 Z " pathEditMode="relative" rAng="0" ptsTypes="AAAAAAAAAAA">
                                      <p:cBhvr>
                                        <p:cTn id="9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9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250"/>
                            </p:stCondLst>
                            <p:childTnLst>
                              <p:par>
                                <p:cTn id="109" presetID="1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0.21315 -2.59259E-6 0.3862 0.12523 0.3862 0.2794 C 0.3862 0.43334 0.21315 0.55926 2.70833E-6 0.55926 C -0.21328 0.55926 -0.38594 0.43334 -0.38594 0.2794 C -0.38594 0.12523 -0.21328 -2.59259E-6 2.70833E-6 -2.59259E-6 Z " pathEditMode="relative" rAng="0" ptsTypes="AAAAA">
                                      <p:cBhvr>
                                        <p:cTn id="11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7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6250"/>
                            </p:stCondLst>
                            <p:childTnLst>
                              <p:par>
                                <p:cTn id="120" presetID="38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04948 0.60533 L 0.09597 -1.85185E-6 L 0.14544 0.60533 L 0.19505 -1.85185E-6 L 0.24154 0.60533 L 0.29102 -1.85185E-6 L 0.3375 0.60533 L 0.38711 -1.85185E-6 L 0.43659 0.60533 L 0.48308 -1.85185E-6 L 0.53255 0.60533 L 0.57904 -1.85185E-6 L 0.62865 0.60533 L 0.67813 -1.85185E-6 L 0.72461 0.60533 L 0.77422 -1.85185E-6 " pathEditMode="relative" rAng="0" ptsTypes="AAAAAAAAAAAAAAAAA">
                                      <p:cBhvr>
                                        <p:cTn id="121" dur="1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11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2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7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1250"/>
                            </p:stCondLst>
                            <p:childTnLst>
                              <p:par>
                                <p:cTn id="131" presetID="4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08426 C 0.02257 0.22384 0.00104 0.44514 -0.02049 0.44514 C -0.04202 0.44514 -0.06042 0.22384 -0.0665 -0.08426 C -0.0757 0.22384 -0.09393 0.44514 -0.11563 0.44514 C -0.13698 0.44514 -0.15556 0.22384 -0.16164 -0.08426 C -0.17084 0.22384 -0.18907 0.44514 -0.21059 0.44514 C -0.2323 0.44514 -0.25365 0.22384 -0.25973 -0.08426 C -0.26563 0.22384 -0.28403 0.44514 -0.30903 0.44514 C -0.32726 0.44514 -0.34914 0.22384 -0.35487 -0.08426 C -0.36077 0.22384 -0.38247 0.44514 -0.404 0.44514 C -0.4257 0.44514 -0.44393 0.22384 -0.45 -0.08426 C -0.45903 0.22384 -0.47743 0.44514 -0.49896 0.44514 C -0.52066 0.44514 -0.53907 0.22384 -0.54809 -0.08426 C -0.55417 0.22384 -0.57257 0.44514 -0.5941 0.44514 C -0.61563 0.44514 -0.63733 0.22384 -0.64323 -0.08426 C -0.64931 0.22384 -0.66771 0.44514 -0.69237 0.44514 C -0.71407 0.44514 -0.73247 0.22384 -0.7382 -0.08426 " pathEditMode="relative" rAng="0" ptsTypes="AAAAAAAAAAAAAAAAA">
                                      <p:cBhvr>
                                        <p:cTn id="132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6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675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7000"/>
                            </p:stCondLst>
                            <p:childTnLst>
                              <p:par>
                                <p:cTn id="142" presetID="4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6 C -0.01302 -0.17431 0.14792 -0.32546 0.36381 -0.33588 C 0.5698 -0.34908 0.7629 -0.23148 0.77592 -0.0625 C 0.7918 0.09444 0.65691 0.23958 0.46355 0.25092 C 0.28672 0.25833 0.11902 0.1618 0.10612 0.01597 C 0.09336 -0.11667 0.20612 -0.24213 0.37019 -0.25255 C 0.52149 -0.26019 0.66316 -0.1794 0.67292 -0.05718 C 0.68243 0.05208 0.59232 0.15949 0.4573 0.16435 C 0.3349 0.17222 0.21875 0.10926 0.20912 0.01018 C 0.20274 -0.07824 0.27045 -0.16412 0.37683 -0.16921 C 0.46993 -0.17431 0.56329 -0.12778 0.5698 -0.05162 C 0.57644 0.01366 0.52813 0.07569 0.45066 0.08079 C 0.38646 0.08657 0.31862 0.05741 0.31563 0.00555 C 0.30899 -0.03588 0.3349 -0.08079 0.38308 -0.08588 C 0.42162 -0.08588 0.46029 -0.07523 0.46693 -0.04699 C 0.46993 -0.02871 0.46355 -0.00996 0.44441 -0.00232 C 0.43464 1.48148E-6 0.428 1.48148E-6 0.41836 -0.00232 " pathEditMode="relative" rAng="0" ptsTypes="AAAAAAAAAAAAAAAAA">
                                      <p:cBhvr>
                                        <p:cTn id="143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28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77" presetID="35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7000"/>
                            </p:stCondLst>
                            <p:childTnLst>
                              <p:par>
                                <p:cTn id="19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7500"/>
                            </p:stCondLst>
                            <p:childTnLst>
                              <p:par>
                                <p:cTn id="19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20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2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2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2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2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60500"/>
                            </p:stCondLst>
                            <p:childTnLst>
                              <p:par>
                                <p:cTn id="2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62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63000"/>
                            </p:stCondLst>
                            <p:childTnLst>
                              <p:par>
                                <p:cTn id="2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17474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1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287384"/>
            <a:ext cx="8856617" cy="7821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Работа по теме урока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91440"/>
            <a:ext cx="6563072" cy="587829"/>
          </a:xfrm>
        </p:spPr>
        <p:txBody>
          <a:bodyPr/>
          <a:lstStyle/>
          <a:p>
            <a:r>
              <a:rPr lang="ru-RU" dirty="0" smtClean="0"/>
              <a:t>\\\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539552" y="1052736"/>
            <a:ext cx="8352928" cy="547260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Найдите описание собак.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Как вы думаете, почему автор так подробно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их описал?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Охарактеризуйте Барбоса.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Приведите цитаты из текста.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Охарактеризуйте </a:t>
            </a:r>
            <a:r>
              <a:rPr lang="ru-RU" sz="2400" b="1" dirty="0" err="1" smtClean="0">
                <a:solidFill>
                  <a:schemeClr val="bg1"/>
                </a:solidFill>
              </a:rPr>
              <a:t>Жульку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Докажите цитатами из текста.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Какие отношения сложились между собаками?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Докажите выдержками из текста.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—  Какой вывод сделаем, дав характеристику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собак? 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arhivurokov.ru/multiurok/html/2017/05/31/s_592e5a780799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32856"/>
            <a:ext cx="2639616" cy="1979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3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2069" y="827584"/>
            <a:ext cx="9366069" cy="2419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Физкультминутка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103" y="300446"/>
            <a:ext cx="6681042" cy="76906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763688" y="1196752"/>
            <a:ext cx="6563072" cy="504056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Все движения разминки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повторяем без запинки!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Эй! Попрыгали на месте.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Эх! Руками машем вместе.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Эхе — </a:t>
            </a:r>
            <a:r>
              <a:rPr lang="ru-RU" sz="2400" b="1" dirty="0" err="1" smtClean="0">
                <a:solidFill>
                  <a:schemeClr val="bg1"/>
                </a:solidFill>
                <a:cs typeface="Arial" charset="0"/>
              </a:rPr>
              <a:t>хе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! Прогнули спинки,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Посмотрели на ботинки.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Эге – </a:t>
            </a:r>
            <a:r>
              <a:rPr lang="ru-RU" sz="2400" b="1" dirty="0" err="1" smtClean="0">
                <a:solidFill>
                  <a:schemeClr val="bg1"/>
                </a:solidFill>
                <a:cs typeface="Arial" charset="0"/>
              </a:rPr>
              <a:t>ге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! Нагнулись ниже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Наклонились к полу ближе.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Повертись на месте ловко.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В этом нам нужна сноровка.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Что, понравилось, дружок?</a:t>
            </a:r>
            <a:br>
              <a:rPr lang="ru-RU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Завтра будет вновь урок!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69" name="Picture 1" descr="C:\Users\Надежда\Documents\Шаблоны\100_free_animations\znanio.ru-anima-f2-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348880"/>
            <a:ext cx="1972613" cy="236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9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764704"/>
            <a:ext cx="8294914" cy="5760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Продолжение работы по теме урока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123406" y="378822"/>
            <a:ext cx="7707037" cy="961945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259632" y="1340768"/>
            <a:ext cx="7632848" cy="50405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Почему рассказ из жизни собак трогает нас?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—  Как вы думаете, почему </a:t>
            </a:r>
            <a:r>
              <a:rPr lang="ru-RU" sz="2400" b="1" dirty="0" err="1" smtClean="0">
                <a:solidFill>
                  <a:schemeClr val="bg1"/>
                </a:solidFill>
              </a:rPr>
              <a:t>Жулька</a:t>
            </a:r>
            <a:r>
              <a:rPr lang="ru-RU" sz="2400" b="1" dirty="0" smtClean="0">
                <a:solidFill>
                  <a:schemeClr val="bg1"/>
                </a:solidFill>
              </a:rPr>
              <a:t> умерла?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—  Как окружающие относились к собакам?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—  Кто лучше всех понимал их? 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—  </a:t>
            </a:r>
            <a:r>
              <a:rPr lang="ru-RU" sz="2400" b="1" dirty="0" smtClean="0">
                <a:solidFill>
                  <a:schemeClr val="bg1"/>
                </a:solidFill>
              </a:rPr>
              <a:t>Рассмотрите иллюстрацию в учебнике на с. 90. Найдите эпизод, раскрывающий ее,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прочитайте выразительно.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—  Составьте план текста.  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xn--80aavk2aha7f.xn--d1acj3b/images/kuprin/barb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3250332" cy="2301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3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Примерный план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7" y="239026"/>
            <a:ext cx="6459096" cy="885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547664" y="1340768"/>
            <a:ext cx="7272808" cy="511256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Барбос.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r>
              <a:rPr lang="ru-RU" sz="2800" b="1" dirty="0" err="1" smtClean="0">
                <a:solidFill>
                  <a:schemeClr val="bg1"/>
                </a:solidFill>
              </a:rPr>
              <a:t>Жулька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3. Барбос на посту.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4. Барбос и </a:t>
            </a:r>
            <a:r>
              <a:rPr lang="ru-RU" sz="2800" b="1" dirty="0" err="1" smtClean="0">
                <a:solidFill>
                  <a:schemeClr val="bg1"/>
                </a:solidFill>
              </a:rPr>
              <a:t>Жулька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5. Бешеная собака.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6. Поступок </a:t>
            </a:r>
            <a:r>
              <a:rPr lang="ru-RU" sz="2800" b="1" dirty="0" err="1" smtClean="0">
                <a:solidFill>
                  <a:schemeClr val="bg1"/>
                </a:solidFill>
              </a:rPr>
              <a:t>Жульки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7. Болезнь </a:t>
            </a:r>
            <a:r>
              <a:rPr lang="ru-RU" sz="2800" b="1" dirty="0" err="1" smtClean="0">
                <a:solidFill>
                  <a:schemeClr val="bg1"/>
                </a:solidFill>
              </a:rPr>
              <a:t>Жульки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8. Прощание собак.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- Теперь послушаем пересказ текста.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arhivurokov.ru/multiurok/html/2017/05/31/s_592e5a780799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26436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3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Рефлексия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—  </a:t>
            </a:r>
            <a:r>
              <a:rPr lang="ru-RU" sz="2800" b="1" i="1" dirty="0" smtClean="0">
                <a:solidFill>
                  <a:srgbClr val="FFFF00"/>
                </a:solidFill>
              </a:rPr>
              <a:t>Продолжите предложения.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•   Сегодня на уроке я узнал...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•   На этом уроке я похвалил бы себя за...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•   После урока мне захотелось...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•   Сегодня я сумел...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s://im0-tub-ru.yandex.net/i?id=65a73d25d5908d281acd712677318648-sr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188" y="3279730"/>
            <a:ext cx="2214909" cy="331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Подведение итогов урока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800" b="1" dirty="0" smtClean="0">
                <a:solidFill>
                  <a:schemeClr val="bg1"/>
                </a:solidFill>
              </a:rPr>
              <a:t>—  Какие из пословиц, рассмотренных в начале урока, можно отнести к нашему рассказу?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Домашнее задание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Перечитать рассказ, подготовиться к работе по его содержанию на следующем уроке.</a:t>
            </a:r>
          </a:p>
          <a:p>
            <a:pPr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s://im0-tub-ru.yandex.net/i?id=84a6ebc6262f6ac4868b4ba1a1aefeb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684" y="4415110"/>
            <a:ext cx="3701659" cy="223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Цели: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874429" y="4084191"/>
            <a:ext cx="6153150" cy="693738"/>
            <a:chOff x="1274" y="1392"/>
            <a:chExt cx="3876" cy="437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87" y="1379"/>
              <a:ext cx="437" cy="463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69" y="1416"/>
              <a:ext cx="32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учить анализировать поступки героев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648097" y="1163193"/>
            <a:ext cx="6934200" cy="1038226"/>
            <a:chOff x="1296" y="1726"/>
            <a:chExt cx="4368" cy="654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95" y="1777"/>
              <a:ext cx="438" cy="40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57" y="1726"/>
              <a:ext cx="400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 познакомить с жизнью и творчеством А.И. Куприна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837191" y="2120275"/>
            <a:ext cx="6626225" cy="830263"/>
            <a:chOff x="1267" y="2559"/>
            <a:chExt cx="4174" cy="52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84" y="2584"/>
              <a:ext cx="408" cy="441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55" y="2559"/>
              <a:ext cx="36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 </a:t>
              </a:r>
              <a:r>
                <a:rPr lang="ru-RU" sz="2400" dirty="0" smtClean="0"/>
                <a:t> </a:t>
              </a:r>
              <a:r>
                <a:rPr lang="ru-RU" sz="2400" dirty="0" smtClean="0">
                  <a:solidFill>
                    <a:schemeClr val="bg1"/>
                  </a:solidFill>
                </a:rPr>
                <a:t>раскрыть смысл рассказа «Барбос и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Жулька</a:t>
              </a:r>
              <a:r>
                <a:rPr lang="ru-RU" sz="2400" dirty="0" smtClean="0">
                  <a:solidFill>
                    <a:schemeClr val="bg1"/>
                  </a:solidFill>
                </a:rPr>
                <a:t>»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878467" y="3141216"/>
            <a:ext cx="5033963" cy="736600"/>
            <a:chOff x="1293" y="3116"/>
            <a:chExt cx="3171" cy="464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300" y="3117"/>
              <a:ext cx="404" cy="417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928" y="3116"/>
              <a:ext cx="24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смысл дружбы и верности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750424" y="4919658"/>
            <a:ext cx="6452552" cy="1494205"/>
            <a:chOff x="1296" y="3066"/>
            <a:chExt cx="4055" cy="1481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43" y="3448"/>
              <a:ext cx="767" cy="441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019" y="3066"/>
              <a:ext cx="3332" cy="1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 </a:t>
              </a:r>
              <a:r>
                <a:rPr lang="ru-RU" sz="2400" dirty="0" smtClean="0">
                  <a:solidFill>
                    <a:schemeClr val="bg1"/>
                  </a:solidFill>
                </a:rPr>
                <a:t>прививать любовь к животным;</a:t>
              </a:r>
            </a:p>
            <a:p>
              <a:r>
                <a:rPr lang="ru-RU" sz="2400" dirty="0" smtClean="0">
                  <a:solidFill>
                    <a:schemeClr val="bg1"/>
                  </a:solidFill>
                </a:rPr>
                <a:t> отрабатывать навыки выразительного чтения; обогащать словарный запас; развивать речь, мышление.</a:t>
              </a: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. </a:t>
            </a:r>
            <a:r>
              <a:rPr lang="ru-RU" b="1" dirty="0" smtClean="0">
                <a:solidFill>
                  <a:schemeClr val="bg1"/>
                </a:solidFill>
              </a:rPr>
              <a:t>Актуализация знаний. Сообщение темы и постановка целей урока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891" y="1489166"/>
            <a:ext cx="7914459" cy="46877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-  </a:t>
            </a:r>
            <a:r>
              <a:rPr lang="ru-RU" sz="3600" b="1" i="1" dirty="0" smtClean="0">
                <a:solidFill>
                  <a:srgbClr val="FFFF00"/>
                </a:solidFill>
              </a:rPr>
              <a:t>Прочитайте пословицы и объясните их смысл.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•   Легко подружиться, тяжело разлучиться.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•   Кто не испытал дружбы, тот не жил.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•   Будь верен до смерти.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•   При верном псе и сторож спит.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Расшифруйте, что здесь написано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273" y="13684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4300" b="1" dirty="0" smtClean="0">
                <a:solidFill>
                  <a:srgbClr val="FFFF00"/>
                </a:solidFill>
              </a:rPr>
              <a:t>РДНАСКЕЛА ЧИВОНАВИ НИРПУК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Александр Иванович Куприн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 Определите задачи урока.	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 Сегодня мы прочитаем рассказ о дружбе... 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-  Написал его... 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-  </a:t>
            </a:r>
            <a:r>
              <a:rPr lang="ru-RU" sz="3200" b="1" dirty="0" smtClean="0">
                <a:solidFill>
                  <a:schemeClr val="bg1"/>
                </a:solidFill>
              </a:rPr>
              <a:t>Что вы помните об этом писателе?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Какой рассказ читали в 3 классе?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«Слон».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А.И.Куприн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398" y="1381488"/>
            <a:ext cx="7886700" cy="43513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Александр Иванович Куприн родился 7 сентября 1870 г. в городе Наровчат Пензенской губернии. В годовалом возрасте потерял отца, умершего от холеры. Мать в 1874 г. приехала в Москву и из-за тяжелого материального положения была вынуждена отдать сына в сиротское училище. В 1880 г. Куприн поступил в Московскую военную гимназию, а в 1888 г. — в военное училище. В чине подпоручика он проходил службу в Подольской губернии. Выйдя в отставку, поселился в Киеве, в 1901 г. перебрался в Петербург, а затем в Севастополь. В течение десятилетия отставной офицер жил в постоянной нужде, перебиваясь случайными заработками.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pic>
        <p:nvPicPr>
          <p:cNvPr id="3074" name="Picture 2" descr="https://ds04.infourok.ru/uploads/ex/11c8/001226af-ccf48da6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042" y="339634"/>
            <a:ext cx="1166948" cy="875211"/>
          </a:xfrm>
          <a:prstGeom prst="rect">
            <a:avLst/>
          </a:prstGeom>
          <a:noFill/>
        </p:spPr>
      </p:pic>
      <p:pic>
        <p:nvPicPr>
          <p:cNvPr id="3076" name="Picture 4" descr="https://ds02.infourok.ru/uploads/ex/05a8/0003e9bf-1b61e7a8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9" y="1410790"/>
            <a:ext cx="6807241" cy="454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А.И.Куприн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Однако именно в эти годы происходило становление А.И. Куприна как писателя, чему в немалой степени способствовала его дружба с И.А. Буниным, А.П. Чеховым и М. Горьким. Тогда были написаны понести «Молох» (1896), «Поединок» (1905), «Яма» (1909-1915), рассказ «Гранатовый браслет» (1911). В 1909 г. талант А.И. Куприна был отмечен Пушкинской премией.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bigslide.ru/images/31/30574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117" y="1477056"/>
            <a:ext cx="5955392" cy="446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А.И.Куприн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начале Первой мировой войны добровольцем отправился на фронт,  после демобилизации по состоянию здоровья в 1915 г. организовал в собственном доме госпиталь для раненых.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1920 г. уехал во Францию.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Тоска по родине заставила А.И. Куприна в 1937 г. вернуться в СССР, где известного писателя встретили довольно благосклонно. Но прожил он в Советской России недолго. Скончался 25 августа 1938 г. в  Ленинграде. Похоронен на Волковом кладбище.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igslide.ru/images/14/13658/96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356" y="1268051"/>
            <a:ext cx="6460490" cy="4845368"/>
          </a:xfrm>
          <a:prstGeom prst="rect">
            <a:avLst/>
          </a:prstGeom>
          <a:noFill/>
        </p:spPr>
      </p:pic>
      <p:pic>
        <p:nvPicPr>
          <p:cNvPr id="1028" name="Picture 4" descr="http://refdt.ru/tw_files2/urls_5/11/d-10354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10" y="450669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«Барбос и </a:t>
            </a:r>
            <a:r>
              <a:rPr lang="ru-RU" b="1" dirty="0" err="1" smtClean="0">
                <a:solidFill>
                  <a:srgbClr val="FFFF00"/>
                </a:solidFill>
              </a:rPr>
              <a:t>Жулька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ds04.infourok.ru/uploads/ex/10be/000a980d-997d8cf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829686"/>
            <a:ext cx="4231186" cy="3173390"/>
          </a:xfrm>
          <a:prstGeom prst="rect">
            <a:avLst/>
          </a:prstGeom>
          <a:noFill/>
        </p:spPr>
      </p:pic>
      <p:pic>
        <p:nvPicPr>
          <p:cNvPr id="20484" name="Picture 4" descr="http://rpp.nashaucheba.ru/pars_docs/refs/50/49059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18" y="2664823"/>
            <a:ext cx="4180115" cy="313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Чтение рассказа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Чтение рассказа на с. 85—91 учебника.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Учитель использует </a:t>
            </a:r>
            <a:r>
              <a:rPr lang="ru-RU" sz="2800" b="1" dirty="0" err="1" smtClean="0">
                <a:solidFill>
                  <a:schemeClr val="bg1"/>
                </a:solidFill>
              </a:rPr>
              <a:t>аудиоприложение</a:t>
            </a:r>
            <a:r>
              <a:rPr lang="ru-RU" sz="2800" b="1" dirty="0" smtClean="0">
                <a:solidFill>
                  <a:schemeClr val="bg1"/>
                </a:solidFill>
              </a:rPr>
              <a:t> к учебнику. 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—  Ваши впечатления от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        прочитанного?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im0-tub-ru.yandex.net/i?id=61a0d9f4428faf2bae2f02037b76223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697" y="2860766"/>
            <a:ext cx="2509113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9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884</Words>
  <Application>Microsoft Office PowerPoint</Application>
  <PresentationFormat>Экран (4:3)</PresentationFormat>
  <Paragraphs>118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Тема Office</vt:lpstr>
      <vt:lpstr> Тема:  А.И.Куприн  «Барбос и Жулька»</vt:lpstr>
      <vt:lpstr>Цели:</vt:lpstr>
      <vt:lpstr>. Актуализация знаний. Сообщение темы и постановка целей урока </vt:lpstr>
      <vt:lpstr>Расшифруйте, что здесь написано</vt:lpstr>
      <vt:lpstr>А.И.Куприн</vt:lpstr>
      <vt:lpstr>А.И.Куприн</vt:lpstr>
      <vt:lpstr>А.И.Куприн</vt:lpstr>
      <vt:lpstr>«Барбос и Жулька»</vt:lpstr>
      <vt:lpstr>Чтение рассказа</vt:lpstr>
      <vt:lpstr> Словарная работа</vt:lpstr>
      <vt:lpstr>Словарная работа</vt:lpstr>
      <vt:lpstr>Словарная работа</vt:lpstr>
      <vt:lpstr>Презентация PowerPoint</vt:lpstr>
      <vt:lpstr> Работа по теме урока </vt:lpstr>
      <vt:lpstr>Физкультминутка </vt:lpstr>
      <vt:lpstr>Продолжение работы по теме урока</vt:lpstr>
      <vt:lpstr>Примерный план</vt:lpstr>
      <vt:lpstr>Рефлексия</vt:lpstr>
      <vt:lpstr>Подведение итогов урока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36</cp:revision>
  <dcterms:created xsi:type="dcterms:W3CDTF">2014-11-21T11:00:06Z</dcterms:created>
  <dcterms:modified xsi:type="dcterms:W3CDTF">2025-12-15T18:19:51Z</dcterms:modified>
</cp:coreProperties>
</file>