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media/image1.png" ContentType="image/png"/>
  <Override PartName="/ppt/media/image2.jpeg" ContentType="image/jpeg"/>
  <Override PartName="/ppt/media/image12.png" ContentType="image/png"/>
  <Override PartName="/ppt/media/image7.png" ContentType="image/png"/>
  <Override PartName="/ppt/media/image3.jpeg" ContentType="image/jpeg"/>
  <Override PartName="/ppt/media/image6.png" ContentType="image/png"/>
  <Override PartName="/ppt/media/image4.png" ContentType="image/png"/>
  <Override PartName="/ppt/media/image5.png" ContentType="image/png"/>
  <Override PartName="/ppt/media/image10.png" ContentType="image/png"/>
  <Override PartName="/ppt/media/image8.png" ContentType="image/png"/>
  <Override PartName="/ppt/media/image9.png" ContentType="image/png"/>
  <Override PartName="/ppt/media/media11.mp4" ContentType="video/mp4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E65A896-019E-499E-9493-E1C9B987CE0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1251720" y="2286000"/>
            <a:ext cx="1017792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1251720" y="4162680"/>
            <a:ext cx="1017792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84E86EB-968E-4BBD-8C34-BE4219C2429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1251720" y="2286000"/>
            <a:ext cx="496656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6467040" y="2286000"/>
            <a:ext cx="496656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1251720" y="4162680"/>
            <a:ext cx="496656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6467040" y="4162680"/>
            <a:ext cx="496656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5913F2A-DAD2-4B77-9AC0-80E4EF499B7E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/>
          </p:nvPr>
        </p:nvSpPr>
        <p:spPr>
          <a:xfrm>
            <a:off x="1251720" y="2286000"/>
            <a:ext cx="327708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/>
          </p:nvPr>
        </p:nvSpPr>
        <p:spPr>
          <a:xfrm>
            <a:off x="4692960" y="2286000"/>
            <a:ext cx="327708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/>
          </p:nvPr>
        </p:nvSpPr>
        <p:spPr>
          <a:xfrm>
            <a:off x="8134200" y="2286000"/>
            <a:ext cx="327708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/>
          </p:nvPr>
        </p:nvSpPr>
        <p:spPr>
          <a:xfrm>
            <a:off x="1251720" y="4162680"/>
            <a:ext cx="327708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/>
          </p:nvPr>
        </p:nvSpPr>
        <p:spPr>
          <a:xfrm>
            <a:off x="4692960" y="4162680"/>
            <a:ext cx="327708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/>
          </p:nvPr>
        </p:nvSpPr>
        <p:spPr>
          <a:xfrm>
            <a:off x="8134200" y="4162680"/>
            <a:ext cx="327708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8B69716-5985-4AD3-8D15-983AA0D279A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B12E9A1-A195-4F87-B058-A6A6CAFE9F1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1251720" y="2286000"/>
            <a:ext cx="10177920" cy="359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D13C5F3-FDDB-4AEB-BB56-E5C4F7AB621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1251720" y="2286000"/>
            <a:ext cx="10177920" cy="359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82FE99B-84DA-4415-9062-FDCFC997EC9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1251720" y="2286000"/>
            <a:ext cx="4966560" cy="359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6467040" y="2286000"/>
            <a:ext cx="4966560" cy="359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9834CCF-4F0C-47CD-8CB7-AFC5212C833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9C6474F-12B1-49EB-AA11-2D7FA20322A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1251720" y="382320"/>
            <a:ext cx="10177920" cy="6916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B8137C7-B5C3-4857-911D-F46E9AA9206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1251720" y="2286000"/>
            <a:ext cx="496656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467040" y="2286000"/>
            <a:ext cx="4966560" cy="359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1251720" y="4162680"/>
            <a:ext cx="496656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ACB44BB-9396-403A-8AC4-2A0A1BC4B5E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1251720" y="2286000"/>
            <a:ext cx="10177920" cy="359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E721F48-ED0C-4A53-8157-AB63F67C906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1251720" y="2286000"/>
            <a:ext cx="4966560" cy="359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467040" y="2286000"/>
            <a:ext cx="496656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6467040" y="4162680"/>
            <a:ext cx="496656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16FB31E-BDE6-4B55-8264-361F315E1F5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1251720" y="2286000"/>
            <a:ext cx="496656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6467040" y="2286000"/>
            <a:ext cx="496656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1251720" y="4162680"/>
            <a:ext cx="1017792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DB865DC-90AF-4061-9ED7-446D2C41517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1251720" y="2286000"/>
            <a:ext cx="1017792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1251720" y="4162680"/>
            <a:ext cx="1017792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1824B7B-2EA6-451C-8353-06F83C6EC6E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1251720" y="2286000"/>
            <a:ext cx="496656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6467040" y="2286000"/>
            <a:ext cx="496656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/>
          </p:nvPr>
        </p:nvSpPr>
        <p:spPr>
          <a:xfrm>
            <a:off x="1251720" y="4162680"/>
            <a:ext cx="496656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/>
          </p:nvPr>
        </p:nvSpPr>
        <p:spPr>
          <a:xfrm>
            <a:off x="6467040" y="4162680"/>
            <a:ext cx="496656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DBB26EA-C4B7-4FD0-9BAE-F8A798B548F4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1251720" y="2286000"/>
            <a:ext cx="327708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/>
          </p:nvPr>
        </p:nvSpPr>
        <p:spPr>
          <a:xfrm>
            <a:off x="4692960" y="2286000"/>
            <a:ext cx="327708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/>
          </p:nvPr>
        </p:nvSpPr>
        <p:spPr>
          <a:xfrm>
            <a:off x="8134200" y="2286000"/>
            <a:ext cx="327708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/>
          </p:nvPr>
        </p:nvSpPr>
        <p:spPr>
          <a:xfrm>
            <a:off x="1251720" y="4162680"/>
            <a:ext cx="327708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/>
          </p:nvPr>
        </p:nvSpPr>
        <p:spPr>
          <a:xfrm>
            <a:off x="4692960" y="4162680"/>
            <a:ext cx="327708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/>
          </p:nvPr>
        </p:nvSpPr>
        <p:spPr>
          <a:xfrm>
            <a:off x="8134200" y="4162680"/>
            <a:ext cx="327708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298011F-E928-4232-A013-C1302E33200C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1251720" y="2286000"/>
            <a:ext cx="10177920" cy="359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AE55C77-496E-47AC-AA09-02BD74AB210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1251720" y="2286000"/>
            <a:ext cx="4966560" cy="359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6467040" y="2286000"/>
            <a:ext cx="4966560" cy="359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20DDF8D-0CF2-49EC-9B82-85E199A911C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A77F535-F660-41B4-9CA3-0B24C5998FC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1251720" y="382320"/>
            <a:ext cx="10177920" cy="6916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803236D-4EB1-4AA4-A8A3-58551127A11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1251720" y="2286000"/>
            <a:ext cx="496656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467040" y="2286000"/>
            <a:ext cx="4966560" cy="359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1251720" y="4162680"/>
            <a:ext cx="496656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74B7D2F-D3F5-47AB-95A0-B82C11C40DB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1251720" y="2286000"/>
            <a:ext cx="4966560" cy="359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467040" y="2286000"/>
            <a:ext cx="496656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467040" y="4162680"/>
            <a:ext cx="496656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A3C331F-0551-499B-8A2F-C29A09D7DF6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1251720" y="2286000"/>
            <a:ext cx="496656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467040" y="2286000"/>
            <a:ext cx="496656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1251720" y="4162680"/>
            <a:ext cx="10177920" cy="171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D59066E-C4ED-4D2E-8B7A-8CE15561950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Freeform 6" hidden="1"/>
          <p:cNvSpPr/>
          <p:nvPr/>
        </p:nvSpPr>
        <p:spPr>
          <a:xfrm>
            <a:off x="0" y="0"/>
            <a:ext cx="885600" cy="6857640"/>
          </a:xfrm>
          <a:custGeom>
            <a:avLst/>
            <a:gdLst>
              <a:gd name="textAreaLeft" fmla="*/ 0 w 885600"/>
              <a:gd name="textAreaRight" fmla="*/ 885960 w 8856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" name="Rectangle 11" hidden="1"/>
          <p:cNvSpPr/>
          <p:nvPr/>
        </p:nvSpPr>
        <p:spPr>
          <a:xfrm>
            <a:off x="11908440" y="0"/>
            <a:ext cx="28296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Freeform 6"/>
          <p:cNvSpPr/>
          <p:nvPr/>
        </p:nvSpPr>
        <p:spPr>
          <a:xfrm>
            <a:off x="3557160" y="631080"/>
            <a:ext cx="5235120" cy="5229000"/>
          </a:xfrm>
          <a:custGeom>
            <a:avLst/>
            <a:gdLst>
              <a:gd name="textAreaLeft" fmla="*/ 0 w 5235120"/>
              <a:gd name="textAreaRight" fmla="*/ 5235480 w 5235120"/>
              <a:gd name="textAreaTop" fmla="*/ 0 h 5229000"/>
              <a:gd name="textAreaBottom" fmla="*/ 5229360 h 5229000"/>
            </a:gdLst>
            <a:ahLst/>
            <a:rect l="textAreaLeft" t="textAreaTop" r="textAreaRight" b="textAreaBottom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1078560" y="1098360"/>
            <a:ext cx="10317960" cy="4394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0" lang="ru-RU" sz="10000" spc="797" strike="noStrike" cap="all">
                <a:solidFill>
                  <a:srgbClr val="2a1a00"/>
                </a:solidFill>
                <a:latin typeface="Impact"/>
              </a:rPr>
              <a:t>Образец заголовка</a:t>
            </a:r>
            <a:endParaRPr b="0" lang="en-US" sz="100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dt" idx="1"/>
          </p:nvPr>
        </p:nvSpPr>
        <p:spPr>
          <a:xfrm>
            <a:off x="1078560" y="6375600"/>
            <a:ext cx="2329200" cy="348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pc="-1" strike="noStrike">
                <a:solidFill>
                  <a:schemeClr val="accent1">
                    <a:lumMod val="65000"/>
                    <a:lumOff val="35000"/>
                  </a:schemeClr>
                </a:solidFill>
                <a:latin typeface="Gill Sans MT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chemeClr val="accent1">
                    <a:lumMod val="65000"/>
                    <a:lumOff val="35000"/>
                  </a:schemeClr>
                </a:solidFill>
                <a:latin typeface="Gill Sans MT"/>
              </a:rPr>
              <a:t>&lt;дата/время&gt;</a:t>
            </a: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ftr" idx="2"/>
          </p:nvPr>
        </p:nvSpPr>
        <p:spPr>
          <a:xfrm>
            <a:off x="4180320" y="6375600"/>
            <a:ext cx="4114440" cy="345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4"/>
          <p:cNvSpPr>
            <a:spLocks noGrp="1"/>
          </p:cNvSpPr>
          <p:nvPr>
            <p:ph type="sldNum" idx="3"/>
          </p:nvPr>
        </p:nvSpPr>
        <p:spPr>
          <a:xfrm>
            <a:off x="9067320" y="6375600"/>
            <a:ext cx="2329200" cy="345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chemeClr val="accent1">
                    <a:lumMod val="65000"/>
                    <a:lumOff val="35000"/>
                  </a:schemeClr>
                </a:solidFill>
                <a:latin typeface="Gill Sans MT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95005E2-CDE7-4760-A795-E5082F4C3595}" type="slidenum">
              <a:rPr b="0" lang="ru-RU" sz="1200" spc="-1" strike="noStrike">
                <a:solidFill>
                  <a:schemeClr val="accent1">
                    <a:lumMod val="65000"/>
                    <a:lumOff val="35000"/>
                  </a:schemeClr>
                </a:solidFill>
                <a:latin typeface="Gill Sans MT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12"/>
          <p:cNvSpPr/>
          <p:nvPr/>
        </p:nvSpPr>
        <p:spPr>
          <a:xfrm>
            <a:off x="0" y="0"/>
            <a:ext cx="282960" cy="68576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1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595959"/>
                </a:solidFill>
                <a:latin typeface="Gill Sans MT"/>
              </a:rPr>
              <a:t>Для правки структуры щёлкните мышью</a:t>
            </a: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  <a:p>
            <a:pPr lvl="1" marL="864000" indent="-324000">
              <a:lnSpc>
                <a:spcPct val="11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595959"/>
                </a:solidFill>
                <a:latin typeface="Gill Sans MT"/>
              </a:rPr>
              <a:t>Второй уровень структуры</a:t>
            </a:r>
            <a:endParaRPr b="0" lang="en-US" sz="1600" spc="-1" strike="noStrike">
              <a:solidFill>
                <a:srgbClr val="595959"/>
              </a:solidFill>
              <a:latin typeface="Gill Sans MT"/>
            </a:endParaRPr>
          </a:p>
          <a:p>
            <a:pPr lvl="2" marL="1296000" indent="-288000">
              <a:lnSpc>
                <a:spcPct val="11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595959"/>
                </a:solidFill>
                <a:latin typeface="Gill Sans MT"/>
              </a:rPr>
              <a:t>Третий уровень структуры</a:t>
            </a:r>
            <a:endParaRPr b="0" lang="en-US" sz="1400" spc="-1" strike="noStrike">
              <a:solidFill>
                <a:srgbClr val="595959"/>
              </a:solidFill>
              <a:latin typeface="Gill Sans MT"/>
            </a:endParaRPr>
          </a:p>
          <a:p>
            <a:pPr lvl="3" marL="1728000" indent="-216000">
              <a:lnSpc>
                <a:spcPct val="11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595959"/>
                </a:solidFill>
                <a:latin typeface="Gill Sans MT"/>
              </a:rPr>
              <a:t>Четвёртый уровень структуры</a:t>
            </a:r>
            <a:endParaRPr b="0" lang="en-US" sz="1400" spc="-1" strike="noStrike">
              <a:solidFill>
                <a:srgbClr val="595959"/>
              </a:solidFill>
              <a:latin typeface="Gill Sans MT"/>
            </a:endParaRPr>
          </a:p>
          <a:p>
            <a:pPr lvl="4" marL="2160000" indent="-216000">
              <a:lnSpc>
                <a:spcPct val="11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595959"/>
                </a:solidFill>
                <a:latin typeface="Gill Sans MT"/>
              </a:rPr>
              <a:t>Пятый уровень структуры</a:t>
            </a: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  <a:p>
            <a:pPr lvl="5" marL="2592000" indent="-216000">
              <a:lnSpc>
                <a:spcPct val="11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595959"/>
                </a:solidFill>
                <a:latin typeface="Gill Sans MT"/>
              </a:rPr>
              <a:t>Шестой уровень структуры</a:t>
            </a: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  <a:p>
            <a:pPr lvl="6" marL="3024000" indent="-216000">
              <a:lnSpc>
                <a:spcPct val="11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595959"/>
                </a:solidFill>
                <a:latin typeface="Gill Sans MT"/>
              </a:rPr>
              <a:t>Седьмой уровень структуры</a:t>
            </a: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3f3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 6"/>
          <p:cNvSpPr/>
          <p:nvPr/>
        </p:nvSpPr>
        <p:spPr>
          <a:xfrm>
            <a:off x="0" y="0"/>
            <a:ext cx="885600" cy="6857640"/>
          </a:xfrm>
          <a:custGeom>
            <a:avLst/>
            <a:gdLst>
              <a:gd name="textAreaLeft" fmla="*/ 0 w 885600"/>
              <a:gd name="textAreaRight" fmla="*/ 885960 w 8856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" name="Rectangle 11"/>
          <p:cNvSpPr/>
          <p:nvPr/>
        </p:nvSpPr>
        <p:spPr>
          <a:xfrm>
            <a:off x="11908440" y="0"/>
            <a:ext cx="28296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ru-RU" sz="5100" spc="199" strike="noStrike" cap="all">
                <a:solidFill>
                  <a:srgbClr val="2a1a00"/>
                </a:solidFill>
                <a:latin typeface="Impact"/>
              </a:rPr>
              <a:t>Образец заголовка</a:t>
            </a:r>
            <a:endParaRPr b="0" lang="en-US" sz="5100" spc="-1" strike="noStrike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1251720" y="2286000"/>
            <a:ext cx="10177920" cy="35931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595959"/>
                </a:solidFill>
                <a:latin typeface="Gill Sans MT"/>
              </a:rPr>
              <a:t>Образец текста</a:t>
            </a:r>
            <a:endParaRPr b="0" lang="en-US" sz="2000" spc="-1" strike="noStrike">
              <a:solidFill>
                <a:srgbClr val="595959"/>
              </a:solidFill>
              <a:latin typeface="Gill Sans MT"/>
            </a:endParaRPr>
          </a:p>
          <a:p>
            <a:pPr lvl="1" marL="685800" indent="-22860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Gill Sans MT"/>
              <a:buChar char="–"/>
            </a:pPr>
            <a:r>
              <a:rPr b="0" lang="ru-RU" sz="1800" spc="-1" strike="noStrike">
                <a:solidFill>
                  <a:srgbClr val="595959"/>
                </a:solidFill>
                <a:latin typeface="Gill Sans MT"/>
              </a:rPr>
              <a:t>Второй уровень</a:t>
            </a:r>
            <a:endParaRPr b="0" lang="en-US" sz="1800" spc="-1" strike="noStrike">
              <a:solidFill>
                <a:srgbClr val="595959"/>
              </a:solidFill>
              <a:latin typeface="Gill Sans MT"/>
            </a:endParaRPr>
          </a:p>
          <a:p>
            <a:pPr lvl="2" marL="1143000" indent="-22860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595959"/>
                </a:solidFill>
                <a:latin typeface="Gill Sans MT"/>
              </a:rPr>
              <a:t>Третий уровень</a:t>
            </a:r>
            <a:endParaRPr b="0" lang="en-US" sz="1600" spc="-1" strike="noStrike">
              <a:solidFill>
                <a:srgbClr val="595959"/>
              </a:solidFill>
              <a:latin typeface="Gill Sans MT"/>
            </a:endParaRPr>
          </a:p>
          <a:p>
            <a:pPr lvl="3" marL="1600200" indent="-22860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Gill Sans MT"/>
              <a:buChar char="–"/>
            </a:pPr>
            <a:r>
              <a:rPr b="0" lang="ru-RU" sz="1400" spc="-1" strike="noStrike">
                <a:solidFill>
                  <a:srgbClr val="595959"/>
                </a:solidFill>
                <a:latin typeface="Gill Sans MT"/>
              </a:rPr>
              <a:t>Четвертый уровень</a:t>
            </a:r>
            <a:endParaRPr b="0" lang="en-US" sz="1400" spc="-1" strike="noStrike">
              <a:solidFill>
                <a:srgbClr val="595959"/>
              </a:solidFill>
              <a:latin typeface="Gill Sans MT"/>
            </a:endParaRPr>
          </a:p>
          <a:p>
            <a:pPr lvl="4" marL="2057400" indent="-22860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595959"/>
                </a:solidFill>
                <a:latin typeface="Gill Sans MT"/>
              </a:rPr>
              <a:t>Пятый уровень</a:t>
            </a:r>
            <a:endParaRPr b="0" lang="en-US" sz="1400" spc="-1" strike="noStrike">
              <a:solidFill>
                <a:srgbClr val="595959"/>
              </a:solidFill>
              <a:latin typeface="Gill Sans MT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dt" idx="4"/>
          </p:nvPr>
        </p:nvSpPr>
        <p:spPr>
          <a:xfrm>
            <a:off x="1251720" y="6375600"/>
            <a:ext cx="2329200" cy="348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pc="-1" strike="noStrike">
                <a:solidFill>
                  <a:srgbClr val="595959"/>
                </a:solidFill>
                <a:latin typeface="Gill Sans MT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595959"/>
                </a:solidFill>
                <a:latin typeface="Gill Sans MT"/>
              </a:rPr>
              <a:t>&lt;дата/время&gt;</a:t>
            </a: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ftr" idx="5"/>
          </p:nvPr>
        </p:nvSpPr>
        <p:spPr>
          <a:xfrm>
            <a:off x="4038480" y="6375600"/>
            <a:ext cx="4114440" cy="345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5"/>
          <p:cNvSpPr>
            <a:spLocks noGrp="1"/>
          </p:cNvSpPr>
          <p:nvPr>
            <p:ph type="sldNum" idx="6"/>
          </p:nvPr>
        </p:nvSpPr>
        <p:spPr>
          <a:xfrm>
            <a:off x="8610480" y="6375600"/>
            <a:ext cx="2819160" cy="345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595959"/>
                </a:solidFill>
                <a:latin typeface="Gill Sans MT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04AF2E1-D1FC-45F1-8735-3FCAF5630D30}" type="slidenum">
              <a:rPr b="0" lang="ru-RU" sz="1200" spc="-1" strike="noStrike">
                <a:solidFill>
                  <a:srgbClr val="595959"/>
                </a:solidFill>
                <a:latin typeface="Gill Sans MT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video" Target="file:///C:/Users/&#1040;&#1076;&#1084;&#1080;&#1085;&#1080;&#1089;&#1090;&#1088;&#1072;&#1090;&#1086;&#1088;/Desktop/&#1053;&#1086;&#1074;&#1099;&#1081; &#1087;&#1088;&#1086;&#1077;&#1082;&#1090;.mp4" TargetMode="External"/><Relationship Id="rId2" Type="http://schemas.microsoft.com/office/2007/relationships/media" Target="file:///C:/Users/&#1040;&#1076;&#1084;&#1080;&#1085;&#1080;&#1089;&#1090;&#1088;&#1072;&#1090;&#1086;&#1088;/Desktop/&#1053;&#1086;&#1074;&#1099;&#1081; &#1087;&#1088;&#1086;&#1077;&#1082;&#1090;.mp4" TargetMode="External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video" Target="../media/media11.mp4"/><Relationship Id="rId2" Type="http://schemas.microsoft.com/office/2007/relationships/media" Target="../media/media11.mp4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Рисунок 4" descr=""/>
          <p:cNvPicPr/>
          <p:nvPr/>
        </p:nvPicPr>
        <p:blipFill>
          <a:blip r:embed="rId1"/>
          <a:stretch/>
        </p:blipFill>
        <p:spPr>
          <a:xfrm>
            <a:off x="2666880" y="-173880"/>
            <a:ext cx="6857640" cy="6771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0" lang="ru-RU" sz="5100" spc="199" strike="noStrike" cap="all">
                <a:solidFill>
                  <a:srgbClr val="2a1a00"/>
                </a:solidFill>
                <a:latin typeface="Impact"/>
              </a:rPr>
              <a:t>Кирилл и мефодий. Первая азбука. </a:t>
            </a:r>
            <a:endParaRPr b="0" lang="en-US" sz="51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90" name="Объект 4" descr=""/>
          <p:cNvPicPr/>
          <p:nvPr/>
        </p:nvPicPr>
        <p:blipFill>
          <a:blip r:embed="rId1"/>
          <a:stretch/>
        </p:blipFill>
        <p:spPr>
          <a:xfrm>
            <a:off x="4808520" y="1937160"/>
            <a:ext cx="7087680" cy="4622400"/>
          </a:xfrm>
          <a:prstGeom prst="rect">
            <a:avLst/>
          </a:prstGeom>
          <a:ln w="0">
            <a:noFill/>
          </a:ln>
        </p:spPr>
      </p:pic>
      <p:pic>
        <p:nvPicPr>
          <p:cNvPr id="91" name="Рисунок 8" descr=""/>
          <p:cNvPicPr/>
          <p:nvPr/>
        </p:nvPicPr>
        <p:blipFill>
          <a:blip r:embed="rId2"/>
          <a:stretch/>
        </p:blipFill>
        <p:spPr>
          <a:xfrm>
            <a:off x="655560" y="1937160"/>
            <a:ext cx="4152600" cy="4622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buNone/>
            </a:pPr>
            <a:endParaRPr b="0" lang="en-US" sz="5100" spc="199" strike="noStrike" cap="all">
              <a:solidFill>
                <a:srgbClr val="2a1a00"/>
              </a:solidFill>
              <a:latin typeface="Impact"/>
            </a:endParaRPr>
          </a:p>
        </p:txBody>
      </p:sp>
      <p:pic>
        <p:nvPicPr>
          <p:cNvPr id="93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40000" y="180000"/>
            <a:ext cx="11520000" cy="648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video>
              <p:cMediaNode>
                <p:cTn>
                  <p:stCondLst>
                    <p:cond delay="indefinite"/>
                  </p:stCondLst>
                </p:cTn>
                <p:tgtEl>
                  <p:spTgt spid="-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0" lang="ru-RU" sz="5100" spc="199" strike="noStrike" cap="all">
                <a:solidFill>
                  <a:srgbClr val="2a1a00"/>
                </a:solidFill>
                <a:latin typeface="Impact"/>
              </a:rPr>
              <a:t>Берестяная грамота</a:t>
            </a:r>
            <a:endParaRPr b="0" lang="en-US" sz="5100" spc="-1" strike="noStrike">
              <a:solidFill>
                <a:srgbClr val="000000"/>
              </a:solidFill>
              <a:latin typeface="Gill Sans MT"/>
            </a:endParaRPr>
          </a:p>
        </p:txBody>
      </p:sp>
      <p:pic>
        <p:nvPicPr>
          <p:cNvPr id="95" name="Объект 3" descr=""/>
          <p:cNvPicPr/>
          <p:nvPr/>
        </p:nvPicPr>
        <p:blipFill>
          <a:blip r:embed="rId1"/>
          <a:stretch/>
        </p:blipFill>
        <p:spPr>
          <a:xfrm>
            <a:off x="186840" y="2124000"/>
            <a:ext cx="11818440" cy="2990880"/>
          </a:xfrm>
          <a:prstGeom prst="rect">
            <a:avLst/>
          </a:prstGeom>
          <a:ln cap="sq" w="22860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Объект 4" descr=""/>
          <p:cNvPicPr/>
          <p:nvPr/>
        </p:nvPicPr>
        <p:blipFill>
          <a:blip r:embed="rId1"/>
          <a:stretch/>
        </p:blipFill>
        <p:spPr>
          <a:xfrm>
            <a:off x="8883000" y="3429000"/>
            <a:ext cx="3308400" cy="3593880"/>
          </a:xfrm>
          <a:prstGeom prst="rect">
            <a:avLst/>
          </a:prstGeom>
          <a:ln w="0">
            <a:noFill/>
          </a:ln>
        </p:spPr>
      </p:pic>
      <p:pic>
        <p:nvPicPr>
          <p:cNvPr id="97" name="Рисунок 6" descr=""/>
          <p:cNvPicPr/>
          <p:nvPr/>
        </p:nvPicPr>
        <p:blipFill>
          <a:blip r:embed="rId2"/>
          <a:stretch/>
        </p:blipFill>
        <p:spPr>
          <a:xfrm>
            <a:off x="5190120" y="82080"/>
            <a:ext cx="4420080" cy="2946600"/>
          </a:xfrm>
          <a:prstGeom prst="rect">
            <a:avLst/>
          </a:prstGeom>
          <a:ln w="0">
            <a:noFill/>
          </a:ln>
        </p:spPr>
      </p:pic>
      <p:pic>
        <p:nvPicPr>
          <p:cNvPr id="98" name="Рисунок 8" descr=""/>
          <p:cNvPicPr/>
          <p:nvPr/>
        </p:nvPicPr>
        <p:blipFill>
          <a:blip r:embed="rId3"/>
          <a:stretch/>
        </p:blipFill>
        <p:spPr>
          <a:xfrm>
            <a:off x="988560" y="3186360"/>
            <a:ext cx="2850840" cy="2850840"/>
          </a:xfrm>
          <a:prstGeom prst="rect">
            <a:avLst/>
          </a:prstGeom>
          <a:ln w="0">
            <a:noFill/>
          </a:ln>
        </p:spPr>
      </p:pic>
      <p:pic>
        <p:nvPicPr>
          <p:cNvPr id="99" name="Рисунок 10" descr=""/>
          <p:cNvPicPr/>
          <p:nvPr/>
        </p:nvPicPr>
        <p:blipFill>
          <a:blip r:embed="rId4"/>
          <a:stretch/>
        </p:blipFill>
        <p:spPr>
          <a:xfrm>
            <a:off x="3746520" y="1837800"/>
            <a:ext cx="2652840" cy="3077640"/>
          </a:xfrm>
          <a:prstGeom prst="rect">
            <a:avLst/>
          </a:prstGeom>
          <a:ln w="0">
            <a:noFill/>
          </a:ln>
        </p:spPr>
      </p:pic>
      <p:pic>
        <p:nvPicPr>
          <p:cNvPr id="100" name="Рисунок 12" descr=""/>
          <p:cNvPicPr/>
          <p:nvPr/>
        </p:nvPicPr>
        <p:blipFill>
          <a:blip r:embed="rId5"/>
          <a:srcRect l="0" t="-5361" r="5968" b="0"/>
          <a:stretch/>
        </p:blipFill>
        <p:spPr>
          <a:xfrm>
            <a:off x="932040" y="-275040"/>
            <a:ext cx="4213440" cy="3864600"/>
          </a:xfrm>
          <a:prstGeom prst="rect">
            <a:avLst/>
          </a:prstGeom>
          <a:ln w="0">
            <a:noFill/>
          </a:ln>
        </p:spPr>
      </p:pic>
      <p:sp>
        <p:nvSpPr>
          <p:cNvPr id="101" name="TextBox 14"/>
          <p:cNvSpPr/>
          <p:nvPr/>
        </p:nvSpPr>
        <p:spPr>
          <a:xfrm>
            <a:off x="6406200" y="5575680"/>
            <a:ext cx="2850840" cy="912600"/>
          </a:xfrm>
          <a:prstGeom prst="rect">
            <a:avLst/>
          </a:prstGeom>
          <a:gradFill rotWithShape="0">
            <a:gsLst>
              <a:gs pos="0">
                <a:srgbClr val="99b38d"/>
              </a:gs>
              <a:gs pos="100000">
                <a:srgbClr val="8aab7b"/>
              </a:gs>
            </a:gsLst>
            <a:lin ang="5400000"/>
          </a:gradFill>
          <a:ln w="0">
            <a:noFill/>
          </a:ln>
          <a:effectLst>
            <a:outerShdw algn="ctr" blurRad="38160" dir="5400000" dist="25560" rotWithShape="0">
              <a:srgbClr val="000000">
                <a:alpha val="2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Кок</a:t>
            </a: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шник – женский головной убор в виде гребня вокруг головы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TextBox 16"/>
          <p:cNvSpPr/>
          <p:nvPr/>
        </p:nvSpPr>
        <p:spPr>
          <a:xfrm>
            <a:off x="1073880" y="5986080"/>
            <a:ext cx="3513600" cy="638280"/>
          </a:xfrm>
          <a:prstGeom prst="rect">
            <a:avLst/>
          </a:prstGeom>
          <a:gradFill rotWithShape="0">
            <a:gsLst>
              <a:gs pos="0">
                <a:srgbClr val="99b38d"/>
              </a:gs>
              <a:gs pos="100000">
                <a:srgbClr val="8aab7b"/>
              </a:gs>
            </a:gsLst>
            <a:lin ang="5400000"/>
          </a:gradFill>
          <a:ln w="0">
            <a:noFill/>
          </a:ln>
          <a:effectLst>
            <a:outerShdw algn="ctr" blurRad="38160" dir="5400000" dist="25560" rotWithShape="0">
              <a:srgbClr val="000000">
                <a:alpha val="2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Парч</a:t>
            </a: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А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- это тяжёлая ткань из шёлка с узором.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TextBox 18"/>
          <p:cNvSpPr/>
          <p:nvPr/>
        </p:nvSpPr>
        <p:spPr>
          <a:xfrm>
            <a:off x="3039120" y="193680"/>
            <a:ext cx="2137320" cy="1461240"/>
          </a:xfrm>
          <a:prstGeom prst="rect">
            <a:avLst/>
          </a:prstGeom>
          <a:gradFill rotWithShape="0">
            <a:gsLst>
              <a:gs pos="0">
                <a:srgbClr val="99b38d"/>
              </a:gs>
              <a:gs pos="100000">
                <a:srgbClr val="8aab7b"/>
              </a:gs>
            </a:gsLst>
            <a:lin ang="5400000"/>
          </a:gradFill>
          <a:ln w="0">
            <a:noFill/>
          </a:ln>
          <a:effectLst>
            <a:outerShdw algn="ctr" blurRad="38160" dir="5400000" dist="25560" rotWithShape="0">
              <a:srgbClr val="000000">
                <a:alpha val="2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Сафь</a:t>
            </a: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Я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новый – сделанный из сафьяна, то есть из кожи высокого качества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TextBox 20"/>
          <p:cNvSpPr/>
          <p:nvPr/>
        </p:nvSpPr>
        <p:spPr>
          <a:xfrm>
            <a:off x="6358680" y="3430080"/>
            <a:ext cx="2421000" cy="1186920"/>
          </a:xfrm>
          <a:prstGeom prst="rect">
            <a:avLst/>
          </a:prstGeom>
          <a:gradFill rotWithShape="0">
            <a:gsLst>
              <a:gs pos="0">
                <a:srgbClr val="99b38d"/>
              </a:gs>
              <a:gs pos="100000">
                <a:srgbClr val="8aab7b"/>
              </a:gs>
            </a:gsLst>
            <a:lin ang="5400000"/>
          </a:gradFill>
          <a:ln w="0">
            <a:noFill/>
          </a:ln>
          <a:effectLst>
            <a:outerShdw algn="ctr" blurRad="38160" dir="5400000" dist="25560" rotWithShape="0">
              <a:srgbClr val="000000">
                <a:alpha val="2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Смар</a:t>
            </a: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г –  так называли темно-зеленый берилл, или  изумруд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TextBox 22"/>
          <p:cNvSpPr/>
          <p:nvPr/>
        </p:nvSpPr>
        <p:spPr>
          <a:xfrm>
            <a:off x="9421560" y="1837800"/>
            <a:ext cx="2421000" cy="1251720"/>
          </a:xfrm>
          <a:prstGeom prst="rect">
            <a:avLst/>
          </a:prstGeom>
          <a:gradFill rotWithShape="0">
            <a:gsLst>
              <a:gs pos="0">
                <a:srgbClr val="99b38d"/>
              </a:gs>
              <a:gs pos="100000">
                <a:srgbClr val="8aab7b"/>
              </a:gs>
            </a:gsLst>
            <a:lin ang="5400000"/>
          </a:gradFill>
          <a:ln w="0">
            <a:noFill/>
          </a:ln>
          <a:effectLst>
            <a:outerShdw algn="ctr" blurRad="38160" dir="5400000" dist="25560" rotWithShape="0">
              <a:srgbClr val="000000">
                <a:alpha val="2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6000"/>
              </a:lnSpc>
              <a:spcAft>
                <a:spcPts val="799"/>
              </a:spcAft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Я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хонт – старинное название драгоценных камней – рубина и сапфира.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buNone/>
            </a:pPr>
            <a:endParaRPr b="0" lang="en-US" sz="5100" spc="199" strike="noStrike" cap="all">
              <a:solidFill>
                <a:srgbClr val="2a1a00"/>
              </a:solidFill>
              <a:latin typeface="Impact"/>
            </a:endParaRPr>
          </a:p>
        </p:txBody>
      </p:sp>
      <p:pic>
        <p:nvPicPr>
          <p:cNvPr id="107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39840" y="191160"/>
            <a:ext cx="11512080" cy="6475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" dur="indefinite" restart="never" nodeType="tmRoot">
          <p:childTnLst>
            <p:seq>
              <p:cTn id="3" dur="indefinite" nodeType="mainSeq">
                <p:childTnLst>
                  <p:par>
                    <p:cTn id="4" fill="hold">
                      <p:stCondLst>
                        <p:cond delay="indefinite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1565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>
                  <p:stCondLst>
                    <p:cond delay="indefinite"/>
                  </p:stCondLst>
                </p:cTn>
                <p:tgtEl>
                  <p:spTgt spid="107"/>
                </p:tgtEl>
              </p:cMediaNode>
            </p:video>
            <p:seq>
              <p:cTn id="8" restart="whenNotActive" nodeType="interactiveSeq" fill="hold">
                <p:stCondLst>
                  <p:cond delay="0" evt="onClick">
                    <p:tgtEl>
                      <p:spTgt spid="107"/>
                    </p:tgtEl>
                  </p:cond>
                </p:stCondLst>
                <p:childTnLst>
                  <p:par>
                    <p:cTn id="9" fill="hold">
                      <p:stCondLst>
                        <p:cond delay="0" evt="onClick">
                          <p:tgtEl>
                            <p:spTgt spid="107"/>
                          </p:tgtEl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buNone/>
            </a:pPr>
            <a:endParaRPr b="0" lang="en-US" sz="5100" spc="199" strike="noStrike" cap="all">
              <a:solidFill>
                <a:srgbClr val="2a1a00"/>
              </a:solidFill>
              <a:latin typeface="Impact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1251720" y="911880"/>
            <a:ext cx="10177920" cy="5033520"/>
          </a:xfrm>
          <a:prstGeom prst="rect">
            <a:avLst/>
          </a:prstGeom>
          <a:gradFill rotWithShape="0">
            <a:gsLst>
              <a:gs pos="0">
                <a:srgbClr val="8fad82"/>
              </a:gs>
              <a:gs pos="100000">
                <a:srgbClr val="baccb2"/>
              </a:gs>
            </a:gsLst>
            <a:lin ang="16200000"/>
          </a:gradFill>
          <a:ln w="0">
            <a:noFill/>
          </a:ln>
        </p:spPr>
        <p:txBody>
          <a:bodyPr anchor="t">
            <a:normAutofit/>
          </a:bodyPr>
          <a:p>
            <a:pPr marL="343080" indent="-343080" algn="just">
              <a:lnSpc>
                <a:spcPct val="106000"/>
              </a:lnSpc>
              <a:spcBef>
                <a:spcPts val="700"/>
              </a:spcBef>
              <a:spcAft>
                <a:spcPts val="799"/>
              </a:spcAft>
              <a:buClr>
                <a:srgbClr val="2a1a00"/>
              </a:buClr>
              <a:buFont typeface="Impact"/>
              <a:buAutoNum type="arabicPeriod"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Мороз и солнце; день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__________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! (1.Являющийся чудом, совершенно небывалый, необычайный. "Чудесное спасение« 2.Чудный, очень хороший."Чудесный день")</a:t>
            </a:r>
            <a:endParaRPr b="0" lang="en-US" sz="2400" spc="-1" strike="noStrike">
              <a:solidFill>
                <a:srgbClr val="595959"/>
              </a:solidFill>
              <a:latin typeface="Gill Sans MT"/>
            </a:endParaRPr>
          </a:p>
          <a:p>
            <a:pPr marL="343080" indent="-343080" algn="just">
              <a:lnSpc>
                <a:spcPct val="106000"/>
              </a:lnSpc>
              <a:spcBef>
                <a:spcPts val="700"/>
              </a:spcBef>
              <a:spcAft>
                <a:spcPts val="799"/>
              </a:spcAft>
              <a:buClr>
                <a:srgbClr val="2a1a00"/>
              </a:buClr>
              <a:buFont typeface="Impact"/>
              <a:buAutoNum type="arabicPeriod"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____________, ты помнишь, вьюга злилась, (Вчера вечером.)</a:t>
            </a:r>
            <a:endParaRPr b="0" lang="en-US" sz="2400" spc="-1" strike="noStrike">
              <a:solidFill>
                <a:srgbClr val="595959"/>
              </a:solidFill>
              <a:latin typeface="Gill Sans MT"/>
            </a:endParaRPr>
          </a:p>
          <a:p>
            <a:pPr marL="343080" indent="-343080" algn="just">
              <a:lnSpc>
                <a:spcPct val="106000"/>
              </a:lnSpc>
              <a:spcBef>
                <a:spcPts val="700"/>
              </a:spcBef>
              <a:spcAft>
                <a:spcPts val="799"/>
              </a:spcAft>
              <a:buClr>
                <a:srgbClr val="2a1a00"/>
              </a:buClr>
              <a:buFont typeface="Impact"/>
              <a:buAutoNum type="arabicPeriod"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А ___________… погляди в окно (То же, что сегодня)</a:t>
            </a:r>
            <a:endParaRPr b="0" lang="en-US" sz="2400" spc="-1" strike="noStrike">
              <a:solidFill>
                <a:srgbClr val="595959"/>
              </a:solidFill>
              <a:latin typeface="Gill Sans MT"/>
            </a:endParaRPr>
          </a:p>
          <a:p>
            <a:pPr marL="343080" indent="-343080" algn="just">
              <a:lnSpc>
                <a:spcPct val="106000"/>
              </a:lnSpc>
              <a:spcBef>
                <a:spcPts val="700"/>
              </a:spcBef>
              <a:spcAft>
                <a:spcPts val="799"/>
              </a:spcAft>
              <a:buClr>
                <a:srgbClr val="2a1a00"/>
              </a:buClr>
              <a:buFont typeface="Impact"/>
              <a:buAutoNum type="arabicPeriod"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На мутном небе ________ носилась (Непрозрачный воздух (от тумана, пыли, сумерек).</a:t>
            </a:r>
            <a:endParaRPr b="0" lang="en-US" sz="2400" spc="-1" strike="noStrike">
              <a:solidFill>
                <a:srgbClr val="595959"/>
              </a:solidFill>
              <a:latin typeface="Gill Sans MT"/>
            </a:endParaRPr>
          </a:p>
          <a:p>
            <a:pPr marL="343080" indent="-343080" algn="just">
              <a:lnSpc>
                <a:spcPct val="106000"/>
              </a:lnSpc>
              <a:spcBef>
                <a:spcPts val="700"/>
              </a:spcBef>
              <a:spcAft>
                <a:spcPts val="799"/>
              </a:spcAft>
              <a:buClr>
                <a:srgbClr val="2a1a00"/>
              </a:buClr>
              <a:buFont typeface="Impact"/>
              <a:buAutoNum type="arabicPeriod"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Открой сомкнуты ________ взоры (нега – блаженство, приятное состояние)</a:t>
            </a:r>
            <a:endParaRPr b="0" lang="en-US" sz="2400" spc="-1" strike="noStrike">
              <a:solidFill>
                <a:srgbClr val="595959"/>
              </a:solidFill>
              <a:latin typeface="Gill Sans MT"/>
            </a:endParaRPr>
          </a:p>
          <a:p>
            <a:pPr marL="228600" indent="-228600" algn="just">
              <a:lnSpc>
                <a:spcPct val="106000"/>
              </a:lnSpc>
              <a:spcBef>
                <a:spcPts val="700"/>
              </a:spcBef>
              <a:spcAft>
                <a:spcPts val="799"/>
              </a:spcAft>
              <a:buClr>
                <a:srgbClr val="2a1a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Слова для справок: </a:t>
            </a:r>
            <a:r>
              <a:rPr b="0" lang="ru-RU" sz="2400" spc="-1" strike="noStrike" u="sng">
                <a:solidFill>
                  <a:srgbClr val="000000"/>
                </a:solidFill>
                <a:uFillTx/>
                <a:latin typeface="Times New Roman"/>
                <a:ea typeface="Calibri"/>
              </a:rPr>
              <a:t>чудесный, вечор, нынче, мгла, негой.</a:t>
            </a:r>
            <a:endParaRPr b="0" lang="en-US" sz="2400" spc="-1" strike="noStrike">
              <a:solidFill>
                <a:srgbClr val="595959"/>
              </a:solidFill>
              <a:latin typeface="Gill Sans MT"/>
            </a:endParaRPr>
          </a:p>
          <a:p>
            <a:pPr indent="0">
              <a:lnSpc>
                <a:spcPct val="110000"/>
              </a:lnSpc>
              <a:spcBef>
                <a:spcPts val="700"/>
              </a:spcBef>
              <a:buNone/>
            </a:pPr>
            <a:endParaRPr b="0" lang="en-US" sz="2400" spc="-1" strike="noStrike">
              <a:solidFill>
                <a:srgbClr val="595959"/>
              </a:solidFill>
              <a:latin typeface="Gill Sans M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buNone/>
            </a:pPr>
            <a:endParaRPr b="0" lang="en-US" sz="5100" spc="199" strike="noStrike" cap="all">
              <a:solidFill>
                <a:srgbClr val="2a1a00"/>
              </a:solidFill>
              <a:latin typeface="Impact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989640" y="499680"/>
            <a:ext cx="10440000" cy="5975640"/>
          </a:xfrm>
          <a:prstGeom prst="rect">
            <a:avLst/>
          </a:prstGeom>
          <a:gradFill rotWithShape="0">
            <a:gsLst>
              <a:gs pos="0">
                <a:srgbClr val="8fad82"/>
              </a:gs>
              <a:gs pos="100000">
                <a:srgbClr val="baccb2"/>
              </a:gs>
            </a:gsLst>
            <a:lin ang="16200000"/>
          </a:gradFill>
          <a:ln w="0">
            <a:noFill/>
          </a:ln>
        </p:spPr>
        <p:txBody>
          <a:bodyPr anchor="t">
            <a:normAutofit/>
          </a:bodyPr>
          <a:p>
            <a:pPr indent="0" algn="ctr">
              <a:lnSpc>
                <a:spcPct val="106000"/>
              </a:lnSpc>
              <a:spcBef>
                <a:spcPts val="700"/>
              </a:spcBef>
              <a:spcAft>
                <a:spcPts val="799"/>
              </a:spcAft>
              <a:buNone/>
              <a:tabLst>
                <a:tab algn="l" pos="0"/>
              </a:tabLst>
            </a:pPr>
            <a:r>
              <a:rPr b="1" lang="ru-RU" sz="3200" spc="-1" strike="noStrike">
                <a:solidFill>
                  <a:srgbClr val="000000"/>
                </a:solidFill>
                <a:latin typeface="Times New Roman"/>
                <a:ea typeface="Calibri"/>
              </a:rPr>
              <a:t>Замените заимствованные слова русскими эквивалентами.</a:t>
            </a:r>
            <a:endParaRPr b="0" lang="en-US" sz="3200" spc="-1" strike="noStrike">
              <a:solidFill>
                <a:srgbClr val="595959"/>
              </a:solidFill>
              <a:latin typeface="Gill Sans MT"/>
            </a:endParaRPr>
          </a:p>
          <a:p>
            <a:pPr indent="0">
              <a:lnSpc>
                <a:spcPct val="106000"/>
              </a:lnSpc>
              <a:spcBef>
                <a:spcPts val="700"/>
              </a:spcBef>
              <a:spcAft>
                <a:spcPts val="799"/>
              </a:spcAft>
              <a:buNone/>
              <a:tabLst>
                <a:tab algn="l" pos="0"/>
              </a:tabLst>
            </a:pPr>
            <a:endParaRPr b="0" lang="en-US" sz="2400" spc="-1" strike="noStrike">
              <a:solidFill>
                <a:srgbClr val="595959"/>
              </a:solidFill>
              <a:latin typeface="Gill Sans MT"/>
            </a:endParaRPr>
          </a:p>
          <a:p>
            <a:pPr marL="228600" indent="-228600">
              <a:lnSpc>
                <a:spcPct val="106000"/>
              </a:lnSpc>
              <a:spcBef>
                <a:spcPts val="700"/>
              </a:spcBef>
              <a:spcAft>
                <a:spcPts val="799"/>
              </a:spcAft>
              <a:buClr>
                <a:srgbClr val="2a1a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1. Помимо </a:t>
            </a:r>
            <a:r>
              <a:rPr b="1" i="1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шоу-рума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, где постоянно выставлены все официально продающиеся в России автомобили Volkswagen, здесь расположился технический центр.</a:t>
            </a:r>
            <a:endParaRPr b="0" lang="en-US" sz="2400" spc="-1" strike="noStrike">
              <a:solidFill>
                <a:srgbClr val="595959"/>
              </a:solidFill>
              <a:latin typeface="Gill Sans MT"/>
            </a:endParaRPr>
          </a:p>
          <a:p>
            <a:pPr marL="228600" indent="-228600">
              <a:lnSpc>
                <a:spcPct val="106000"/>
              </a:lnSpc>
              <a:spcBef>
                <a:spcPts val="700"/>
              </a:spcBef>
              <a:spcAft>
                <a:spcPts val="799"/>
              </a:spcAft>
              <a:buClr>
                <a:srgbClr val="2a1a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2. Сегодня на экраны кинотеатров выходит один из главных </a:t>
            </a:r>
            <a:r>
              <a:rPr b="1" i="1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блокбастеров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 года – фильм «Ночной дозор».</a:t>
            </a:r>
            <a:endParaRPr b="0" lang="en-US" sz="2400" spc="-1" strike="noStrike">
              <a:solidFill>
                <a:srgbClr val="595959"/>
              </a:solidFill>
              <a:latin typeface="Gill Sans MT"/>
            </a:endParaRPr>
          </a:p>
          <a:p>
            <a:pPr marL="228600" indent="-228600">
              <a:lnSpc>
                <a:spcPct val="106000"/>
              </a:lnSpc>
              <a:spcBef>
                <a:spcPts val="700"/>
              </a:spcBef>
              <a:spcAft>
                <a:spcPts val="799"/>
              </a:spcAft>
              <a:buClr>
                <a:srgbClr val="2a1a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3. Евгений Попов написал </a:t>
            </a:r>
            <a:r>
              <a:rPr b="1" i="1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ремейк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 тургеневского романа «Накануне».</a:t>
            </a:r>
            <a:endParaRPr b="0" lang="en-US" sz="2400" spc="-1" strike="noStrike">
              <a:solidFill>
                <a:srgbClr val="595959"/>
              </a:solidFill>
              <a:latin typeface="Gill Sans MT"/>
            </a:endParaRPr>
          </a:p>
          <a:p>
            <a:pPr marL="228600" indent="-228600">
              <a:lnSpc>
                <a:spcPct val="106000"/>
              </a:lnSpc>
              <a:spcBef>
                <a:spcPts val="700"/>
              </a:spcBef>
              <a:spcAft>
                <a:spcPts val="799"/>
              </a:spcAft>
              <a:buClr>
                <a:srgbClr val="2a1a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4. После короткого </a:t>
            </a:r>
            <a:r>
              <a:rPr b="1" i="1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ланча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 я поднялся в свой номер.</a:t>
            </a:r>
            <a:endParaRPr b="0" lang="en-US" sz="2400" spc="-1" strike="noStrike">
              <a:solidFill>
                <a:srgbClr val="595959"/>
              </a:solidFill>
              <a:latin typeface="Gill Sans MT"/>
            </a:endParaRPr>
          </a:p>
          <a:p>
            <a:pPr indent="0" algn="just">
              <a:lnSpc>
                <a:spcPct val="106000"/>
              </a:lnSpc>
              <a:spcBef>
                <a:spcPts val="700"/>
              </a:spcBef>
              <a:spcAft>
                <a:spcPts val="799"/>
              </a:spcAft>
              <a:buNone/>
              <a:tabLst>
                <a:tab algn="l" pos="0"/>
              </a:tabLst>
            </a:pPr>
            <a:endParaRPr b="0" lang="en-US" sz="2400" spc="-1" strike="noStrike">
              <a:solidFill>
                <a:srgbClr val="595959"/>
              </a:solidFill>
              <a:latin typeface="Gill Sans MT"/>
            </a:endParaRPr>
          </a:p>
          <a:p>
            <a:pPr indent="0">
              <a:lnSpc>
                <a:spcPct val="110000"/>
              </a:lnSpc>
              <a:spcBef>
                <a:spcPts val="700"/>
              </a:spcBef>
              <a:buNone/>
              <a:tabLst>
                <a:tab algn="l" pos="0"/>
              </a:tabLst>
            </a:pPr>
            <a:endParaRPr b="0" lang="en-US" sz="2400" spc="-1" strike="noStrike">
              <a:solidFill>
                <a:srgbClr val="595959"/>
              </a:solidFill>
              <a:latin typeface="Gill Sans M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1251720" y="382320"/>
            <a:ext cx="10177920" cy="1491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0" lang="ru-RU" sz="5100" spc="199" strike="noStrike" cap="all">
                <a:solidFill>
                  <a:srgbClr val="2a1a00"/>
                </a:solidFill>
                <a:latin typeface="Impact"/>
              </a:rPr>
              <a:t>рефлексия</a:t>
            </a:r>
            <a:endParaRPr b="0" lang="en-US" sz="5100" spc="-1" strike="noStrike">
              <a:solidFill>
                <a:srgbClr val="000000"/>
              </a:solidFill>
              <a:latin typeface="Gill Sans MT"/>
            </a:endParaRPr>
          </a:p>
        </p:txBody>
      </p:sp>
      <p:graphicFrame>
        <p:nvGraphicFramePr>
          <p:cNvPr id="113" name="Объект 3"/>
          <p:cNvGraphicFramePr/>
          <p:nvPr/>
        </p:nvGraphicFramePr>
        <p:xfrm>
          <a:off x="1353960" y="2232720"/>
          <a:ext cx="9973080" cy="4026600"/>
        </p:xfrm>
        <a:graphic>
          <a:graphicData uri="http://schemas.openxmlformats.org/drawingml/2006/table">
            <a:tbl>
              <a:tblPr/>
              <a:tblGrid>
                <a:gridCol w="3323880"/>
                <a:gridCol w="3323880"/>
                <a:gridCol w="3324960"/>
              </a:tblGrid>
              <a:tr h="4026600"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6000"/>
                        </a:lnSpc>
                        <a:spcAft>
                          <a:spcPts val="799"/>
                        </a:spcAft>
                      </a:pPr>
                      <a:r>
                        <a:rPr b="1" lang="ru-RU" sz="36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Что понравилось на уроке?</a:t>
                      </a:r>
                      <a:endParaRPr b="0" lang="ru-RU" sz="3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6000"/>
                        </a:lnSpc>
                        <a:spcAft>
                          <a:spcPts val="799"/>
                        </a:spcAft>
                      </a:pPr>
                      <a:r>
                        <a:rPr b="1" lang="ru-RU" sz="36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Что не понравилось на уроке?</a:t>
                      </a:r>
                      <a:endParaRPr b="0" lang="ru-RU" sz="3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3600" spc="-1" strike="noStrike">
                          <a:solidFill>
                            <a:srgbClr val="000000"/>
                          </a:solidFill>
                          <a:latin typeface="Gill Sans MT"/>
                        </a:rPr>
                        <a:t>Любопытные факты, о которых узнали. Что бы ещё хотелось узнать?</a:t>
                      </a:r>
                      <a:endParaRPr b="0" lang="ru-RU" sz="3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Эмблема">
  <a:themeElements>
    <a:clrScheme name="Эмблема">
      <a:dk1>
        <a:srgbClr val="000000"/>
      </a:dk1>
      <a:lt1>
        <a:srgbClr val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Эмблема">
  <a:themeElements>
    <a:clrScheme name="Эмблема">
      <a:dk1>
        <a:srgbClr val="000000"/>
      </a:dk1>
      <a:lt1>
        <a:srgbClr val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29</TotalTime>
  <Application>LibreOffice/7.5.2.2$Windows_X86_64 LibreOffice_project/53bb9681a964705cf672590721dbc85eb4d0c3a2</Application>
  <AppVersion>15.0000</AppVersion>
  <Words>249</Words>
  <Paragraphs>23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2023-12-15T01:20:56Z</dcterms:created>
  <dc:creator>Администратор</dc:creator>
  <dc:description/>
  <dc:language>ru-RU</dc:language>
  <cp:lastModifiedBy/>
  <dcterms:modified xsi:type="dcterms:W3CDTF">2024-06-15T10:59:23Z</dcterms:modified>
  <cp:revision>2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2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9</vt:i4>
  </property>
</Properties>
</file>