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27"/>
  </p:notesMasterIdLst>
  <p:sldIdLst>
    <p:sldId id="343" r:id="rId3"/>
    <p:sldId id="344" r:id="rId4"/>
    <p:sldId id="346" r:id="rId5"/>
    <p:sldId id="315" r:id="rId6"/>
    <p:sldId id="316" r:id="rId7"/>
    <p:sldId id="317" r:id="rId8"/>
    <p:sldId id="318" r:id="rId9"/>
    <p:sldId id="331" r:id="rId10"/>
    <p:sldId id="333" r:id="rId11"/>
    <p:sldId id="319" r:id="rId12"/>
    <p:sldId id="320" r:id="rId13"/>
    <p:sldId id="321" r:id="rId14"/>
    <p:sldId id="322" r:id="rId15"/>
    <p:sldId id="323" r:id="rId16"/>
    <p:sldId id="324" r:id="rId17"/>
    <p:sldId id="325" r:id="rId18"/>
    <p:sldId id="326" r:id="rId19"/>
    <p:sldId id="327" r:id="rId20"/>
    <p:sldId id="328" r:id="rId21"/>
    <p:sldId id="329" r:id="rId22"/>
    <p:sldId id="332" r:id="rId23"/>
    <p:sldId id="334" r:id="rId24"/>
    <p:sldId id="345" r:id="rId25"/>
    <p:sldId id="347" r:id="rId26"/>
  </p:sldIdLst>
  <p:sldSz cx="9144000" cy="5143500" type="screen16x9"/>
  <p:notesSz cx="6858000" cy="9144000"/>
  <p:custShowLst>
    <p:custShow name="Произвольный показ 1" id="0">
      <p:sldLst>
        <p:sld r:id="rId3"/>
        <p:sld r:id="rId4"/>
        <p:sld r:id="rId5"/>
        <p:sld r:id="rId6"/>
        <p:sld r:id="rId7"/>
        <p:sld r:id="rId8"/>
        <p:sld r:id="rId9"/>
        <p:sld r:id="rId10"/>
        <p:sld r:id="rId11"/>
        <p:sld r:id="rId25"/>
        <p:sld r:id="rId26"/>
      </p:sldLst>
    </p:custShow>
  </p:custShow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8DFBB"/>
    <a:srgbClr val="9AD3E9"/>
    <a:srgbClr val="F8B2A3"/>
    <a:srgbClr val="A4B4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5" autoAdjust="0"/>
    <p:restoredTop sz="94696" autoAdjust="0"/>
  </p:normalViewPr>
  <p:slideViewPr>
    <p:cSldViewPr>
      <p:cViewPr>
        <p:scale>
          <a:sx n="80" d="100"/>
          <a:sy n="80" d="100"/>
        </p:scale>
        <p:origin x="-624" y="-1272"/>
      </p:cViewPr>
      <p:guideLst>
        <p:guide orient="horz" pos="1847"/>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pPr/>
              <a:t>2025-11-29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pPr/>
              <a:t>‹#›</a:t>
            </a:fld>
            <a:endParaRPr lang="ko-KR" altLang="en-US"/>
          </a:p>
        </p:txBody>
      </p:sp>
    </p:spTree>
    <p:extLst>
      <p:ext uri="{BB962C8B-B14F-4D97-AF65-F5344CB8AC3E}">
        <p14:creationId xmlns=""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pPr/>
              <a:t>1</a:t>
            </a:fld>
            <a:endParaRPr lang="ko-KR" altLang="en-US"/>
          </a:p>
        </p:txBody>
      </p:sp>
    </p:spTree>
    <p:extLst>
      <p:ext uri="{BB962C8B-B14F-4D97-AF65-F5344CB8AC3E}">
        <p14:creationId xmlns=""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20E160-F603-41F3-A192-DC95957721C3}" type="slidenum">
              <a:rPr lang="ko-KR" altLang="en-US" smtClean="0"/>
              <a:pPr/>
              <a:t>2</a:t>
            </a:fld>
            <a:endParaRPr lang="ko-KR" altLang="en-US"/>
          </a:p>
        </p:txBody>
      </p:sp>
    </p:spTree>
    <p:extLst>
      <p:ext uri="{BB962C8B-B14F-4D97-AF65-F5344CB8AC3E}">
        <p14:creationId xmlns="" xmlns:p14="http://schemas.microsoft.com/office/powerpoint/2010/main" val="284072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20E160-F603-41F3-A192-DC95957721C3}" type="slidenum">
              <a:rPr lang="ko-KR" altLang="en-US" smtClean="0"/>
              <a:pPr/>
              <a:t>11</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xmlns=""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xmlns=""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348399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xmlns=""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xmlns=""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173089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xmlns=""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xmlns=""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121920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 xmlns:p14="http://schemas.microsoft.com/office/powerpoint/2010/main" val="416273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47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 xmlns:p14="http://schemas.microsoft.com/office/powerpoint/2010/main" val="416273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5712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477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137620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29040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xmlns=""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xmlns=""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33349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 xmlns:p14="http://schemas.microsoft.com/office/powerpoint/2010/main" val="73818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xmlns=""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xmlns=""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 xmlns:p14="http://schemas.microsoft.com/office/powerpoint/2010/main" val="191931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251447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9802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723" r:id="rId15"/>
    <p:sldLayoutId id="2147483724" r:id="rId16"/>
    <p:sldLayoutId id="2147483725"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ru.wikipedia.org/wiki/&#1052;&#1072;&#1089;&#1096;&#1090;&#1072;&#1073;" TargetMode="External"/><Relationship Id="rId5" Type="http://schemas.openxmlformats.org/officeDocument/2006/relationships/hyperlink" Target="https://www.yaklass.ru/p/geografiya/5-klass/izobrazheniia-zemnoi-"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p:nvPr/>
        </p:nvPicPr>
        <p:blipFill>
          <a:blip r:embed="rId3">
            <a:duotone>
              <a:schemeClr val="accent4">
                <a:shade val="45000"/>
                <a:satMod val="135000"/>
              </a:schemeClr>
              <a:prstClr val="white"/>
            </a:duotone>
            <a:extLst>
              <a:ext uri="{BEBA8EAE-BF5A-486C-A8C5-ECC9F3942E4B}">
                <a14:imgProps xmlns="" xmlns:a14="http://schemas.microsoft.com/office/drawing/2010/main">
                  <a14:imgLayer r:embed="rId4">
                    <a14:imgEffect>
                      <a14:colorTemperature colorTemp="6375"/>
                    </a14:imgEffect>
                    <a14:imgEffect>
                      <a14:saturation sat="190000"/>
                    </a14:imgEffect>
                  </a14:imgLayer>
                </a14:imgProps>
              </a:ext>
            </a:extLst>
          </a:blip>
          <a:srcRect/>
          <a:stretch>
            <a:fillRect/>
          </a:stretch>
        </p:blipFill>
        <p:spPr bwMode="auto">
          <a:xfrm>
            <a:off x="3851920" y="0"/>
            <a:ext cx="5292080" cy="4987940"/>
          </a:xfrm>
          <a:prstGeom prst="rect">
            <a:avLst/>
          </a:prstGeom>
          <a:noFill/>
          <a:ln w="9525">
            <a:noFill/>
            <a:miter lim="800000"/>
            <a:headEnd/>
            <a:tailEnd/>
          </a:ln>
        </p:spPr>
      </p:pic>
      <p:grpSp>
        <p:nvGrpSpPr>
          <p:cNvPr id="2" name="Group 5"/>
          <p:cNvGrpSpPr/>
          <p:nvPr/>
        </p:nvGrpSpPr>
        <p:grpSpPr>
          <a:xfrm>
            <a:off x="292491" y="3219822"/>
            <a:ext cx="129393" cy="1440160"/>
            <a:chOff x="3424672" y="2643758"/>
            <a:chExt cx="283232" cy="1584176"/>
          </a:xfrm>
        </p:grpSpPr>
        <p:sp>
          <p:nvSpPr>
            <p:cNvPr id="7" name="Rectangle 6"/>
            <p:cNvSpPr/>
            <p:nvPr/>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Rectangle 2"/>
          <p:cNvSpPr txBox="1">
            <a:spLocks noChangeArrowheads="1"/>
          </p:cNvSpPr>
          <p:nvPr/>
        </p:nvSpPr>
        <p:spPr>
          <a:xfrm>
            <a:off x="357188" y="285750"/>
            <a:ext cx="8291512" cy="857250"/>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ru-RU" sz="2000" b="1" dirty="0" smtClean="0">
                <a:solidFill>
                  <a:schemeClr val="accent3">
                    <a:lumMod val="50000"/>
                  </a:schemeClr>
                </a:solidFill>
                <a:latin typeface="Times New Roman" pitchFamily="18" charset="0"/>
                <a:cs typeface="Times New Roman" pitchFamily="18" charset="0"/>
              </a:rPr>
              <a:t>МУНИЦИПАЛЬНОЕ  ОБЩЕОБРАЗОВАТЕЛЬНОЕ  УЧРЕЖДЕНИЕ </a:t>
            </a:r>
          </a:p>
          <a:p>
            <a:r>
              <a:rPr lang="ru-RU" sz="2000" b="1" dirty="0" smtClean="0">
                <a:solidFill>
                  <a:schemeClr val="accent3">
                    <a:lumMod val="50000"/>
                  </a:schemeClr>
                </a:solidFill>
                <a:latin typeface="Times New Roman" pitchFamily="18" charset="0"/>
                <a:cs typeface="Times New Roman" pitchFamily="18" charset="0"/>
              </a:rPr>
              <a:t>«ЛИЦЕЙ  Г. ЧЕРЕМХОВО»</a:t>
            </a:r>
          </a:p>
        </p:txBody>
      </p:sp>
      <p:sp>
        <p:nvSpPr>
          <p:cNvPr id="14" name="Rectangle 5"/>
          <p:cNvSpPr>
            <a:spLocks noChangeArrowheads="1"/>
          </p:cNvSpPr>
          <p:nvPr/>
        </p:nvSpPr>
        <p:spPr bwMode="auto">
          <a:xfrm>
            <a:off x="214282" y="1428742"/>
            <a:ext cx="8643998"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defRPr/>
            </a:pPr>
            <a:r>
              <a:rPr lang="ru-RU"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Презентация к уроку по учебному предмету </a:t>
            </a:r>
          </a:p>
          <a:p>
            <a:pPr algn="ctr" eaLnBrk="0" hangingPunct="0">
              <a:defRPr/>
            </a:pPr>
            <a:r>
              <a:rPr lang="ru-RU"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«Математика»      в  6-ом  классе  на тему: </a:t>
            </a:r>
          </a:p>
          <a:p>
            <a:pPr algn="ctr" eaLnBrk="0" hangingPunct="0">
              <a:defRPr/>
            </a:pPr>
            <a:r>
              <a:rPr lang="ru-RU"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«Практическая    работа: </a:t>
            </a:r>
          </a:p>
          <a:p>
            <a:pPr algn="ctr" eaLnBrk="0" hangingPunct="0">
              <a:defRPr/>
            </a:pPr>
            <a:r>
              <a:rPr lang="ru-RU"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«Решение  задач  на  тему  масштаб»</a:t>
            </a:r>
            <a:endParaRPr lang="ru-RU" sz="20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ectangle 6"/>
          <p:cNvSpPr>
            <a:spLocks noChangeArrowheads="1"/>
          </p:cNvSpPr>
          <p:nvPr/>
        </p:nvSpPr>
        <p:spPr bwMode="auto">
          <a:xfrm>
            <a:off x="357158" y="3143254"/>
            <a:ext cx="85010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ru-RU" sz="2000" b="1" dirty="0">
                <a:latin typeface="Times New Roman" pitchFamily="18" charset="0"/>
                <a:cs typeface="Times New Roman" pitchFamily="18" charset="0"/>
              </a:rPr>
              <a:t>Автор </a:t>
            </a:r>
            <a:r>
              <a:rPr lang="ru-RU" sz="2000" b="1" dirty="0" smtClean="0">
                <a:latin typeface="Times New Roman" pitchFamily="18" charset="0"/>
                <a:cs typeface="Times New Roman" pitchFamily="18" charset="0"/>
              </a:rPr>
              <a:t>презентации: </a:t>
            </a:r>
            <a:r>
              <a:rPr lang="ru-RU" sz="2000" dirty="0" smtClean="0">
                <a:latin typeface="Times New Roman" pitchFamily="18" charset="0"/>
                <a:cs typeface="Times New Roman" pitchFamily="18" charset="0"/>
              </a:rPr>
              <a:t> </a:t>
            </a:r>
            <a:r>
              <a:rPr lang="ru-RU" sz="2000" dirty="0" err="1">
                <a:solidFill>
                  <a:schemeClr val="accent6">
                    <a:lumMod val="25000"/>
                  </a:schemeClr>
                </a:solidFill>
                <a:latin typeface="Times New Roman" pitchFamily="18" charset="0"/>
                <a:cs typeface="Times New Roman" pitchFamily="18" charset="0"/>
              </a:rPr>
              <a:t>Шлапакова</a:t>
            </a:r>
            <a:r>
              <a:rPr lang="ru-RU" sz="2000" dirty="0">
                <a:solidFill>
                  <a:schemeClr val="accent6">
                    <a:lumMod val="25000"/>
                  </a:schemeClr>
                </a:solidFill>
                <a:latin typeface="Times New Roman" pitchFamily="18" charset="0"/>
                <a:cs typeface="Times New Roman" pitchFamily="18" charset="0"/>
              </a:rPr>
              <a:t> Елена Викторовна, учитель математики</a:t>
            </a:r>
            <a:endParaRPr lang="ru-RU" sz="2000" dirty="0">
              <a:solidFill>
                <a:schemeClr val="accent6">
                  <a:lumMod val="25000"/>
                </a:schemeClr>
              </a:solidFill>
            </a:endParaRPr>
          </a:p>
        </p:txBody>
      </p:sp>
      <p:sp>
        <p:nvSpPr>
          <p:cNvPr id="16" name="Rectangle 6"/>
          <p:cNvSpPr>
            <a:spLocks noChangeArrowheads="1"/>
          </p:cNvSpPr>
          <p:nvPr/>
        </p:nvSpPr>
        <p:spPr bwMode="auto">
          <a:xfrm>
            <a:off x="2771800" y="4171925"/>
            <a:ext cx="324036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ru-RU" sz="2000" b="1" dirty="0" smtClean="0">
                <a:latin typeface="Times New Roman" pitchFamily="18" charset="0"/>
                <a:cs typeface="Times New Roman" pitchFamily="18" charset="0"/>
              </a:rPr>
              <a:t>2025 </a:t>
            </a:r>
            <a:r>
              <a:rPr lang="ru-RU" sz="2000" b="1" dirty="0">
                <a:latin typeface="Times New Roman" pitchFamily="18" charset="0"/>
                <a:cs typeface="Times New Roman" pitchFamily="18" charset="0"/>
              </a:rPr>
              <a:t>год</a:t>
            </a:r>
            <a:endParaRPr lang="ru-RU" sz="2000" dirty="0"/>
          </a:p>
        </p:txBody>
      </p:sp>
    </p:spTree>
    <p:extLst>
      <p:ext uri="{BB962C8B-B14F-4D97-AF65-F5344CB8AC3E}">
        <p14:creationId xmlns=""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857224" y="714362"/>
            <a:ext cx="7929618" cy="3662541"/>
          </a:xfrm>
          <a:prstGeom prst="rect">
            <a:avLst/>
          </a:prstGeom>
          <a:solidFill>
            <a:schemeClr val="accent4">
              <a:lumMod val="20000"/>
              <a:lumOff val="80000"/>
              <a:alpha val="6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lnSpc>
                <a:spcPct val="150000"/>
              </a:lnSpc>
            </a:pPr>
            <a:r>
              <a:rPr lang="ru-RU" sz="1600" b="1" dirty="0" smtClean="0">
                <a:latin typeface="Times New Roman" pitchFamily="18" charset="0"/>
                <a:cs typeface="Times New Roman" pitchFamily="18" charset="0"/>
              </a:rPr>
              <a:t>Задача 1. </a:t>
            </a:r>
            <a:r>
              <a:rPr lang="ru-RU" sz="1600" dirty="0" smtClean="0">
                <a:latin typeface="Times New Roman" pitchFamily="18" charset="0"/>
                <a:cs typeface="Times New Roman" pitchFamily="18" charset="0"/>
              </a:rPr>
              <a:t>Какой масштаб из представленных является самым крупным?</a:t>
            </a:r>
          </a:p>
          <a:p>
            <a:pPr indent="450000" algn="just">
              <a:lnSpc>
                <a:spcPct val="150000"/>
              </a:lnSpc>
            </a:pPr>
            <a:r>
              <a:rPr lang="ru-RU" sz="1600" dirty="0" smtClean="0">
                <a:latin typeface="Times New Roman" pitchFamily="18" charset="0"/>
                <a:cs typeface="Times New Roman" pitchFamily="18" charset="0"/>
              </a:rPr>
              <a:t>а) 1:80000</a:t>
            </a:r>
          </a:p>
          <a:p>
            <a:pPr indent="450000" algn="just">
              <a:lnSpc>
                <a:spcPct val="150000"/>
              </a:lnSpc>
            </a:pPr>
            <a:r>
              <a:rPr lang="ru-RU" sz="1600" dirty="0" smtClean="0">
                <a:latin typeface="Times New Roman" pitchFamily="18" charset="0"/>
                <a:cs typeface="Times New Roman" pitchFamily="18" charset="0"/>
              </a:rPr>
              <a:t>б)1:800</a:t>
            </a:r>
          </a:p>
          <a:p>
            <a:pPr indent="450000" algn="just">
              <a:lnSpc>
                <a:spcPct val="150000"/>
              </a:lnSpc>
            </a:pPr>
            <a:r>
              <a:rPr lang="ru-RU" sz="1600" dirty="0" smtClean="0">
                <a:latin typeface="Times New Roman" pitchFamily="18" charset="0"/>
                <a:cs typeface="Times New Roman" pitchFamily="18" charset="0"/>
              </a:rPr>
              <a:t>в)1:8000</a:t>
            </a:r>
          </a:p>
          <a:p>
            <a:pPr indent="450000" algn="just">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450000" algn="just">
              <a:lnSpc>
                <a:spcPct val="150000"/>
              </a:lnSpc>
            </a:pPr>
            <a:r>
              <a:rPr lang="ru-RU" sz="1600" dirty="0" smtClean="0">
                <a:latin typeface="Times New Roman" pitchFamily="18" charset="0"/>
                <a:cs typeface="Times New Roman" pitchFamily="18" charset="0"/>
              </a:rPr>
              <a:t>Чем меньше число, показывающее уменьшение, тем крупнее масштаб. В данном           случае   самое маленькое число — после знака «:» в масштабе 1:800. Поэтому этот         масштаб  и    является самым крупным.</a:t>
            </a:r>
          </a:p>
          <a:p>
            <a:pPr indent="450000" algn="just">
              <a:lnSpc>
                <a:spcPct val="150000"/>
              </a:lnSpc>
            </a:pPr>
            <a:r>
              <a:rPr lang="ru-RU" sz="1600" b="1" dirty="0" smtClean="0">
                <a:latin typeface="Times New Roman" pitchFamily="18" charset="0"/>
                <a:cs typeface="Times New Roman" pitchFamily="18" charset="0"/>
              </a:rPr>
              <a:t>Ответ: б) 1:800.</a:t>
            </a:r>
          </a:p>
          <a:p>
            <a:pPr indent="450000" algn="just"/>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000100" y="142858"/>
            <a:ext cx="7786742" cy="4893647"/>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nSpc>
                <a:spcPct val="150000"/>
              </a:lnSpc>
            </a:pPr>
            <a:r>
              <a:rPr lang="ru-RU" sz="1600" b="1" dirty="0" smtClean="0">
                <a:latin typeface="Times New Roman" pitchFamily="18" charset="0"/>
                <a:cs typeface="Times New Roman" pitchFamily="18" charset="0"/>
              </a:rPr>
              <a:t>Задача 2.</a:t>
            </a:r>
            <a:r>
              <a:rPr lang="ru-RU" sz="1600" dirty="0" smtClean="0">
                <a:latin typeface="Times New Roman" pitchFamily="18" charset="0"/>
                <a:cs typeface="Times New Roman" pitchFamily="18" charset="0"/>
              </a:rPr>
              <a:t>Установи соответствие между масштабом и его видом.</a:t>
            </a:r>
          </a:p>
          <a:p>
            <a:pPr indent="450000">
              <a:lnSpc>
                <a:spcPct val="150000"/>
              </a:lnSpc>
            </a:pPr>
            <a:r>
              <a:rPr lang="ru-RU" sz="1600" dirty="0" smtClean="0">
                <a:latin typeface="Times New Roman" pitchFamily="18" charset="0"/>
                <a:cs typeface="Times New Roman" pitchFamily="18" charset="0"/>
              </a:rPr>
              <a:t>а)  </a:t>
            </a:r>
          </a:p>
          <a:p>
            <a:pPr indent="450000">
              <a:lnSpc>
                <a:spcPct val="150000"/>
              </a:lnSpc>
            </a:pPr>
            <a:r>
              <a:rPr lang="ru-RU" sz="1600" dirty="0" smtClean="0">
                <a:latin typeface="Times New Roman" pitchFamily="18" charset="0"/>
                <a:cs typeface="Times New Roman" pitchFamily="18" charset="0"/>
              </a:rPr>
              <a:t>б) 1:5500</a:t>
            </a:r>
          </a:p>
          <a:p>
            <a:pPr indent="450000">
              <a:lnSpc>
                <a:spcPct val="150000"/>
              </a:lnSpc>
            </a:pPr>
            <a:r>
              <a:rPr lang="ru-RU" sz="1600" dirty="0" smtClean="0">
                <a:latin typeface="Times New Roman" pitchFamily="18" charset="0"/>
                <a:cs typeface="Times New Roman" pitchFamily="18" charset="0"/>
              </a:rPr>
              <a:t>в) </a:t>
            </a:r>
            <a:r>
              <a:rPr lang="ru-RU" sz="1600" dirty="0" err="1" smtClean="0">
                <a:latin typeface="Times New Roman" pitchFamily="18" charset="0"/>
                <a:cs typeface="Times New Roman" pitchFamily="18" charset="0"/>
              </a:rPr>
              <a:t>в</a:t>
            </a:r>
            <a:r>
              <a:rPr lang="ru-RU" sz="1600" dirty="0" smtClean="0">
                <a:latin typeface="Times New Roman" pitchFamily="18" charset="0"/>
                <a:cs typeface="Times New Roman" pitchFamily="18" charset="0"/>
              </a:rPr>
              <a:t> 1 см 55 м</a:t>
            </a:r>
          </a:p>
          <a:p>
            <a:pPr indent="450000">
              <a:lnSpc>
                <a:spcPct val="150000"/>
              </a:lnSpc>
            </a:pPr>
            <a:r>
              <a:rPr lang="ru-RU" sz="1600" dirty="0" smtClean="0">
                <a:latin typeface="Times New Roman" pitchFamily="18" charset="0"/>
                <a:cs typeface="Times New Roman" pitchFamily="18" charset="0"/>
              </a:rPr>
              <a:t> (Вставьте нужные буквы: а, б или в.)</a:t>
            </a:r>
          </a:p>
          <a:p>
            <a:pPr indent="450000">
              <a:lnSpc>
                <a:spcPct val="150000"/>
              </a:lnSpc>
            </a:pPr>
            <a:r>
              <a:rPr lang="ru-RU" sz="1600" dirty="0" smtClean="0">
                <a:latin typeface="Times New Roman" pitchFamily="18" charset="0"/>
                <a:cs typeface="Times New Roman" pitchFamily="18" charset="0"/>
              </a:rPr>
              <a:t>Численный масштаб — .</a:t>
            </a:r>
          </a:p>
          <a:p>
            <a:pPr indent="450000">
              <a:lnSpc>
                <a:spcPct val="150000"/>
              </a:lnSpc>
            </a:pPr>
            <a:r>
              <a:rPr lang="ru-RU" sz="1600" dirty="0" smtClean="0">
                <a:latin typeface="Times New Roman" pitchFamily="18" charset="0"/>
                <a:cs typeface="Times New Roman" pitchFamily="18" charset="0"/>
              </a:rPr>
              <a:t>Именованный масштаб — .</a:t>
            </a:r>
          </a:p>
          <a:p>
            <a:pPr indent="450000">
              <a:lnSpc>
                <a:spcPct val="150000"/>
              </a:lnSpc>
            </a:pPr>
            <a:r>
              <a:rPr lang="ru-RU" sz="1600" dirty="0" smtClean="0">
                <a:latin typeface="Times New Roman" pitchFamily="18" charset="0"/>
                <a:cs typeface="Times New Roman" pitchFamily="18" charset="0"/>
              </a:rPr>
              <a:t>Линейный масштаб — .</a:t>
            </a:r>
          </a:p>
          <a:p>
            <a:pPr indent="450000">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450000">
              <a:lnSpc>
                <a:spcPct val="150000"/>
              </a:lnSpc>
            </a:pPr>
            <a:r>
              <a:rPr lang="ru-RU" sz="1600" dirty="0" smtClean="0">
                <a:latin typeface="Times New Roman" pitchFamily="18" charset="0"/>
                <a:cs typeface="Times New Roman" pitchFamily="18" charset="0"/>
              </a:rPr>
              <a:t>Численный масштаб — б, 1:5500.</a:t>
            </a:r>
          </a:p>
          <a:p>
            <a:pPr indent="450000">
              <a:lnSpc>
                <a:spcPct val="150000"/>
              </a:lnSpc>
            </a:pPr>
            <a:r>
              <a:rPr lang="ru-RU" sz="1600" dirty="0" smtClean="0">
                <a:latin typeface="Times New Roman" pitchFamily="18" charset="0"/>
                <a:cs typeface="Times New Roman" pitchFamily="18" charset="0"/>
              </a:rPr>
              <a:t>Именованный масштаб — в, в 1 см 55 м.</a:t>
            </a:r>
          </a:p>
          <a:p>
            <a:pPr indent="450000">
              <a:lnSpc>
                <a:spcPct val="150000"/>
              </a:lnSpc>
            </a:pPr>
            <a:r>
              <a:rPr lang="ru-RU" sz="1600" dirty="0" smtClean="0">
                <a:latin typeface="Times New Roman" pitchFamily="18" charset="0"/>
                <a:cs typeface="Times New Roman" pitchFamily="18" charset="0"/>
              </a:rPr>
              <a:t>Линейный масштаб — а.  </a:t>
            </a:r>
          </a:p>
          <a:p>
            <a:pPr indent="450000">
              <a:lnSpc>
                <a:spcPct val="150000"/>
              </a:lnSpc>
            </a:pPr>
            <a:r>
              <a:rPr lang="ru-RU" sz="1600" b="1" dirty="0" smtClean="0">
                <a:latin typeface="Times New Roman" pitchFamily="18" charset="0"/>
                <a:cs typeface="Times New Roman" pitchFamily="18" charset="0"/>
              </a:rPr>
              <a:t>Ответ: б, в, а.</a:t>
            </a:r>
            <a:endParaRPr lang="ru-RU" sz="1600" dirty="0">
              <a:latin typeface="Times New Roman" pitchFamily="18" charset="0"/>
              <a:cs typeface="Times New Roman" pitchFamily="18" charset="0"/>
            </a:endParaRPr>
          </a:p>
        </p:txBody>
      </p:sp>
      <p:pic>
        <p:nvPicPr>
          <p:cNvPr id="6" name="Рисунок 5" descr="10.png"/>
          <p:cNvPicPr/>
          <p:nvPr/>
        </p:nvPicPr>
        <p:blipFill>
          <a:blip r:embed="rId3"/>
          <a:srcRect/>
          <a:stretch>
            <a:fillRect/>
          </a:stretch>
        </p:blipFill>
        <p:spPr bwMode="auto">
          <a:xfrm>
            <a:off x="1643042" y="714362"/>
            <a:ext cx="2857500" cy="304800"/>
          </a:xfrm>
          <a:prstGeom prst="rect">
            <a:avLst/>
          </a:prstGeom>
          <a:noFill/>
          <a:ln w="9525">
            <a:noFill/>
            <a:miter lim="800000"/>
            <a:headEnd/>
            <a:tailEnd/>
          </a:ln>
        </p:spPr>
      </p:pic>
      <p:pic>
        <p:nvPicPr>
          <p:cNvPr id="7" name="Рисунок 6" descr="10.png"/>
          <p:cNvPicPr/>
          <p:nvPr/>
        </p:nvPicPr>
        <p:blipFill>
          <a:blip r:embed="rId3"/>
          <a:srcRect/>
          <a:stretch>
            <a:fillRect/>
          </a:stretch>
        </p:blipFill>
        <p:spPr bwMode="auto">
          <a:xfrm>
            <a:off x="3643306" y="4357700"/>
            <a:ext cx="2857500" cy="304800"/>
          </a:xfrm>
          <a:prstGeom prst="rect">
            <a:avLst/>
          </a:prstGeom>
          <a:noFill/>
          <a:ln w="9525">
            <a:noFill/>
            <a:miter lim="800000"/>
            <a:headEnd/>
            <a:tailEnd/>
          </a:ln>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857224" y="496074"/>
            <a:ext cx="8072494" cy="4278094"/>
          </a:xfrm>
          <a:prstGeom prst="rect">
            <a:avLst/>
          </a:prstGeom>
          <a:solidFill>
            <a:schemeClr val="accent4">
              <a:lumMod val="20000"/>
              <a:lumOff val="80000"/>
              <a:alpha val="6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lnSpc>
                <a:spcPct val="150000"/>
              </a:lnSpc>
            </a:pPr>
            <a:r>
              <a:rPr lang="ru-RU" sz="1600" b="1" dirty="0" smtClean="0">
                <a:latin typeface="Times New Roman" pitchFamily="18" charset="0"/>
                <a:cs typeface="Times New Roman" pitchFamily="18" charset="0"/>
              </a:rPr>
              <a:t>Задача 3. </a:t>
            </a:r>
            <a:r>
              <a:rPr lang="ru-RU" sz="1600" dirty="0" smtClean="0">
                <a:latin typeface="Times New Roman" pitchFamily="18" charset="0"/>
                <a:cs typeface="Times New Roman" pitchFamily="18" charset="0"/>
              </a:rPr>
              <a:t>Переведите численный масштаб в именованный:</a:t>
            </a:r>
          </a:p>
          <a:p>
            <a:pPr indent="450000" algn="just">
              <a:lnSpc>
                <a:spcPct val="150000"/>
              </a:lnSpc>
            </a:pPr>
            <a:r>
              <a:rPr lang="ru-RU" sz="1600" dirty="0" smtClean="0">
                <a:latin typeface="Times New Roman" pitchFamily="18" charset="0"/>
                <a:cs typeface="Times New Roman" pitchFamily="18" charset="0"/>
              </a:rPr>
              <a:t> 1) 1:700 — в 1 см _ м;</a:t>
            </a:r>
          </a:p>
          <a:p>
            <a:pPr indent="450000" algn="just">
              <a:lnSpc>
                <a:spcPct val="150000"/>
              </a:lnSpc>
            </a:pPr>
            <a:r>
              <a:rPr lang="ru-RU" sz="1600" dirty="0" smtClean="0">
                <a:latin typeface="Times New Roman" pitchFamily="18" charset="0"/>
                <a:cs typeface="Times New Roman" pitchFamily="18" charset="0"/>
              </a:rPr>
              <a:t> 2) 1:30000000 — в 1 </a:t>
            </a:r>
            <a:r>
              <a:rPr lang="ru-RU" sz="1600" dirty="0" err="1" smtClean="0">
                <a:latin typeface="Times New Roman" pitchFamily="18" charset="0"/>
                <a:cs typeface="Times New Roman" pitchFamily="18" charset="0"/>
              </a:rPr>
              <a:t>см_</a:t>
            </a:r>
            <a:r>
              <a:rPr lang="ru-RU" sz="1600" dirty="0" smtClean="0">
                <a:latin typeface="Times New Roman" pitchFamily="18" charset="0"/>
                <a:cs typeface="Times New Roman" pitchFamily="18" charset="0"/>
              </a:rPr>
              <a:t> км.</a:t>
            </a:r>
          </a:p>
          <a:p>
            <a:pPr indent="450000" algn="just">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450000" algn="just">
              <a:lnSpc>
                <a:spcPct val="150000"/>
              </a:lnSpc>
            </a:pPr>
            <a:r>
              <a:rPr lang="ru-RU" sz="1600" dirty="0" smtClean="0">
                <a:latin typeface="Times New Roman" pitchFamily="18" charset="0"/>
                <a:cs typeface="Times New Roman" pitchFamily="18" charset="0"/>
              </a:rPr>
              <a:t>1. При масштабе 1: 700 расстояние в 1 сантиметр на карте соответствует 700 см на    местности. Чтобы перевести правую сторону в метры, нужно 700:100 (1 м = 100 см).</a:t>
            </a:r>
          </a:p>
          <a:p>
            <a:pPr indent="450000" algn="just">
              <a:lnSpc>
                <a:spcPct val="150000"/>
              </a:lnSpc>
            </a:pPr>
            <a:r>
              <a:rPr lang="ru-RU" sz="1600" dirty="0" smtClean="0">
                <a:latin typeface="Times New Roman" pitchFamily="18" charset="0"/>
                <a:cs typeface="Times New Roman" pitchFamily="18" charset="0"/>
              </a:rPr>
              <a:t>2. При масштабе 1:30000000 расстояние в 1 см на карте соответствует  30000000 см    на местности. Чтобы перевести правую сторону в км, нужно 30000000 см:100000=300 км.  (1 км = 100000 см).</a:t>
            </a:r>
          </a:p>
          <a:p>
            <a:pPr indent="450000" algn="just">
              <a:lnSpc>
                <a:spcPct val="150000"/>
              </a:lnSpc>
            </a:pPr>
            <a:r>
              <a:rPr lang="ru-RU" sz="1600" b="1" dirty="0" smtClean="0">
                <a:latin typeface="Times New Roman" pitchFamily="18" charset="0"/>
                <a:cs typeface="Times New Roman" pitchFamily="18" charset="0"/>
              </a:rPr>
              <a:t>Ответ: 1) в 1 см 7 м; 2) в 1 см 300 км.</a:t>
            </a:r>
            <a:endParaRPr lang="ru-RU" sz="1600" dirty="0" smtClean="0">
              <a:latin typeface="Times New Roman" pitchFamily="18" charset="0"/>
              <a:cs typeface="Times New Roman" pitchFamily="18" charset="0"/>
            </a:endParaRPr>
          </a:p>
          <a:p>
            <a:pPr indent="450000" algn="just"/>
            <a:endParaRPr lang="ru-RU" sz="1600" b="1" dirty="0" smtClean="0">
              <a:latin typeface="Times New Roman" pitchFamily="18" charset="0"/>
              <a:cs typeface="Times New Roman" pitchFamily="18" charset="0"/>
            </a:endParaRPr>
          </a:p>
          <a:p>
            <a:pPr indent="450000" algn="just"/>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642910" y="619185"/>
            <a:ext cx="8072494" cy="3785652"/>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lnSpc>
                <a:spcPct val="150000"/>
              </a:lnSpc>
            </a:pPr>
            <a:r>
              <a:rPr lang="ru-RU" sz="1600" b="1" dirty="0" smtClean="0">
                <a:latin typeface="Times New Roman" pitchFamily="18" charset="0"/>
                <a:cs typeface="Times New Roman" pitchFamily="18" charset="0"/>
              </a:rPr>
              <a:t>Задача 4. </a:t>
            </a:r>
            <a:r>
              <a:rPr lang="ru-RU" sz="1600" dirty="0" smtClean="0">
                <a:latin typeface="Times New Roman" pitchFamily="18" charset="0"/>
                <a:cs typeface="Times New Roman" pitchFamily="18" charset="0"/>
              </a:rPr>
              <a:t>Переведите именованный масштаб в численный:</a:t>
            </a:r>
          </a:p>
          <a:p>
            <a:pPr indent="450000" algn="just">
              <a:lnSpc>
                <a:spcPct val="150000"/>
              </a:lnSpc>
            </a:pPr>
            <a:r>
              <a:rPr lang="ru-RU" sz="1600" dirty="0" smtClean="0">
                <a:latin typeface="Times New Roman" pitchFamily="18" charset="0"/>
                <a:cs typeface="Times New Roman" pitchFamily="18" charset="0"/>
              </a:rPr>
              <a:t> 1) в 1 см 90 м — 1:_ ;</a:t>
            </a:r>
          </a:p>
          <a:p>
            <a:pPr indent="450000" algn="just">
              <a:lnSpc>
                <a:spcPct val="150000"/>
              </a:lnSpc>
            </a:pPr>
            <a:r>
              <a:rPr lang="ru-RU" sz="1600" dirty="0" smtClean="0">
                <a:latin typeface="Times New Roman" pitchFamily="18" charset="0"/>
                <a:cs typeface="Times New Roman" pitchFamily="18" charset="0"/>
              </a:rPr>
              <a:t> 2) в 1 см 10 км — 1: _.</a:t>
            </a:r>
          </a:p>
          <a:p>
            <a:pPr indent="450000" algn="just">
              <a:lnSpc>
                <a:spcPct val="150000"/>
              </a:lnSpc>
            </a:pPr>
            <a:r>
              <a:rPr lang="ru-RU" sz="1600" dirty="0" smtClean="0">
                <a:latin typeface="Times New Roman" pitchFamily="18" charset="0"/>
                <a:cs typeface="Times New Roman" pitchFamily="18" charset="0"/>
              </a:rPr>
              <a:t>Для того чтобы перевести именованный масштаб в численный, нужно правую часть          перевести в сантиметры.</a:t>
            </a:r>
          </a:p>
          <a:p>
            <a:pPr indent="450000" algn="just">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450000" algn="just">
              <a:lnSpc>
                <a:spcPct val="150000"/>
              </a:lnSpc>
            </a:pPr>
            <a:r>
              <a:rPr lang="ru-RU" sz="1600" dirty="0" smtClean="0">
                <a:latin typeface="Times New Roman" pitchFamily="18" charset="0"/>
                <a:cs typeface="Times New Roman" pitchFamily="18" charset="0"/>
              </a:rPr>
              <a:t>1) Для того чтобы перевести 90 м в сантиметры, нужно 90⋅100 = 9000 см (1: 9000).</a:t>
            </a:r>
          </a:p>
          <a:p>
            <a:pPr indent="450000" algn="just">
              <a:lnSpc>
                <a:spcPct val="150000"/>
              </a:lnSpc>
            </a:pPr>
            <a:r>
              <a:rPr lang="ru-RU" sz="1600" dirty="0" smtClean="0">
                <a:latin typeface="Times New Roman" pitchFamily="18" charset="0"/>
                <a:cs typeface="Times New Roman" pitchFamily="18" charset="0"/>
              </a:rPr>
              <a:t>2)Для того чтобы перевести 10 км в сантиметры, нужно 10⋅ 100000 = 1000000 см                (1:1000000).</a:t>
            </a:r>
          </a:p>
          <a:p>
            <a:pPr indent="450000" algn="just">
              <a:lnSpc>
                <a:spcPct val="150000"/>
              </a:lnSpc>
            </a:pPr>
            <a:r>
              <a:rPr lang="ru-RU" sz="1600" b="1" dirty="0" smtClean="0">
                <a:latin typeface="Times New Roman" pitchFamily="18" charset="0"/>
                <a:cs typeface="Times New Roman" pitchFamily="18" charset="0"/>
              </a:rPr>
              <a:t>Ответ: 1) 1: 9000, 2) 1: 1000000.</a:t>
            </a:r>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714348" y="357172"/>
            <a:ext cx="8072494" cy="4524315"/>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nSpc>
                <a:spcPct val="150000"/>
              </a:lnSpc>
            </a:pPr>
            <a:r>
              <a:rPr lang="ru-RU" sz="1600" b="1" dirty="0" smtClean="0">
                <a:latin typeface="Times New Roman" pitchFamily="18" charset="0"/>
                <a:cs typeface="Times New Roman" pitchFamily="18" charset="0"/>
              </a:rPr>
              <a:t>Задача 5. </a:t>
            </a:r>
            <a:r>
              <a:rPr lang="ru-RU" sz="1600" dirty="0" smtClean="0">
                <a:latin typeface="Times New Roman" pitchFamily="18" charset="0"/>
                <a:cs typeface="Times New Roman" pitchFamily="18" charset="0"/>
              </a:rPr>
              <a:t>Переведи линейный масштаб в именованный и численный.</a:t>
            </a:r>
          </a:p>
          <a:p>
            <a:pPr indent="450000">
              <a:lnSpc>
                <a:spcPct val="150000"/>
              </a:lnSpc>
            </a:pPr>
            <a:endParaRPr lang="ru-RU" sz="1600" dirty="0" smtClean="0">
              <a:latin typeface="Times New Roman" pitchFamily="18" charset="0"/>
              <a:cs typeface="Times New Roman" pitchFamily="18" charset="0"/>
            </a:endParaRPr>
          </a:p>
          <a:p>
            <a:pPr indent="450000">
              <a:lnSpc>
                <a:spcPct val="150000"/>
              </a:lnSpc>
            </a:pPr>
            <a:r>
              <a:rPr lang="ru-RU" sz="1600" dirty="0" smtClean="0">
                <a:latin typeface="Times New Roman" pitchFamily="18" charset="0"/>
                <a:cs typeface="Times New Roman" pitchFamily="18" charset="0"/>
              </a:rPr>
              <a:t>  </a:t>
            </a:r>
          </a:p>
          <a:p>
            <a:pPr indent="450000">
              <a:lnSpc>
                <a:spcPct val="150000"/>
              </a:lnSpc>
            </a:pPr>
            <a:r>
              <a:rPr lang="ru-RU" sz="1600" dirty="0" smtClean="0">
                <a:latin typeface="Times New Roman" pitchFamily="18" charset="0"/>
                <a:cs typeface="Times New Roman" pitchFamily="18" charset="0"/>
              </a:rPr>
              <a:t> 1) Именованный — в 1 см _ м.</a:t>
            </a:r>
          </a:p>
          <a:p>
            <a:pPr indent="450000">
              <a:lnSpc>
                <a:spcPct val="150000"/>
              </a:lnSpc>
            </a:pPr>
            <a:r>
              <a:rPr lang="ru-RU" sz="1600" dirty="0" smtClean="0">
                <a:latin typeface="Times New Roman" pitchFamily="18" charset="0"/>
                <a:cs typeface="Times New Roman" pitchFamily="18" charset="0"/>
              </a:rPr>
              <a:t> 2) Численный — 1:_ .</a:t>
            </a:r>
          </a:p>
          <a:p>
            <a:pPr indent="450000">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450000">
              <a:lnSpc>
                <a:spcPct val="150000"/>
              </a:lnSpc>
            </a:pPr>
            <a:r>
              <a:rPr lang="ru-RU" sz="1600" dirty="0" smtClean="0">
                <a:latin typeface="Times New Roman" pitchFamily="18" charset="0"/>
                <a:cs typeface="Times New Roman" pitchFamily="18" charset="0"/>
              </a:rPr>
              <a:t>1. С правой стороны от 0 линейного масштаба деление в 1 см равно 225 м, значит,     именованный масштаб — в 1 см 225 м.</a:t>
            </a:r>
          </a:p>
          <a:p>
            <a:pPr indent="450000">
              <a:lnSpc>
                <a:spcPct val="150000"/>
              </a:lnSpc>
            </a:pPr>
            <a:r>
              <a:rPr lang="ru-RU" sz="1600" dirty="0" smtClean="0">
                <a:latin typeface="Times New Roman" pitchFamily="18" charset="0"/>
                <a:cs typeface="Times New Roman" pitchFamily="18" charset="0"/>
              </a:rPr>
              <a:t>2.  Для того чтобы перевести именованный масштаб в численный, нужно правую      часть перевести в сантиметры  225 м ⋅ 100 = 22500 см (1: 22500).</a:t>
            </a:r>
          </a:p>
          <a:p>
            <a:pPr indent="450000">
              <a:lnSpc>
                <a:spcPct val="150000"/>
              </a:lnSpc>
            </a:pPr>
            <a:r>
              <a:rPr lang="ru-RU" sz="1600" b="1" dirty="0" smtClean="0">
                <a:latin typeface="Times New Roman" pitchFamily="18" charset="0"/>
                <a:cs typeface="Times New Roman" pitchFamily="18" charset="0"/>
              </a:rPr>
              <a:t>Ответ: 1)  в 1 см 225 м,   2) 1: 22500.</a:t>
            </a:r>
          </a:p>
          <a:p>
            <a:pPr indent="450000">
              <a:lnSpc>
                <a:spcPct val="150000"/>
              </a:lnSpc>
            </a:pPr>
            <a:endParaRPr lang="ru-RU"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357290" y="928676"/>
            <a:ext cx="3299258" cy="423863"/>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642910" y="126742"/>
            <a:ext cx="8286808" cy="5016758"/>
          </a:xfrm>
          <a:prstGeom prst="rect">
            <a:avLst/>
          </a:prstGeom>
          <a:solidFill>
            <a:schemeClr val="accent4">
              <a:lumMod val="20000"/>
              <a:lumOff val="80000"/>
              <a:alpha val="5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r>
              <a:rPr lang="ru-RU" sz="1600" b="1" dirty="0" smtClean="0">
                <a:latin typeface="Times New Roman" pitchFamily="18" charset="0"/>
                <a:cs typeface="Times New Roman" pitchFamily="18" charset="0"/>
              </a:rPr>
              <a:t>Задача 6. </a:t>
            </a:r>
            <a:r>
              <a:rPr lang="ru-RU" sz="1600" dirty="0" smtClean="0">
                <a:latin typeface="Times New Roman" pitchFamily="18" charset="0"/>
                <a:cs typeface="Times New Roman" pitchFamily="18" charset="0"/>
              </a:rPr>
              <a:t>Определи численный масштаб карты по следующим данным:</a:t>
            </a:r>
          </a:p>
          <a:p>
            <a:pPr indent="450000" algn="just"/>
            <a:r>
              <a:rPr lang="ru-RU" sz="1600" dirty="0" smtClean="0">
                <a:latin typeface="Times New Roman" pitchFamily="18" charset="0"/>
                <a:cs typeface="Times New Roman" pitchFamily="18" charset="0"/>
              </a:rPr>
              <a:t>а) расстояние между населёнными пунктами на местности — 6 км;</a:t>
            </a:r>
          </a:p>
          <a:p>
            <a:pPr indent="450000" algn="just"/>
            <a:r>
              <a:rPr lang="ru-RU" sz="1600" dirty="0" smtClean="0">
                <a:latin typeface="Times New Roman" pitchFamily="18" charset="0"/>
                <a:cs typeface="Times New Roman" pitchFamily="18" charset="0"/>
              </a:rPr>
              <a:t>б) то же расстояние на карте — 2 см.</a:t>
            </a:r>
          </a:p>
          <a:p>
            <a:pPr indent="450000" algn="just"/>
            <a:r>
              <a:rPr lang="ru-RU" sz="1600" dirty="0" smtClean="0">
                <a:latin typeface="Times New Roman" pitchFamily="18" charset="0"/>
                <a:cs typeface="Times New Roman" pitchFamily="18" charset="0"/>
              </a:rPr>
              <a:t> Ответ: 1:.</a:t>
            </a:r>
          </a:p>
          <a:p>
            <a:r>
              <a:rPr lang="ru-RU" sz="1600" b="1" dirty="0" smtClean="0">
                <a:latin typeface="Times New Roman" pitchFamily="18" charset="0"/>
                <a:cs typeface="Times New Roman" pitchFamily="18" charset="0"/>
              </a:rPr>
              <a:t>Решение</a:t>
            </a:r>
            <a:r>
              <a:rPr lang="ru-RU" sz="1600" dirty="0" smtClean="0">
                <a:latin typeface="Times New Roman" pitchFamily="18" charset="0"/>
                <a:cs typeface="Times New Roman" pitchFamily="18" charset="0"/>
              </a:rPr>
              <a:t>. Составим таблицу:</a:t>
            </a:r>
            <a:r>
              <a:rPr lang="ru-RU" sz="1600" dirty="0" smtClean="0"/>
              <a:t> </a:t>
            </a:r>
          </a:p>
          <a:p>
            <a:pPr indent="450000" algn="just"/>
            <a:endParaRPr lang="ru-RU" sz="1600" dirty="0" smtClean="0">
              <a:latin typeface="Times New Roman" pitchFamily="18" charset="0"/>
              <a:cs typeface="Times New Roman" pitchFamily="18" charset="0"/>
            </a:endParaRPr>
          </a:p>
          <a:p>
            <a:pPr indent="450000" algn="just"/>
            <a:r>
              <a:rPr lang="ru-RU" sz="1600" dirty="0" smtClean="0">
                <a:latin typeface="Times New Roman" pitchFamily="18" charset="0"/>
                <a:cs typeface="Times New Roman" pitchFamily="18" charset="0"/>
              </a:rPr>
              <a:t> </a:t>
            </a:r>
          </a:p>
          <a:p>
            <a:pPr indent="450000" algn="just"/>
            <a:endParaRPr lang="ru-RU" sz="1600" dirty="0" smtClean="0">
              <a:latin typeface="Times New Roman" pitchFamily="18" charset="0"/>
              <a:cs typeface="Times New Roman" pitchFamily="18" charset="0"/>
            </a:endParaRPr>
          </a:p>
          <a:p>
            <a:pPr indent="450000" algn="just"/>
            <a:endParaRPr lang="ru-RU" sz="1600" dirty="0" smtClean="0">
              <a:latin typeface="Times New Roman" pitchFamily="18" charset="0"/>
              <a:cs typeface="Times New Roman" pitchFamily="18" charset="0"/>
            </a:endParaRPr>
          </a:p>
          <a:p>
            <a:pPr indent="450000" algn="just"/>
            <a:endParaRPr lang="ru-RU" sz="1600" dirty="0" smtClean="0">
              <a:latin typeface="Times New Roman" pitchFamily="18" charset="0"/>
              <a:cs typeface="Times New Roman" pitchFamily="18" charset="0"/>
            </a:endParaRPr>
          </a:p>
          <a:p>
            <a:pPr indent="450000" algn="just"/>
            <a:r>
              <a:rPr lang="ru-RU" sz="1600" dirty="0" smtClean="0">
                <a:latin typeface="Times New Roman" pitchFamily="18" charset="0"/>
                <a:cs typeface="Times New Roman" pitchFamily="18" charset="0"/>
              </a:rPr>
              <a:t>На местности 6 км = 600000 см</a:t>
            </a:r>
          </a:p>
          <a:p>
            <a:pPr indent="450000" algn="just"/>
            <a:r>
              <a:rPr lang="ru-RU" sz="1600" dirty="0" smtClean="0">
                <a:latin typeface="Times New Roman" pitchFamily="18" charset="0"/>
                <a:cs typeface="Times New Roman" pitchFamily="18" charset="0"/>
              </a:rPr>
              <a:t>Расстояние на местности (в сантиметрах), которое соответствует длине отрезка,            равному 1 см на карте, обозначим буквой х. </a:t>
            </a:r>
          </a:p>
          <a:p>
            <a:pPr indent="450000" algn="just"/>
            <a:r>
              <a:rPr lang="ru-RU" sz="1600" dirty="0" smtClean="0">
                <a:latin typeface="Times New Roman" pitchFamily="18" charset="0"/>
                <a:cs typeface="Times New Roman" pitchFamily="18" charset="0"/>
              </a:rPr>
              <a:t>Переведём километры в сантиметры, т. е. умножим на 100000 (1 км = 100000 см):</a:t>
            </a:r>
          </a:p>
          <a:p>
            <a:pPr indent="450000" algn="just"/>
            <a:r>
              <a:rPr lang="ru-RU" sz="1600" dirty="0" smtClean="0">
                <a:latin typeface="Times New Roman" pitchFamily="18" charset="0"/>
                <a:cs typeface="Times New Roman" pitchFamily="18" charset="0"/>
              </a:rPr>
              <a:t>6 км ⋅ 100000 = 600000 см.</a:t>
            </a:r>
          </a:p>
          <a:p>
            <a:pPr indent="450000" algn="just"/>
            <a:r>
              <a:rPr lang="ru-RU" sz="1600" dirty="0" smtClean="0">
                <a:latin typeface="Times New Roman" pitchFamily="18" charset="0"/>
                <a:cs typeface="Times New Roman" pitchFamily="18" charset="0"/>
              </a:rPr>
              <a:t>Определим, скольким сантиметрам на местности соответствует расстояние на карте в 1 см, для этого составим пропорцию и решим уравнение: </a:t>
            </a:r>
          </a:p>
          <a:p>
            <a:pPr indent="450000" algn="just"/>
            <a:r>
              <a:rPr lang="ru-RU" sz="1600" dirty="0" smtClean="0">
                <a:latin typeface="Times New Roman" pitchFamily="18" charset="0"/>
                <a:cs typeface="Times New Roman" pitchFamily="18" charset="0"/>
              </a:rPr>
              <a:t> 2 : 60000 =1 :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2 ⋅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600000;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600000 : 2 = 300000 см.</a:t>
            </a:r>
          </a:p>
          <a:p>
            <a:pPr indent="450000" algn="just"/>
            <a:r>
              <a:rPr lang="ru-RU" sz="1600" dirty="0" smtClean="0">
                <a:latin typeface="Times New Roman" pitchFamily="18" charset="0"/>
                <a:cs typeface="Times New Roman" pitchFamily="18" charset="0"/>
              </a:rPr>
              <a:t>Полученные данные запишем в виде численного масштаба:  1:300000.</a:t>
            </a:r>
          </a:p>
          <a:p>
            <a:pPr indent="450000" algn="just"/>
            <a:r>
              <a:rPr lang="ru-RU" sz="1600" b="1" dirty="0" smtClean="0">
                <a:latin typeface="Times New Roman" pitchFamily="18" charset="0"/>
                <a:cs typeface="Times New Roman" pitchFamily="18" charset="0"/>
              </a:rPr>
              <a:t>Ответ:    1:300000</a:t>
            </a:r>
            <a:endParaRPr lang="ru-RU" sz="16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500167" y="1428742"/>
          <a:ext cx="6453190" cy="1112520"/>
        </p:xfrm>
        <a:graphic>
          <a:graphicData uri="http://schemas.openxmlformats.org/drawingml/2006/table">
            <a:tbl>
              <a:tblPr firstRow="1" bandRow="1">
                <a:tableStyleId>{5C22544A-7EE6-4342-B048-85BDC9FD1C3A}</a:tableStyleId>
              </a:tblPr>
              <a:tblGrid>
                <a:gridCol w="1714511"/>
                <a:gridCol w="1690679"/>
                <a:gridCol w="1524000"/>
                <a:gridCol w="1524000"/>
              </a:tblGrid>
              <a:tr h="370840">
                <a:tc>
                  <a:txBody>
                    <a:bodyPr/>
                    <a:lstStyle/>
                    <a:p>
                      <a:pPr algn="ct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Расстояние, </a:t>
                      </a:r>
                      <a:r>
                        <a:rPr lang="en-US" sz="1600" b="1" kern="1200" dirty="0" smtClean="0">
                          <a:solidFill>
                            <a:schemeClr val="lt1"/>
                          </a:solidFill>
                          <a:latin typeface="Times New Roman" pitchFamily="18" charset="0"/>
                          <a:ea typeface="+mn-ea"/>
                          <a:cs typeface="Times New Roman" pitchFamily="18" charset="0"/>
                        </a:rPr>
                        <a:t>S</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Масштаб, М</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Решение</a:t>
                      </a: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карте</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 см</a:t>
                      </a:r>
                      <a:endParaRPr lang="ru-RU" sz="1600" dirty="0">
                        <a:latin typeface="Times New Roman" pitchFamily="18" charset="0"/>
                        <a:cs typeface="Times New Roman" pitchFamily="18" charset="0"/>
                      </a:endParaRPr>
                    </a:p>
                  </a:txBody>
                  <a:tcPr/>
                </a:tc>
                <a:tc rowSpan="2">
                  <a:txBody>
                    <a:bodyPr/>
                    <a:lstStyle/>
                    <a:p>
                      <a:pPr algn="ctr"/>
                      <a:r>
                        <a:rPr lang="ru-RU" sz="1600" kern="1200" dirty="0" smtClean="0">
                          <a:solidFill>
                            <a:schemeClr val="dk1"/>
                          </a:solidFill>
                          <a:latin typeface="Times New Roman" pitchFamily="18" charset="0"/>
                          <a:ea typeface="+mn-ea"/>
                          <a:cs typeface="Times New Roman" pitchFamily="18" charset="0"/>
                        </a:rPr>
                        <a:t>1: </a:t>
                      </a:r>
                      <a:r>
                        <a:rPr lang="ru-RU" sz="1600" kern="1200" dirty="0" err="1" smtClean="0">
                          <a:solidFill>
                            <a:schemeClr val="dk1"/>
                          </a:solidFill>
                          <a:latin typeface="Times New Roman" pitchFamily="18" charset="0"/>
                          <a:ea typeface="+mn-ea"/>
                          <a:cs typeface="Times New Roman" pitchFamily="18" charset="0"/>
                        </a:rPr>
                        <a:t>х</a:t>
                      </a:r>
                      <a:endParaRPr lang="ru-RU" sz="1600" dirty="0">
                        <a:latin typeface="Times New Roman" pitchFamily="18" charset="0"/>
                        <a:cs typeface="Times New Roman" pitchFamily="18" charset="0"/>
                      </a:endParaRPr>
                    </a:p>
                  </a:txBody>
                  <a:tcPr/>
                </a:tc>
                <a:tc rowSpan="2">
                  <a:txBody>
                    <a:bodyPr/>
                    <a:lstStyle/>
                    <a:p>
                      <a:pPr algn="ct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местности</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6 км = 600000 см</a:t>
                      </a:r>
                      <a:endParaRPr lang="ru-RU" sz="1600" dirty="0">
                        <a:latin typeface="Times New Roman" pitchFamily="18" charset="0"/>
                        <a:cs typeface="Times New Roman" pitchFamily="18" charset="0"/>
                      </a:endParaRPr>
                    </a:p>
                  </a:txBody>
                  <a:tcPr/>
                </a:tc>
                <a:tc vMerge="1">
                  <a:txBody>
                    <a:bodyPr/>
                    <a:lstStyle/>
                    <a:p>
                      <a:endParaRPr lang="ru-RU" sz="1400" dirty="0"/>
                    </a:p>
                  </a:txBody>
                  <a:tcPr/>
                </a:tc>
                <a:tc vMerge="1">
                  <a:txBody>
                    <a:bodyPr/>
                    <a:lstStyle/>
                    <a:p>
                      <a:endParaRPr lang="ru-RU" sz="1400" dirty="0"/>
                    </a:p>
                  </a:txBody>
                  <a:tcPr/>
                </a:tc>
              </a:tr>
            </a:tbl>
          </a:graphicData>
        </a:graphic>
      </p:graphicFrame>
      <p:pic>
        <p:nvPicPr>
          <p:cNvPr id="1026" name="Picture 2"/>
          <p:cNvPicPr>
            <a:picLocks noChangeAspect="1" noChangeArrowheads="1"/>
          </p:cNvPicPr>
          <p:nvPr/>
        </p:nvPicPr>
        <p:blipFill>
          <a:blip r:embed="rId2"/>
          <a:srcRect/>
          <a:stretch>
            <a:fillRect/>
          </a:stretch>
        </p:blipFill>
        <p:spPr bwMode="auto">
          <a:xfrm>
            <a:off x="6572264" y="1857370"/>
            <a:ext cx="1295400" cy="581025"/>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428596" y="142858"/>
            <a:ext cx="8572560" cy="4893647"/>
          </a:xfrm>
          <a:prstGeom prst="rect">
            <a:avLst/>
          </a:prstGeom>
          <a:solidFill>
            <a:schemeClr val="accent4">
              <a:lumMod val="20000"/>
              <a:lumOff val="80000"/>
              <a:alpha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lnSpc>
                <a:spcPct val="150000"/>
              </a:lnSpc>
            </a:pPr>
            <a:r>
              <a:rPr lang="ru-RU" sz="1600" b="1" dirty="0" smtClean="0">
                <a:latin typeface="Times New Roman" pitchFamily="18" charset="0"/>
                <a:cs typeface="Times New Roman" pitchFamily="18" charset="0"/>
              </a:rPr>
              <a:t>Задача 7.</a:t>
            </a:r>
            <a:r>
              <a:rPr lang="ru-RU" sz="1600" dirty="0" smtClean="0">
                <a:latin typeface="Times New Roman" pitchFamily="18" charset="0"/>
                <a:cs typeface="Times New Roman" pitchFamily="18" charset="0"/>
              </a:rPr>
              <a:t> Расстояние между городами на местности равно 8 км. Каким будет расстояние       между   этими городами на карте, масштаб которой 1:200000?  Ответ:  см.</a:t>
            </a:r>
          </a:p>
          <a:p>
            <a:pPr indent="360000" algn="just">
              <a:lnSpc>
                <a:spcPct val="150000"/>
              </a:lnSpc>
            </a:pPr>
            <a:r>
              <a:rPr lang="ru-RU" sz="1600" b="1" dirty="0" smtClean="0">
                <a:latin typeface="Times New Roman" pitchFamily="18" charset="0"/>
                <a:cs typeface="Times New Roman" pitchFamily="18" charset="0"/>
              </a:rPr>
              <a:t>Решение</a:t>
            </a:r>
            <a:r>
              <a:rPr lang="ru-RU" sz="1600" dirty="0" smtClean="0">
                <a:latin typeface="Times New Roman" pitchFamily="18" charset="0"/>
                <a:cs typeface="Times New Roman" pitchFamily="18" charset="0"/>
              </a:rPr>
              <a:t>. Составим таблицу:</a:t>
            </a:r>
          </a:p>
          <a:p>
            <a:pPr indent="360000" algn="just">
              <a:lnSpc>
                <a:spcPct val="150000"/>
              </a:lnSpc>
            </a:pPr>
            <a:endParaRPr lang="ru-RU" sz="1600" dirty="0" smtClean="0">
              <a:latin typeface="Times New Roman" pitchFamily="18" charset="0"/>
              <a:cs typeface="Times New Roman" pitchFamily="18" charset="0"/>
            </a:endParaRPr>
          </a:p>
          <a:p>
            <a:pPr indent="360000" algn="just">
              <a:lnSpc>
                <a:spcPct val="150000"/>
              </a:lnSpc>
            </a:pPr>
            <a:endParaRPr lang="ru-RU" sz="1600" dirty="0" smtClean="0">
              <a:solidFill>
                <a:schemeClr val="tx1">
                  <a:alpha val="0"/>
                </a:schemeClr>
              </a:solidFill>
              <a:latin typeface="Times New Roman" pitchFamily="18" charset="0"/>
              <a:cs typeface="Times New Roman" pitchFamily="18" charset="0"/>
            </a:endParaRPr>
          </a:p>
          <a:p>
            <a:pPr indent="360000" algn="just">
              <a:lnSpc>
                <a:spcPct val="150000"/>
              </a:lnSpc>
            </a:pPr>
            <a:endParaRPr lang="ru-RU" sz="1600" dirty="0" smtClean="0">
              <a:latin typeface="Times New Roman" pitchFamily="18" charset="0"/>
              <a:cs typeface="Times New Roman" pitchFamily="18" charset="0"/>
            </a:endParaRPr>
          </a:p>
          <a:p>
            <a:pPr indent="360000" algn="just">
              <a:lnSpc>
                <a:spcPct val="150000"/>
              </a:lnSpc>
            </a:pPr>
            <a:r>
              <a:rPr lang="ru-RU" sz="1600" dirty="0" smtClean="0">
                <a:latin typeface="Times New Roman" pitchFamily="18" charset="0"/>
                <a:cs typeface="Times New Roman" pitchFamily="18" charset="0"/>
              </a:rPr>
              <a:t>Расстояние на карте (в сантиметрах), которое соответствует длине отрезка на местности,       равному 8 км, обозначим буквой х. </a:t>
            </a:r>
          </a:p>
          <a:p>
            <a:pPr indent="360000" algn="just">
              <a:lnSpc>
                <a:spcPct val="150000"/>
              </a:lnSpc>
            </a:pPr>
            <a:r>
              <a:rPr lang="ru-RU" sz="1600" dirty="0" smtClean="0">
                <a:latin typeface="Times New Roman" pitchFamily="18" charset="0"/>
                <a:cs typeface="Times New Roman" pitchFamily="18" charset="0"/>
              </a:rPr>
              <a:t>1. Переведём километры в сантиметры, т. е. умножим на 100000 (1 км = 100000 см):</a:t>
            </a:r>
          </a:p>
          <a:p>
            <a:pPr indent="360000" algn="just">
              <a:lnSpc>
                <a:spcPct val="150000"/>
              </a:lnSpc>
            </a:pPr>
            <a:r>
              <a:rPr lang="ru-RU" sz="1600" dirty="0" smtClean="0">
                <a:latin typeface="Times New Roman" pitchFamily="18" charset="0"/>
                <a:cs typeface="Times New Roman" pitchFamily="18" charset="0"/>
              </a:rPr>
              <a:t>8 км ⋅ 100000 = 800000 см.</a:t>
            </a:r>
          </a:p>
          <a:p>
            <a:pPr indent="360000" algn="just">
              <a:lnSpc>
                <a:spcPct val="150000"/>
              </a:lnSpc>
            </a:pPr>
            <a:r>
              <a:rPr lang="ru-RU" sz="1600" dirty="0" smtClean="0">
                <a:latin typeface="Times New Roman" pitchFamily="18" charset="0"/>
                <a:cs typeface="Times New Roman" pitchFamily="18" charset="0"/>
              </a:rPr>
              <a:t>2. Определим, скольким сантиметрам на карте соответствует расстояние в 800000 см на                местности, для этого составим пропорцию и решим уравнение: </a:t>
            </a:r>
          </a:p>
          <a:p>
            <a:pPr indent="360000" algn="just">
              <a:lnSpc>
                <a:spcPct val="150000"/>
              </a:lnSpc>
            </a:pPr>
            <a:r>
              <a:rPr lang="ru-RU" sz="1600" dirty="0" smtClean="0">
                <a:latin typeface="Times New Roman" pitchFamily="18" charset="0"/>
                <a:cs typeface="Times New Roman" pitchFamily="18" charset="0"/>
              </a:rPr>
              <a:t> х:800000=1:200000;    200000⋅х=800000;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800000:200000 = 4 см.    </a:t>
            </a:r>
            <a:r>
              <a:rPr lang="ru-RU" sz="1600" b="1" dirty="0" smtClean="0">
                <a:latin typeface="Times New Roman" pitchFamily="18" charset="0"/>
                <a:cs typeface="Times New Roman" pitchFamily="18" charset="0"/>
              </a:rPr>
              <a:t>Ответ: 4 см.</a:t>
            </a:r>
            <a:endParaRPr lang="ru-RU" sz="16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571604" y="1357304"/>
          <a:ext cx="6524628" cy="1112520"/>
        </p:xfrm>
        <a:graphic>
          <a:graphicData uri="http://schemas.openxmlformats.org/drawingml/2006/table">
            <a:tbl>
              <a:tblPr firstRow="1" bandRow="1">
                <a:tableStyleId>{5C22544A-7EE6-4342-B048-85BDC9FD1C3A}</a:tableStyleId>
              </a:tblPr>
              <a:tblGrid>
                <a:gridCol w="1428760"/>
                <a:gridCol w="1833554"/>
                <a:gridCol w="1631157"/>
                <a:gridCol w="1631157"/>
              </a:tblGrid>
              <a:tr h="370840">
                <a:tc>
                  <a:txBody>
                    <a:bodyPr/>
                    <a:lstStyle/>
                    <a:p>
                      <a:pPr algn="ct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Расстояние, </a:t>
                      </a:r>
                      <a:r>
                        <a:rPr lang="en-US" sz="1600" b="1" kern="1200" dirty="0" smtClean="0">
                          <a:solidFill>
                            <a:schemeClr val="lt1"/>
                          </a:solidFill>
                          <a:latin typeface="Times New Roman" pitchFamily="18" charset="0"/>
                          <a:ea typeface="+mn-ea"/>
                          <a:cs typeface="Times New Roman" pitchFamily="18" charset="0"/>
                        </a:rPr>
                        <a:t>S</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Масштаб, М</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Решение</a:t>
                      </a: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карте</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 см</a:t>
                      </a:r>
                      <a:endParaRPr lang="ru-RU" sz="1600" dirty="0">
                        <a:latin typeface="Times New Roman" pitchFamily="18" charset="0"/>
                        <a:cs typeface="Times New Roman" pitchFamily="18" charset="0"/>
                      </a:endParaRPr>
                    </a:p>
                  </a:txBody>
                  <a:tcPr/>
                </a:tc>
                <a:tc rowSpan="2">
                  <a:txBody>
                    <a:bodyPr/>
                    <a:lstStyle/>
                    <a:p>
                      <a:pPr algn="ctr"/>
                      <a:r>
                        <a:rPr lang="ru-RU" sz="1600" kern="1200" dirty="0" smtClean="0">
                          <a:solidFill>
                            <a:schemeClr val="dk1"/>
                          </a:solidFill>
                          <a:latin typeface="Times New Roman" pitchFamily="18" charset="0"/>
                          <a:ea typeface="+mn-ea"/>
                          <a:cs typeface="Times New Roman" pitchFamily="18" charset="0"/>
                        </a:rPr>
                        <a:t>1: 200000</a:t>
                      </a:r>
                      <a:endParaRPr lang="ru-RU" sz="1600" dirty="0">
                        <a:latin typeface="Times New Roman" pitchFamily="18" charset="0"/>
                        <a:cs typeface="Times New Roman" pitchFamily="18" charset="0"/>
                      </a:endParaRPr>
                    </a:p>
                  </a:txBody>
                  <a:tcPr/>
                </a:tc>
                <a:tc rowSpan="2">
                  <a:txBody>
                    <a:bodyPr/>
                    <a:lstStyle/>
                    <a:p>
                      <a:pPr algn="ct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местности</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8 км = 800000 см</a:t>
                      </a:r>
                      <a:endParaRPr lang="ru-RU" sz="1600" dirty="0">
                        <a:latin typeface="Times New Roman" pitchFamily="18" charset="0"/>
                        <a:cs typeface="Times New Roman" pitchFamily="18" charset="0"/>
                      </a:endParaRPr>
                    </a:p>
                  </a:txBody>
                  <a:tcPr/>
                </a:tc>
                <a:tc vMerge="1">
                  <a:txBody>
                    <a:bodyPr/>
                    <a:lstStyle/>
                    <a:p>
                      <a:endParaRPr lang="ru-RU" sz="1400" dirty="0"/>
                    </a:p>
                  </a:txBody>
                  <a:tcPr/>
                </a:tc>
                <a:tc vMerge="1">
                  <a:txBody>
                    <a:bodyPr/>
                    <a:lstStyle/>
                    <a:p>
                      <a:endParaRPr lang="ru-RU" sz="1400" dirty="0"/>
                    </a:p>
                  </a:txBody>
                  <a:tcPr/>
                </a:tc>
              </a:tr>
            </a:tbl>
          </a:graphicData>
        </a:graphic>
      </p:graphicFrame>
      <p:pic>
        <p:nvPicPr>
          <p:cNvPr id="78850" name="Picture 2"/>
          <p:cNvPicPr>
            <a:picLocks noChangeAspect="1" noChangeArrowheads="1"/>
          </p:cNvPicPr>
          <p:nvPr/>
        </p:nvPicPr>
        <p:blipFill>
          <a:blip r:embed="rId2"/>
          <a:srcRect/>
          <a:stretch>
            <a:fillRect/>
          </a:stretch>
        </p:blipFill>
        <p:spPr bwMode="auto">
          <a:xfrm>
            <a:off x="6572264" y="1857370"/>
            <a:ext cx="1357322" cy="401461"/>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785786" y="142858"/>
            <a:ext cx="8072494" cy="4893647"/>
          </a:xfrm>
          <a:prstGeom prst="rect">
            <a:avLst/>
          </a:prstGeom>
          <a:solidFill>
            <a:schemeClr val="accent4">
              <a:lumMod val="20000"/>
              <a:lumOff val="80000"/>
              <a:alpha val="6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lnSpc>
                <a:spcPct val="150000"/>
              </a:lnSpc>
            </a:pPr>
            <a:r>
              <a:rPr lang="ru-RU" sz="1600" b="1" dirty="0" smtClean="0">
                <a:latin typeface="Times New Roman" pitchFamily="18" charset="0"/>
                <a:cs typeface="Times New Roman" pitchFamily="18" charset="0"/>
              </a:rPr>
              <a:t>Задача 8.</a:t>
            </a:r>
            <a:r>
              <a:rPr lang="ru-RU" sz="1600" dirty="0" smtClean="0">
                <a:latin typeface="Times New Roman" pitchFamily="18" charset="0"/>
                <a:cs typeface="Times New Roman" pitchFamily="18" charset="0"/>
              </a:rPr>
              <a:t> Расстояние между городами на карте равно 10 см. Каким будет расстояние   между     этими городами на местности, если масштаб карты — 1:70000?</a:t>
            </a:r>
          </a:p>
          <a:p>
            <a:pPr indent="360000" algn="just">
              <a:lnSpc>
                <a:spcPct val="150000"/>
              </a:lnSpc>
            </a:pPr>
            <a:r>
              <a:rPr lang="ru-RU" sz="1600" dirty="0" smtClean="0">
                <a:latin typeface="Times New Roman" pitchFamily="18" charset="0"/>
                <a:cs typeface="Times New Roman" pitchFamily="18" charset="0"/>
              </a:rPr>
              <a:t> Ответ:  км.</a:t>
            </a:r>
          </a:p>
          <a:p>
            <a:pPr indent="360000" algn="just">
              <a:lnSpc>
                <a:spcPct val="150000"/>
              </a:lnSpc>
            </a:pPr>
            <a:r>
              <a:rPr lang="ru-RU" sz="1600" b="1" dirty="0" smtClean="0">
                <a:latin typeface="Times New Roman" pitchFamily="18" charset="0"/>
                <a:cs typeface="Times New Roman" pitchFamily="18" charset="0"/>
              </a:rPr>
              <a:t>Решение</a:t>
            </a:r>
            <a:r>
              <a:rPr lang="ru-RU" sz="1600" dirty="0" smtClean="0">
                <a:latin typeface="Times New Roman" pitchFamily="18" charset="0"/>
                <a:cs typeface="Times New Roman" pitchFamily="18" charset="0"/>
              </a:rPr>
              <a:t>. Составим таблицу:</a:t>
            </a:r>
          </a:p>
          <a:p>
            <a:pPr indent="360000" algn="just">
              <a:lnSpc>
                <a:spcPct val="150000"/>
              </a:lnSpc>
            </a:pPr>
            <a:endParaRPr lang="ru-RU" sz="1600" dirty="0" smtClean="0">
              <a:latin typeface="Times New Roman" pitchFamily="18" charset="0"/>
              <a:cs typeface="Times New Roman" pitchFamily="18" charset="0"/>
            </a:endParaRPr>
          </a:p>
          <a:p>
            <a:pPr indent="360000" algn="just">
              <a:lnSpc>
                <a:spcPct val="150000"/>
              </a:lnSpc>
            </a:pPr>
            <a:endParaRPr lang="ru-RU" sz="1600" dirty="0" smtClean="0">
              <a:latin typeface="Times New Roman" pitchFamily="18" charset="0"/>
              <a:cs typeface="Times New Roman" pitchFamily="18" charset="0"/>
            </a:endParaRPr>
          </a:p>
          <a:p>
            <a:pPr indent="360000" algn="just">
              <a:lnSpc>
                <a:spcPct val="150000"/>
              </a:lnSpc>
            </a:pPr>
            <a:endParaRPr lang="ru-RU" sz="1600" dirty="0" smtClean="0">
              <a:latin typeface="Times New Roman" pitchFamily="18" charset="0"/>
              <a:cs typeface="Times New Roman" pitchFamily="18" charset="0"/>
            </a:endParaRPr>
          </a:p>
          <a:p>
            <a:pPr indent="360000" algn="just">
              <a:lnSpc>
                <a:spcPct val="150000"/>
              </a:lnSpc>
            </a:pPr>
            <a:r>
              <a:rPr lang="ru-RU" sz="1600" dirty="0" smtClean="0">
                <a:latin typeface="Times New Roman" pitchFamily="18" charset="0"/>
                <a:cs typeface="Times New Roman" pitchFamily="18" charset="0"/>
              </a:rPr>
              <a:t>Расстояние на местности (в сантиметрах), которое соответствует длине отрезка на      карте, равному 10 см на карте, обозначим буквой х. </a:t>
            </a:r>
          </a:p>
          <a:p>
            <a:pPr indent="360000" algn="just">
              <a:lnSpc>
                <a:spcPct val="150000"/>
              </a:lnSpc>
            </a:pPr>
            <a:r>
              <a:rPr lang="ru-RU" sz="1600" dirty="0" smtClean="0">
                <a:latin typeface="Times New Roman" pitchFamily="18" charset="0"/>
                <a:cs typeface="Times New Roman" pitchFamily="18" charset="0"/>
              </a:rPr>
              <a:t>Определим, скольким сантиметрам на местности соответствует расстояние на             карте в 10 см,    для этого составим пропорцию и решим уравнение: </a:t>
            </a:r>
          </a:p>
          <a:p>
            <a:pPr indent="360000" algn="just">
              <a:lnSpc>
                <a:spcPct val="150000"/>
              </a:lnSpc>
            </a:pPr>
            <a:r>
              <a:rPr lang="ru-RU" sz="1600" dirty="0" smtClean="0">
                <a:latin typeface="Times New Roman" pitchFamily="18" charset="0"/>
                <a:cs typeface="Times New Roman" pitchFamily="18" charset="0"/>
              </a:rPr>
              <a:t> 10 :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1:70000;          700000 =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700000 см = 7 км.</a:t>
            </a:r>
          </a:p>
          <a:p>
            <a:pPr indent="450000">
              <a:lnSpc>
                <a:spcPct val="150000"/>
              </a:lnSpc>
            </a:pPr>
            <a:r>
              <a:rPr lang="ru-RU" sz="1600" b="1" dirty="0" smtClean="0">
                <a:latin typeface="Times New Roman" pitchFamily="18" charset="0"/>
                <a:cs typeface="Times New Roman" pitchFamily="18" charset="0"/>
              </a:rPr>
              <a:t>Ответ: 7 км.</a:t>
            </a:r>
            <a:endParaRPr lang="ru-RU" sz="14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714480" y="1714494"/>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Расстояние, </a:t>
                      </a:r>
                      <a:r>
                        <a:rPr lang="en-US" sz="1600" b="1" kern="1200" dirty="0" smtClean="0">
                          <a:solidFill>
                            <a:schemeClr val="lt1"/>
                          </a:solidFill>
                          <a:latin typeface="Times New Roman" pitchFamily="18" charset="0"/>
                          <a:ea typeface="+mn-ea"/>
                          <a:cs typeface="Times New Roman" pitchFamily="18" charset="0"/>
                        </a:rPr>
                        <a:t>S</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Масштаб, М</a:t>
                      </a:r>
                      <a:endParaRPr lang="ru-RU" sz="1600" dirty="0">
                        <a:latin typeface="Times New Roman" pitchFamily="18" charset="0"/>
                        <a:cs typeface="Times New Roman" pitchFamily="18" charset="0"/>
                      </a:endParaRPr>
                    </a:p>
                  </a:txBody>
                  <a:tcPr/>
                </a:tc>
                <a:tc>
                  <a:txBody>
                    <a:bodyPr/>
                    <a:lstStyle/>
                    <a:p>
                      <a:pPr algn="ctr"/>
                      <a:r>
                        <a:rPr lang="ru-RU" sz="1600" b="1" kern="1200" dirty="0" smtClean="0">
                          <a:solidFill>
                            <a:schemeClr val="lt1"/>
                          </a:solidFill>
                          <a:latin typeface="Times New Roman" pitchFamily="18" charset="0"/>
                          <a:ea typeface="+mn-ea"/>
                          <a:cs typeface="Times New Roman" pitchFamily="18" charset="0"/>
                        </a:rPr>
                        <a:t>Решение</a:t>
                      </a: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карте</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10 см</a:t>
                      </a:r>
                      <a:endParaRPr lang="ru-RU" sz="1600" dirty="0">
                        <a:latin typeface="Times New Roman" pitchFamily="18" charset="0"/>
                        <a:cs typeface="Times New Roman" pitchFamily="18" charset="0"/>
                      </a:endParaRPr>
                    </a:p>
                  </a:txBody>
                  <a:tcPr/>
                </a:tc>
                <a:tc rowSpan="2">
                  <a:txBody>
                    <a:bodyPr/>
                    <a:lstStyle/>
                    <a:p>
                      <a:pPr algn="ctr"/>
                      <a:r>
                        <a:rPr lang="ru-RU" sz="1600" kern="1200" dirty="0" smtClean="0">
                          <a:solidFill>
                            <a:schemeClr val="dk1"/>
                          </a:solidFill>
                          <a:latin typeface="Times New Roman" pitchFamily="18" charset="0"/>
                          <a:ea typeface="+mn-ea"/>
                          <a:cs typeface="Times New Roman" pitchFamily="18" charset="0"/>
                        </a:rPr>
                        <a:t>1: 70000</a:t>
                      </a:r>
                      <a:endParaRPr lang="ru-RU" sz="1600" dirty="0">
                        <a:latin typeface="Times New Roman" pitchFamily="18" charset="0"/>
                        <a:cs typeface="Times New Roman" pitchFamily="18" charset="0"/>
                      </a:endParaRPr>
                    </a:p>
                  </a:txBody>
                  <a:tcPr/>
                </a:tc>
                <a:tc rowSpan="2">
                  <a:txBody>
                    <a:bodyPr/>
                    <a:lstStyle/>
                    <a:p>
                      <a:pPr algn="ctr"/>
                      <a:endParaRPr lang="ru-RU" sz="1600" dirty="0">
                        <a:latin typeface="Times New Roman" pitchFamily="18" charset="0"/>
                        <a:cs typeface="Times New Roman" pitchFamily="18" charset="0"/>
                      </a:endParaRPr>
                    </a:p>
                  </a:txBody>
                  <a:tcPr/>
                </a:tc>
              </a:tr>
              <a:tr h="370840">
                <a:tc>
                  <a:txBody>
                    <a:bodyPr/>
                    <a:lstStyle/>
                    <a:p>
                      <a:pPr algn="l"/>
                      <a:r>
                        <a:rPr lang="ru-RU" sz="1600" kern="1200" dirty="0" smtClean="0">
                          <a:solidFill>
                            <a:schemeClr val="dk1"/>
                          </a:solidFill>
                          <a:latin typeface="Times New Roman" pitchFamily="18" charset="0"/>
                          <a:ea typeface="+mn-ea"/>
                          <a:cs typeface="Times New Roman" pitchFamily="18" charset="0"/>
                        </a:rPr>
                        <a:t>На местности</a:t>
                      </a: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 км</a:t>
                      </a:r>
                      <a:endParaRPr lang="ru-RU" sz="1600" dirty="0">
                        <a:latin typeface="Times New Roman" pitchFamily="18" charset="0"/>
                        <a:cs typeface="Times New Roman" pitchFamily="18" charset="0"/>
                      </a:endParaRPr>
                    </a:p>
                  </a:txBody>
                  <a:tcPr/>
                </a:tc>
                <a:tc vMerge="1">
                  <a:txBody>
                    <a:bodyPr/>
                    <a:lstStyle/>
                    <a:p>
                      <a:endParaRPr lang="ru-RU" sz="1400" dirty="0"/>
                    </a:p>
                  </a:txBody>
                  <a:tcPr/>
                </a:tc>
                <a:tc vMerge="1">
                  <a:txBody>
                    <a:bodyPr/>
                    <a:lstStyle/>
                    <a:p>
                      <a:endParaRPr lang="ru-RU" sz="1400" dirty="0"/>
                    </a:p>
                  </a:txBody>
                  <a:tcPr/>
                </a:tc>
              </a:tr>
            </a:tbl>
          </a:graphicData>
        </a:graphic>
      </p:graphicFrame>
      <p:pic>
        <p:nvPicPr>
          <p:cNvPr id="2050" name="Picture 2"/>
          <p:cNvPicPr>
            <a:picLocks noChangeAspect="1" noChangeArrowheads="1"/>
          </p:cNvPicPr>
          <p:nvPr/>
        </p:nvPicPr>
        <p:blipFill>
          <a:blip r:embed="rId2"/>
          <a:srcRect/>
          <a:stretch>
            <a:fillRect/>
          </a:stretch>
        </p:blipFill>
        <p:spPr bwMode="auto">
          <a:xfrm>
            <a:off x="6500826" y="2214560"/>
            <a:ext cx="1143008" cy="527542"/>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142976" y="214297"/>
            <a:ext cx="7715304" cy="4893647"/>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nSpc>
                <a:spcPct val="150000"/>
              </a:lnSpc>
            </a:pPr>
            <a:r>
              <a:rPr lang="ru-RU" sz="1600" b="1" dirty="0" smtClean="0">
                <a:latin typeface="Times New Roman" pitchFamily="18" charset="0"/>
                <a:cs typeface="Times New Roman" pitchFamily="18" charset="0"/>
              </a:rPr>
              <a:t>Задача 9.</a:t>
            </a:r>
            <a:r>
              <a:rPr lang="ru-RU" sz="1600" dirty="0" smtClean="0">
                <a:latin typeface="Times New Roman" pitchFamily="18" charset="0"/>
                <a:cs typeface="Times New Roman" pitchFamily="18" charset="0"/>
              </a:rPr>
              <a:t> Переведите линейный масштаб в именованный и численный (одно        деление шкалы — 1 см).</a:t>
            </a:r>
          </a:p>
          <a:p>
            <a:pPr indent="360000">
              <a:lnSpc>
                <a:spcPct val="150000"/>
              </a:lnSpc>
            </a:pPr>
            <a:endParaRPr lang="ru-RU" sz="1600" dirty="0" smtClean="0">
              <a:latin typeface="Times New Roman" pitchFamily="18" charset="0"/>
              <a:cs typeface="Times New Roman" pitchFamily="18" charset="0"/>
            </a:endParaRPr>
          </a:p>
          <a:p>
            <a:pPr indent="360000">
              <a:lnSpc>
                <a:spcPct val="150000"/>
              </a:lnSpc>
            </a:pPr>
            <a:r>
              <a:rPr lang="ru-RU" sz="1600" dirty="0" smtClean="0">
                <a:latin typeface="Times New Roman" pitchFamily="18" charset="0"/>
                <a:cs typeface="Times New Roman" pitchFamily="18" charset="0"/>
              </a:rPr>
              <a:t> 1. Именованный — в 1 см _ км.</a:t>
            </a:r>
          </a:p>
          <a:p>
            <a:pPr indent="360000">
              <a:lnSpc>
                <a:spcPct val="150000"/>
              </a:lnSpc>
            </a:pPr>
            <a:r>
              <a:rPr lang="ru-RU" sz="1600" dirty="0" smtClean="0">
                <a:latin typeface="Times New Roman" pitchFamily="18" charset="0"/>
                <a:cs typeface="Times New Roman" pitchFamily="18" charset="0"/>
              </a:rPr>
              <a:t> 2. Численный — 1:_ .</a:t>
            </a:r>
          </a:p>
          <a:p>
            <a:pPr indent="360000">
              <a:lnSpc>
                <a:spcPct val="150000"/>
              </a:lnSpc>
            </a:pPr>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360000" algn="just">
              <a:lnSpc>
                <a:spcPct val="150000"/>
              </a:lnSpc>
            </a:pPr>
            <a:r>
              <a:rPr lang="ru-RU" sz="1600" dirty="0" smtClean="0">
                <a:latin typeface="Times New Roman" pitchFamily="18" charset="0"/>
                <a:cs typeface="Times New Roman" pitchFamily="18" charset="0"/>
              </a:rPr>
              <a:t>1. Именованный — в 1 см 30 км.</a:t>
            </a:r>
          </a:p>
          <a:p>
            <a:pPr indent="360000" algn="just">
              <a:lnSpc>
                <a:spcPct val="150000"/>
              </a:lnSpc>
            </a:pPr>
            <a:r>
              <a:rPr lang="ru-RU" sz="1600" dirty="0" smtClean="0">
                <a:latin typeface="Times New Roman" pitchFamily="18" charset="0"/>
                <a:cs typeface="Times New Roman" pitchFamily="18" charset="0"/>
              </a:rPr>
              <a:t>С правой стороны от 0 линейного масштаба деление в 1 см равно 30 км, значит,         именованный масштаб — в 1 см 30 км.</a:t>
            </a:r>
          </a:p>
          <a:p>
            <a:pPr indent="360000">
              <a:lnSpc>
                <a:spcPct val="150000"/>
              </a:lnSpc>
            </a:pPr>
            <a:r>
              <a:rPr lang="ru-RU" sz="1600" dirty="0" smtClean="0">
                <a:latin typeface="Times New Roman" pitchFamily="18" charset="0"/>
                <a:cs typeface="Times New Roman" pitchFamily="18" charset="0"/>
              </a:rPr>
              <a:t>2. Численный — 1: 3000000.</a:t>
            </a:r>
          </a:p>
          <a:p>
            <a:pPr indent="360000">
              <a:lnSpc>
                <a:spcPct val="150000"/>
              </a:lnSpc>
            </a:pPr>
            <a:r>
              <a:rPr lang="ru-RU" sz="1600" dirty="0" smtClean="0">
                <a:latin typeface="Times New Roman" pitchFamily="18" charset="0"/>
                <a:cs typeface="Times New Roman" pitchFamily="18" charset="0"/>
              </a:rPr>
              <a:t>Для того чтобы перевести 30 км в сантиметры, нужно 30 км ⋅ 100000= 3000000           (1 км = 100000 см).</a:t>
            </a:r>
          </a:p>
          <a:p>
            <a:pPr indent="360000">
              <a:lnSpc>
                <a:spcPct val="150000"/>
              </a:lnSpc>
            </a:pPr>
            <a:r>
              <a:rPr lang="ru-RU" sz="1600" b="1" dirty="0" smtClean="0">
                <a:latin typeface="Times New Roman" pitchFamily="18" charset="0"/>
                <a:cs typeface="Times New Roman" pitchFamily="18" charset="0"/>
              </a:rPr>
              <a:t>Ответ: 1) в 1 см 30 км;    2) 1:3000000.</a:t>
            </a:r>
            <a:endParaRPr lang="ru-RU" sz="1600" dirty="0">
              <a:latin typeface="Times New Roman" pitchFamily="18" charset="0"/>
              <a:cs typeface="Times New Roman" pitchFamily="18" charset="0"/>
            </a:endParaRPr>
          </a:p>
        </p:txBody>
      </p:sp>
      <p:pic>
        <p:nvPicPr>
          <p:cNvPr id="8" name="Рисунок 7" descr="20.png"/>
          <p:cNvPicPr/>
          <p:nvPr/>
        </p:nvPicPr>
        <p:blipFill>
          <a:blip r:embed="rId2"/>
          <a:srcRect/>
          <a:stretch>
            <a:fillRect/>
          </a:stretch>
        </p:blipFill>
        <p:spPr bwMode="auto">
          <a:xfrm>
            <a:off x="1357290" y="1000114"/>
            <a:ext cx="2857500" cy="304800"/>
          </a:xfrm>
          <a:prstGeom prst="rect">
            <a:avLst/>
          </a:prstGeom>
          <a:noFill/>
          <a:ln w="9525">
            <a:noFill/>
            <a:miter lim="800000"/>
            <a:headEnd/>
            <a:tailEnd/>
          </a:ln>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357158" y="142858"/>
            <a:ext cx="8643998" cy="5016758"/>
          </a:xfrm>
          <a:prstGeom prst="rect">
            <a:avLst/>
          </a:prstGeom>
          <a:solidFill>
            <a:schemeClr val="accent4">
              <a:lumMod val="20000"/>
              <a:lumOff val="80000"/>
              <a:alpha val="6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600" b="1" dirty="0" smtClean="0">
                <a:latin typeface="Times New Roman" pitchFamily="18" charset="0"/>
                <a:cs typeface="Times New Roman" pitchFamily="18" charset="0"/>
              </a:rPr>
              <a:t>Задача 10.</a:t>
            </a:r>
            <a:r>
              <a:rPr lang="ru-RU" sz="1600" dirty="0" smtClean="0">
                <a:latin typeface="Times New Roman" pitchFamily="18" charset="0"/>
                <a:cs typeface="Times New Roman" pitchFamily="18" charset="0"/>
              </a:rPr>
              <a:t> На карте с масштабом 1: 300000 расстояние между двумя городами составляет             14 см. Определи расстояние между этими городами на карте с масштабом 1: 2100000.</a:t>
            </a:r>
          </a:p>
          <a:p>
            <a:pPr indent="360000" algn="just"/>
            <a:r>
              <a:rPr lang="ru-RU" sz="1600" b="1" dirty="0" smtClean="0">
                <a:latin typeface="Times New Roman" pitchFamily="18" charset="0"/>
                <a:cs typeface="Times New Roman" pitchFamily="18" charset="0"/>
              </a:rPr>
              <a:t>Решение</a:t>
            </a:r>
            <a:r>
              <a:rPr lang="ru-RU" sz="1600" dirty="0" smtClean="0">
                <a:latin typeface="Times New Roman" pitchFamily="18" charset="0"/>
                <a:cs typeface="Times New Roman" pitchFamily="18" charset="0"/>
              </a:rPr>
              <a:t>. Составим таблицу:</a:t>
            </a:r>
          </a:p>
          <a:p>
            <a:pPr indent="360000" algn="just"/>
            <a:r>
              <a:rPr lang="ru-RU" sz="1600" dirty="0" smtClean="0">
                <a:latin typeface="Times New Roman" pitchFamily="18" charset="0"/>
                <a:cs typeface="Times New Roman" pitchFamily="18" charset="0"/>
              </a:rPr>
              <a:t>  </a:t>
            </a:r>
          </a:p>
          <a:p>
            <a:pPr indent="360000" algn="just"/>
            <a:r>
              <a:rPr lang="ru-RU" sz="1600" dirty="0" smtClean="0">
                <a:latin typeface="Times New Roman" pitchFamily="18" charset="0"/>
                <a:cs typeface="Times New Roman" pitchFamily="18" charset="0"/>
              </a:rPr>
              <a:t> </a:t>
            </a:r>
          </a:p>
          <a:p>
            <a:pPr indent="360000" algn="just"/>
            <a:r>
              <a:rPr lang="ru-RU" sz="1600" dirty="0" smtClean="0">
                <a:latin typeface="Times New Roman" pitchFamily="18" charset="0"/>
                <a:cs typeface="Times New Roman" pitchFamily="18" charset="0"/>
              </a:rPr>
              <a:t> </a:t>
            </a: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r>
              <a:rPr lang="ru-RU" sz="1600" b="1" dirty="0" smtClean="0">
                <a:latin typeface="Times New Roman" pitchFamily="18" charset="0"/>
                <a:cs typeface="Times New Roman" pitchFamily="18" charset="0"/>
              </a:rPr>
              <a:t>Способ № 1.</a:t>
            </a:r>
            <a:r>
              <a:rPr lang="ru-RU" sz="1600" dirty="0" smtClean="0">
                <a:latin typeface="Times New Roman" pitchFamily="18" charset="0"/>
                <a:cs typeface="Times New Roman" pitchFamily="18" charset="0"/>
              </a:rPr>
              <a:t> Расстояние на местности (в сантиметрах), которое соответствует длине             отрезка на   карте, равному 14 см, обозначим буквой х. </a:t>
            </a:r>
          </a:p>
          <a:p>
            <a:pPr indent="360000" algn="just"/>
            <a:r>
              <a:rPr lang="ru-RU" sz="1600" dirty="0" smtClean="0">
                <a:latin typeface="Times New Roman" pitchFamily="18" charset="0"/>
                <a:cs typeface="Times New Roman" pitchFamily="18" charset="0"/>
              </a:rPr>
              <a:t>Определим, скольким сантиметрам на местности соответствует расстояние в 14 см на  карте,    если масштаб карты 1: 300000, для этого составим пропорцию и решим уравнение: </a:t>
            </a:r>
          </a:p>
          <a:p>
            <a:pPr indent="360000" algn="just"/>
            <a:r>
              <a:rPr lang="ru-RU" sz="1600" dirty="0" smtClean="0">
                <a:latin typeface="Times New Roman" pitchFamily="18" charset="0"/>
                <a:cs typeface="Times New Roman" pitchFamily="18" charset="0"/>
              </a:rPr>
              <a:t> 14 : х=1:300000;       14⋅ 300000 = 1⋅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4200000 см.</a:t>
            </a:r>
          </a:p>
          <a:p>
            <a:pPr indent="360000" algn="just"/>
            <a:r>
              <a:rPr lang="ru-RU" sz="1600" dirty="0" smtClean="0">
                <a:latin typeface="Times New Roman" pitchFamily="18" charset="0"/>
                <a:cs typeface="Times New Roman" pitchFamily="18" charset="0"/>
              </a:rPr>
              <a:t>Расстояние на карте (в сантиметрах), которое соответствует длине отрезка на местности,       равному 4200000 см, обозначим буквой у. </a:t>
            </a:r>
          </a:p>
          <a:p>
            <a:pPr indent="360000" algn="just"/>
            <a:r>
              <a:rPr lang="ru-RU" sz="1600" dirty="0" smtClean="0">
                <a:latin typeface="Times New Roman" pitchFamily="18" charset="0"/>
                <a:cs typeface="Times New Roman" pitchFamily="18" charset="0"/>
              </a:rPr>
              <a:t>Определим, скольким сантиметрам на карте соответствует расстояние в 4200000 см на               местности, если масштаб карты 1: 2100000,  для этого составим пропорцию и решим уравнение: </a:t>
            </a:r>
          </a:p>
          <a:p>
            <a:pPr indent="360000" algn="just"/>
            <a:r>
              <a:rPr lang="ru-RU" sz="1600" dirty="0" smtClean="0">
                <a:latin typeface="Times New Roman" pitchFamily="18" charset="0"/>
                <a:cs typeface="Times New Roman" pitchFamily="18" charset="0"/>
              </a:rPr>
              <a:t> у : 4200000=1:2100000;    у ⋅ 2100000 = 4200000;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 4200000:2100000 = 2 см.</a:t>
            </a:r>
          </a:p>
          <a:p>
            <a:pPr indent="450000" algn="just"/>
            <a:r>
              <a:rPr lang="ru-RU" sz="1600" b="1" dirty="0" smtClean="0">
                <a:latin typeface="Times New Roman" pitchFamily="18" charset="0"/>
                <a:cs typeface="Times New Roman" pitchFamily="18" charset="0"/>
              </a:rPr>
              <a:t>Ответ: 2 см.</a:t>
            </a:r>
            <a:endParaRPr lang="ru-RU" sz="16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571604" y="928676"/>
          <a:ext cx="6096000" cy="1524000"/>
        </p:xfrm>
        <a:graphic>
          <a:graphicData uri="http://schemas.openxmlformats.org/drawingml/2006/table">
            <a:tbl>
              <a:tblPr firstRow="1" bandRow="1">
                <a:tableStyleId>{5C22544A-7EE6-4342-B048-85BDC9FD1C3A}</a:tableStyleId>
              </a:tblPr>
              <a:tblGrid>
                <a:gridCol w="1524000"/>
                <a:gridCol w="1524000"/>
                <a:gridCol w="1524000"/>
                <a:gridCol w="1524000"/>
              </a:tblGrid>
              <a:tr h="242889">
                <a:tc>
                  <a:txBody>
                    <a:bodyPr/>
                    <a:lstStyle/>
                    <a:p>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Расстояние, </a:t>
                      </a:r>
                      <a:r>
                        <a:rPr lang="en-US" sz="1400" b="1" kern="1200" dirty="0" smtClean="0">
                          <a:solidFill>
                            <a:schemeClr val="lt1"/>
                          </a:solidFill>
                          <a:latin typeface="Times New Roman" pitchFamily="18" charset="0"/>
                          <a:ea typeface="+mn-ea"/>
                          <a:cs typeface="Times New Roman" pitchFamily="18" charset="0"/>
                        </a:rPr>
                        <a:t>S</a:t>
                      </a:r>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Масштаб, М</a:t>
                      </a:r>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Решение</a:t>
                      </a:r>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карте</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14 см</a:t>
                      </a:r>
                      <a:endParaRPr lang="ru-RU" sz="1400" dirty="0">
                        <a:latin typeface="Times New Roman" pitchFamily="18" charset="0"/>
                        <a:cs typeface="Times New Roman" pitchFamily="18" charset="0"/>
                      </a:endParaRPr>
                    </a:p>
                  </a:txBody>
                  <a:tcPr/>
                </a:tc>
                <a:tc rowSpan="2">
                  <a:txBody>
                    <a:bodyPr/>
                    <a:lstStyle/>
                    <a:p>
                      <a:pPr algn="ctr"/>
                      <a:r>
                        <a:rPr lang="ru-RU" sz="1400" kern="1200" dirty="0" smtClean="0">
                          <a:solidFill>
                            <a:schemeClr val="dk1"/>
                          </a:solidFill>
                          <a:latin typeface="Times New Roman" pitchFamily="18" charset="0"/>
                          <a:ea typeface="+mn-ea"/>
                          <a:cs typeface="Times New Roman" pitchFamily="18" charset="0"/>
                        </a:rPr>
                        <a:t>1: 300000</a:t>
                      </a:r>
                      <a:endParaRPr lang="ru-RU" sz="1400" dirty="0">
                        <a:latin typeface="Times New Roman" pitchFamily="18" charset="0"/>
                        <a:cs typeface="Times New Roman" pitchFamily="18" charset="0"/>
                      </a:endParaRPr>
                    </a:p>
                  </a:txBody>
                  <a:tcPr/>
                </a:tc>
                <a:tc rowSpan="2">
                  <a:txBody>
                    <a:bodyPr/>
                    <a:lstStyle/>
                    <a:p>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местности</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 см</a:t>
                      </a:r>
                      <a:endParaRPr lang="ru-RU" sz="140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карте</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 см</a:t>
                      </a:r>
                      <a:endParaRPr lang="ru-RU" sz="1400" dirty="0">
                        <a:latin typeface="Times New Roman" pitchFamily="18" charset="0"/>
                        <a:cs typeface="Times New Roman" pitchFamily="18" charset="0"/>
                      </a:endParaRPr>
                    </a:p>
                  </a:txBody>
                  <a:tcPr/>
                </a:tc>
                <a:tc rowSpan="2">
                  <a:txBody>
                    <a:bodyPr/>
                    <a:lstStyle/>
                    <a:p>
                      <a:pPr algn="ctr"/>
                      <a:r>
                        <a:rPr lang="ru-RU" sz="1400" kern="1200" dirty="0" smtClean="0">
                          <a:solidFill>
                            <a:schemeClr val="dk1"/>
                          </a:solidFill>
                          <a:latin typeface="Times New Roman" pitchFamily="18" charset="0"/>
                          <a:ea typeface="+mn-ea"/>
                          <a:cs typeface="Times New Roman" pitchFamily="18" charset="0"/>
                        </a:rPr>
                        <a:t>1: 2100000</a:t>
                      </a:r>
                      <a:endParaRPr lang="ru-RU" sz="1400" dirty="0">
                        <a:latin typeface="Times New Roman" pitchFamily="18" charset="0"/>
                        <a:cs typeface="Times New Roman" pitchFamily="18" charset="0"/>
                      </a:endParaRPr>
                    </a:p>
                  </a:txBody>
                  <a:tcPr/>
                </a:tc>
                <a:tc rowSpan="2">
                  <a:txBody>
                    <a:bodyPr/>
                    <a:lstStyle/>
                    <a:p>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местности</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4200000 см</a:t>
                      </a:r>
                      <a:endParaRPr lang="ru-RU" sz="140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6286512" y="1928808"/>
            <a:ext cx="1285884" cy="45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429388" y="1357304"/>
            <a:ext cx="1038410" cy="428646"/>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3286130"/>
            <a:ext cx="9144000" cy="1500198"/>
            <a:chOff x="1287966" y="3253537"/>
            <a:chExt cx="6416234" cy="813493"/>
          </a:xfrm>
        </p:grpSpPr>
        <p:sp>
          <p:nvSpPr>
            <p:cNvPr id="30"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Pentagon 13"/>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Diamond 14"/>
            <p:cNvSpPr/>
            <p:nvPr/>
          </p:nvSpPr>
          <p:spPr>
            <a:xfrm>
              <a:off x="1287966" y="3253537"/>
              <a:ext cx="691716" cy="78232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3"/>
          <p:cNvGrpSpPr/>
          <p:nvPr/>
        </p:nvGrpSpPr>
        <p:grpSpPr>
          <a:xfrm>
            <a:off x="0" y="2071684"/>
            <a:ext cx="9144000" cy="1214446"/>
            <a:chOff x="1418289" y="3284702"/>
            <a:chExt cx="6285911" cy="384695"/>
          </a:xfrm>
        </p:grpSpPr>
        <p:sp>
          <p:nvSpPr>
            <p:cNvPr id="24" name="Pentagon 4"/>
            <p:cNvSpPr/>
            <p:nvPr/>
          </p:nvSpPr>
          <p:spPr>
            <a:xfrm>
              <a:off x="1633824" y="3347030"/>
              <a:ext cx="6070376" cy="32236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Pentagon 5"/>
            <p:cNvSpPr/>
            <p:nvPr/>
          </p:nvSpPr>
          <p:spPr>
            <a:xfrm>
              <a:off x="1633824" y="3284702"/>
              <a:ext cx="5914970" cy="384695"/>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iamond 6"/>
            <p:cNvSpPr/>
            <p:nvPr/>
          </p:nvSpPr>
          <p:spPr>
            <a:xfrm>
              <a:off x="1418289" y="3284702"/>
              <a:ext cx="431070" cy="38469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3"/>
          <p:cNvGrpSpPr/>
          <p:nvPr/>
        </p:nvGrpSpPr>
        <p:grpSpPr>
          <a:xfrm>
            <a:off x="0" y="285734"/>
            <a:ext cx="9144001" cy="357189"/>
            <a:chOff x="1363637" y="3276745"/>
            <a:chExt cx="6340563" cy="367956"/>
          </a:xfrm>
        </p:grpSpPr>
        <p:sp>
          <p:nvSpPr>
            <p:cNvPr id="5" name="Pentagon 4"/>
            <p:cNvSpPr/>
            <p:nvPr/>
          </p:nvSpPr>
          <p:spPr>
            <a:xfrm>
              <a:off x="1633824" y="3347030"/>
              <a:ext cx="6070376" cy="29767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34945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363637" y="3276745"/>
              <a:ext cx="540374" cy="36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36" name="Title 2"/>
          <p:cNvSpPr txBox="1">
            <a:spLocks/>
          </p:cNvSpPr>
          <p:nvPr/>
        </p:nvSpPr>
        <p:spPr>
          <a:xfrm>
            <a:off x="0" y="14285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grpSp>
        <p:nvGrpSpPr>
          <p:cNvPr id="10" name="Group 11"/>
          <p:cNvGrpSpPr/>
          <p:nvPr/>
        </p:nvGrpSpPr>
        <p:grpSpPr>
          <a:xfrm>
            <a:off x="1" y="714362"/>
            <a:ext cx="9143999" cy="1285884"/>
            <a:chOff x="1176624" y="3187501"/>
            <a:chExt cx="6527576" cy="914400"/>
          </a:xfrm>
        </p:grpSpPr>
        <p:sp>
          <p:nvSpPr>
            <p:cNvPr id="40"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Pentagon 13"/>
            <p:cNvSpPr/>
            <p:nvPr/>
          </p:nvSpPr>
          <p:spPr>
            <a:xfrm>
              <a:off x="1633824" y="3187501"/>
              <a:ext cx="5914970" cy="9144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Diamond 14"/>
            <p:cNvSpPr/>
            <p:nvPr/>
          </p:nvSpPr>
          <p:spPr>
            <a:xfrm>
              <a:off x="1176624" y="3187501"/>
              <a:ext cx="560944"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 name="Прямоугольник 2"/>
          <p:cNvSpPr/>
          <p:nvPr/>
        </p:nvSpPr>
        <p:spPr>
          <a:xfrm>
            <a:off x="714348" y="285734"/>
            <a:ext cx="7170210" cy="338554"/>
          </a:xfrm>
          <a:prstGeom prst="rect">
            <a:avLst/>
          </a:prstGeom>
        </p:spPr>
        <p:txBody>
          <a:bodyPr wrap="square">
            <a:spAutoFit/>
          </a:bodyPr>
          <a:lstStyle/>
          <a:p>
            <a:r>
              <a:rPr lang="ru-RU" sz="1600" b="1" dirty="0">
                <a:latin typeface="Times New Roman" pitchFamily="18" charset="0"/>
                <a:cs typeface="Times New Roman" pitchFamily="18" charset="0"/>
              </a:rPr>
              <a:t>Образовательная область:</a:t>
            </a:r>
            <a:r>
              <a:rPr lang="ru-RU" sz="1600" dirty="0">
                <a:latin typeface="Times New Roman" pitchFamily="18" charset="0"/>
                <a:cs typeface="Times New Roman" pitchFamily="18" charset="0"/>
              </a:rPr>
              <a:t> математика, </a:t>
            </a:r>
            <a:r>
              <a:rPr lang="ru-RU" sz="1600" dirty="0" smtClean="0">
                <a:latin typeface="Times New Roman" pitchFamily="18" charset="0"/>
                <a:cs typeface="Times New Roman" pitchFamily="18" charset="0"/>
              </a:rPr>
              <a:t>география, </a:t>
            </a:r>
            <a:r>
              <a:rPr lang="ru-RU" sz="1600" dirty="0" smtClean="0">
                <a:latin typeface="Times New Roman" pitchFamily="18" charset="0"/>
                <a:cs typeface="Times New Roman" pitchFamily="18" charset="0"/>
              </a:rPr>
              <a:t>биология.</a:t>
            </a:r>
            <a:endParaRPr lang="ru-RU" sz="1600" dirty="0">
              <a:latin typeface="Times New Roman" pitchFamily="18" charset="0"/>
              <a:cs typeface="Times New Roman" pitchFamily="18" charset="0"/>
            </a:endParaRPr>
          </a:p>
        </p:txBody>
      </p:sp>
      <p:sp>
        <p:nvSpPr>
          <p:cNvPr id="9" name="Прямоугольник 8"/>
          <p:cNvSpPr/>
          <p:nvPr/>
        </p:nvSpPr>
        <p:spPr>
          <a:xfrm>
            <a:off x="642910" y="714362"/>
            <a:ext cx="8001056" cy="1323439"/>
          </a:xfrm>
          <a:prstGeom prst="rect">
            <a:avLst/>
          </a:prstGeom>
          <a:solidFill>
            <a:schemeClr val="accent4">
              <a:lumMod val="20000"/>
              <a:lumOff val="80000"/>
              <a:alpha val="57000"/>
            </a:schemeClr>
          </a:solidFill>
        </p:spPr>
        <p:txBody>
          <a:bodyPr wrap="square">
            <a:spAutoFit/>
          </a:bodyPr>
          <a:lstStyle/>
          <a:p>
            <a:pPr algn="just"/>
            <a:r>
              <a:rPr lang="ru-RU" sz="1600" b="1" dirty="0">
                <a:latin typeface="Times New Roman" pitchFamily="18" charset="0"/>
                <a:cs typeface="Times New Roman" pitchFamily="18" charset="0"/>
              </a:rPr>
              <a:t>Актуальность </a:t>
            </a:r>
            <a:r>
              <a:rPr lang="ru-RU" sz="1600" b="1" dirty="0" smtClean="0">
                <a:latin typeface="Times New Roman" pitchFamily="18" charset="0"/>
                <a:cs typeface="Times New Roman" pitchFamily="18" charset="0"/>
              </a:rPr>
              <a:t>темы.</a:t>
            </a:r>
            <a:r>
              <a:rPr lang="ru-RU" sz="1600" dirty="0" smtClean="0">
                <a:latin typeface="Times New Roman" pitchFamily="18" charset="0"/>
                <a:cs typeface="Times New Roman" pitchFamily="18" charset="0"/>
              </a:rPr>
              <a:t> Практическим применением отношения величин является масштаб карты. Масштаб используют не только в картах. Прежде чем построить стадион или        ракету, делают их чертежи на бумаге или на компьютере. При этом уменьшают все           размеры, используя подходящий масштаб. В биологии при изображении мелких               насекомых, клеток, микробов, бактерий применяют масштаб, больший единицы.</a:t>
            </a:r>
            <a:endParaRPr lang="ru-RU" sz="1600" dirty="0">
              <a:effectLst/>
              <a:latin typeface="Times New Roman" pitchFamily="18" charset="0"/>
              <a:cs typeface="Times New Roman" pitchFamily="18" charset="0"/>
            </a:endParaRPr>
          </a:p>
        </p:txBody>
      </p:sp>
      <p:sp>
        <p:nvSpPr>
          <p:cNvPr id="22" name="Прямоугольник 21"/>
          <p:cNvSpPr/>
          <p:nvPr/>
        </p:nvSpPr>
        <p:spPr>
          <a:xfrm>
            <a:off x="642910" y="2071684"/>
            <a:ext cx="8001056" cy="1077218"/>
          </a:xfrm>
          <a:prstGeom prst="rect">
            <a:avLst/>
          </a:prstGeom>
          <a:solidFill>
            <a:schemeClr val="accent4">
              <a:lumMod val="20000"/>
              <a:lumOff val="80000"/>
              <a:alpha val="60000"/>
            </a:schemeClr>
          </a:solidFill>
        </p:spPr>
        <p:txBody>
          <a:bodyPr wrap="square">
            <a:spAutoFit/>
          </a:bodyPr>
          <a:lstStyle/>
          <a:p>
            <a:pPr algn="just"/>
            <a:r>
              <a:rPr lang="ru-RU" sz="1600" b="1" dirty="0" smtClean="0">
                <a:latin typeface="Times New Roman" pitchFamily="18" charset="0"/>
                <a:cs typeface="Times New Roman" pitchFamily="18" charset="0"/>
              </a:rPr>
              <a:t>Цель урока. </a:t>
            </a:r>
            <a:r>
              <a:rPr lang="ru-RU" sz="1600" dirty="0" smtClean="0">
                <a:latin typeface="Times New Roman" pitchFamily="18" charset="0"/>
                <a:cs typeface="Times New Roman" pitchFamily="18" charset="0"/>
              </a:rPr>
              <a:t>Сформировать у учащихся понятие масштаба как отношения длины отрезка на карте (плане) к длине соответствующего отрезка на местности и научить  применять   это понятие при решении практических задач.</a:t>
            </a:r>
            <a:r>
              <a:rPr lang="ru-RU" sz="1600" dirty="0" smtClean="0"/>
              <a:t> </a:t>
            </a:r>
            <a:r>
              <a:rPr lang="ru-RU" sz="1600" dirty="0" smtClean="0">
                <a:latin typeface="Times New Roman" pitchFamily="18" charset="0"/>
                <a:cs typeface="Times New Roman" pitchFamily="18" charset="0"/>
              </a:rPr>
              <a:t>Воспитывать интерес к математике через  связь с реальной жизнью и другими предметами.</a:t>
            </a:r>
          </a:p>
        </p:txBody>
      </p:sp>
      <p:sp>
        <p:nvSpPr>
          <p:cNvPr id="27" name="Прямоугольник 26"/>
          <p:cNvSpPr/>
          <p:nvPr/>
        </p:nvSpPr>
        <p:spPr>
          <a:xfrm>
            <a:off x="642910" y="3357569"/>
            <a:ext cx="8001056" cy="1323439"/>
          </a:xfrm>
          <a:prstGeom prst="rect">
            <a:avLst/>
          </a:prstGeom>
          <a:solidFill>
            <a:schemeClr val="accent4">
              <a:lumMod val="20000"/>
              <a:lumOff val="80000"/>
              <a:alpha val="61000"/>
            </a:schemeClr>
          </a:solidFill>
        </p:spPr>
        <p:txBody>
          <a:bodyPr wrap="square">
            <a:spAutoFit/>
          </a:bodyPr>
          <a:lstStyle/>
          <a:p>
            <a:pPr algn="just"/>
            <a:r>
              <a:rPr lang="ru-RU" sz="1600" b="1" dirty="0" smtClean="0">
                <a:latin typeface="Times New Roman" pitchFamily="18" charset="0"/>
                <a:cs typeface="Times New Roman" pitchFamily="18" charset="0"/>
              </a:rPr>
              <a:t>Задачи урока. </a:t>
            </a:r>
            <a:r>
              <a:rPr lang="ru-RU" sz="1600" dirty="0" smtClean="0">
                <a:latin typeface="Times New Roman" pitchFamily="18" charset="0"/>
                <a:cs typeface="Times New Roman" pitchFamily="18" charset="0"/>
              </a:rPr>
              <a:t>Научить   переводить  один вид масштаба в другой. Научить решать           задачи: нахождение  расстояния на   местности  по карте, нахождение расстояния на         карте по  реальному      расстоянию,  практико-ориентированные  задачи на нахождение  площадей объектов по заданному плану, такие задачи часто встречаются в первых   пяти заданиях ОГЭ по     математике и    объединены одним сюжетом.</a:t>
            </a:r>
          </a:p>
        </p:txBody>
      </p:sp>
    </p:spTree>
    <p:extLst>
      <p:ext uri="{BB962C8B-B14F-4D97-AF65-F5344CB8AC3E}">
        <p14:creationId xmlns="" xmlns:p14="http://schemas.microsoft.com/office/powerpoint/2010/main" val="23762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22"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357158" y="214296"/>
            <a:ext cx="8572560" cy="4524315"/>
          </a:xfrm>
          <a:prstGeom prst="rect">
            <a:avLst/>
          </a:prstGeom>
          <a:solidFill>
            <a:schemeClr val="accent4">
              <a:lumMod val="20000"/>
              <a:lumOff val="80000"/>
              <a:alpha val="6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600" b="1" dirty="0" smtClean="0">
                <a:latin typeface="Times New Roman" pitchFamily="18" charset="0"/>
                <a:cs typeface="Times New Roman" pitchFamily="18" charset="0"/>
              </a:rPr>
              <a:t>Задача 10.</a:t>
            </a:r>
            <a:r>
              <a:rPr lang="ru-RU" sz="1600" dirty="0" smtClean="0">
                <a:latin typeface="Times New Roman" pitchFamily="18" charset="0"/>
                <a:cs typeface="Times New Roman" pitchFamily="18" charset="0"/>
              </a:rPr>
              <a:t> На карте с масштабом 1: 300000 расстояние между двумя городами составляет         14  см. Определи расстояние между этими городами на карте с     масштабом         1: 2100000.</a:t>
            </a:r>
          </a:p>
          <a:p>
            <a:pPr indent="360000" algn="just"/>
            <a:r>
              <a:rPr lang="ru-RU" sz="1600" b="1" dirty="0" smtClean="0">
                <a:latin typeface="Times New Roman" pitchFamily="18" charset="0"/>
                <a:cs typeface="Times New Roman" pitchFamily="18" charset="0"/>
              </a:rPr>
              <a:t>Решение</a:t>
            </a:r>
            <a:r>
              <a:rPr lang="ru-RU" sz="1600" dirty="0" smtClean="0">
                <a:latin typeface="Times New Roman" pitchFamily="18" charset="0"/>
                <a:cs typeface="Times New Roman" pitchFamily="18" charset="0"/>
              </a:rPr>
              <a:t>. Составим таблицу:</a:t>
            </a:r>
          </a:p>
          <a:p>
            <a:pPr indent="360000" algn="just"/>
            <a:r>
              <a:rPr lang="ru-RU" sz="1600" dirty="0" smtClean="0">
                <a:latin typeface="Times New Roman" pitchFamily="18" charset="0"/>
                <a:cs typeface="Times New Roman" pitchFamily="18" charset="0"/>
              </a:rPr>
              <a:t>   </a:t>
            </a:r>
          </a:p>
          <a:p>
            <a:pPr indent="360000" algn="just"/>
            <a:r>
              <a:rPr lang="ru-RU" sz="1600" dirty="0" smtClean="0">
                <a:latin typeface="Times New Roman" pitchFamily="18" charset="0"/>
                <a:cs typeface="Times New Roman" pitchFamily="18" charset="0"/>
              </a:rPr>
              <a:t> </a:t>
            </a: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r>
              <a:rPr lang="ru-RU" sz="1600" b="1" dirty="0" smtClean="0">
                <a:latin typeface="Times New Roman" pitchFamily="18" charset="0"/>
                <a:cs typeface="Times New Roman" pitchFamily="18" charset="0"/>
              </a:rPr>
              <a:t>Способ № 2.</a:t>
            </a:r>
            <a:r>
              <a:rPr lang="ru-RU" sz="1600" dirty="0" smtClean="0">
                <a:latin typeface="Times New Roman" pitchFamily="18" charset="0"/>
                <a:cs typeface="Times New Roman" pitchFamily="18" charset="0"/>
              </a:rPr>
              <a:t> </a:t>
            </a:r>
          </a:p>
          <a:p>
            <a:pPr indent="360000" algn="just"/>
            <a:r>
              <a:rPr lang="ru-RU" sz="1600" b="1" dirty="0" smtClean="0">
                <a:latin typeface="Times New Roman" pitchFamily="18" charset="0"/>
                <a:cs typeface="Times New Roman" pitchFamily="18" charset="0"/>
              </a:rPr>
              <a:t>Решение.</a:t>
            </a:r>
            <a:endParaRPr lang="ru-RU"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1. Из условия видно, что второй масштаб мельче первого, а это значит, что расстояние на     карте    уменьшится. Чем больше число, показывающее уменьшение, тем мельче масштаб.</a:t>
            </a:r>
          </a:p>
          <a:p>
            <a:pPr indent="360000" algn="just"/>
            <a:r>
              <a:rPr lang="ru-RU" sz="1600" dirty="0" smtClean="0">
                <a:latin typeface="Times New Roman" pitchFamily="18" charset="0"/>
                <a:cs typeface="Times New Roman" pitchFamily="18" charset="0"/>
              </a:rPr>
              <a:t>2. Определим, во сколько раз масштаб стал мельче, для этого 2100000 : 300000 = 7 раз(-а).</a:t>
            </a:r>
          </a:p>
          <a:p>
            <a:pPr indent="360000" algn="just"/>
            <a:r>
              <a:rPr lang="ru-RU" sz="1600" dirty="0" smtClean="0">
                <a:latin typeface="Times New Roman" pitchFamily="18" charset="0"/>
                <a:cs typeface="Times New Roman" pitchFamily="18" charset="0"/>
              </a:rPr>
              <a:t>3. Теперь можем определить расстояние между городами на второй карте. Для этого             расстояние   на первой карте разделим на число, которое у нас получилось: 14 см : 7 = 2 см.</a:t>
            </a:r>
          </a:p>
          <a:p>
            <a:pPr indent="360000" algn="just"/>
            <a:r>
              <a:rPr lang="ru-RU" sz="1600" b="1" dirty="0" smtClean="0">
                <a:latin typeface="Times New Roman" pitchFamily="18" charset="0"/>
                <a:cs typeface="Times New Roman" pitchFamily="18" charset="0"/>
              </a:rPr>
              <a:t>Ответ: 2 см.    </a:t>
            </a:r>
            <a:endParaRPr lang="ru-RU" sz="16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785918" y="1071552"/>
          <a:ext cx="6096000" cy="1524000"/>
        </p:xfrm>
        <a:graphic>
          <a:graphicData uri="http://schemas.openxmlformats.org/drawingml/2006/table">
            <a:tbl>
              <a:tblPr firstRow="1" bandRow="1">
                <a:tableStyleId>{5C22544A-7EE6-4342-B048-85BDC9FD1C3A}</a:tableStyleId>
              </a:tblPr>
              <a:tblGrid>
                <a:gridCol w="1524000"/>
                <a:gridCol w="1524000"/>
                <a:gridCol w="1524000"/>
                <a:gridCol w="1524000"/>
              </a:tblGrid>
              <a:tr h="285752">
                <a:tc>
                  <a:txBody>
                    <a:bodyPr/>
                    <a:lstStyle/>
                    <a:p>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Расстояние, </a:t>
                      </a:r>
                      <a:r>
                        <a:rPr lang="en-US" sz="1400" b="1" kern="1200" dirty="0" smtClean="0">
                          <a:solidFill>
                            <a:schemeClr val="lt1"/>
                          </a:solidFill>
                          <a:latin typeface="Times New Roman" pitchFamily="18" charset="0"/>
                          <a:ea typeface="+mn-ea"/>
                          <a:cs typeface="Times New Roman" pitchFamily="18" charset="0"/>
                        </a:rPr>
                        <a:t>S</a:t>
                      </a:r>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Масштаб, М</a:t>
                      </a:r>
                      <a:endParaRPr lang="ru-RU" sz="1400" dirty="0">
                        <a:latin typeface="Times New Roman" pitchFamily="18" charset="0"/>
                        <a:cs typeface="Times New Roman" pitchFamily="18" charset="0"/>
                      </a:endParaRPr>
                    </a:p>
                  </a:txBody>
                  <a:tcPr/>
                </a:tc>
                <a:tc>
                  <a:txBody>
                    <a:bodyPr/>
                    <a:lstStyle/>
                    <a:p>
                      <a:pPr algn="ctr"/>
                      <a:r>
                        <a:rPr lang="ru-RU" sz="1400" b="1" kern="1200" dirty="0" smtClean="0">
                          <a:solidFill>
                            <a:schemeClr val="lt1"/>
                          </a:solidFill>
                          <a:latin typeface="Times New Roman" pitchFamily="18" charset="0"/>
                          <a:ea typeface="+mn-ea"/>
                          <a:cs typeface="Times New Roman" pitchFamily="18" charset="0"/>
                        </a:rPr>
                        <a:t>Решение</a:t>
                      </a:r>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карте</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14 см</a:t>
                      </a:r>
                      <a:endParaRPr lang="ru-RU" sz="1400" dirty="0">
                        <a:latin typeface="Times New Roman" pitchFamily="18" charset="0"/>
                        <a:cs typeface="Times New Roman" pitchFamily="18" charset="0"/>
                      </a:endParaRPr>
                    </a:p>
                  </a:txBody>
                  <a:tcPr/>
                </a:tc>
                <a:tc rowSpan="2">
                  <a:txBody>
                    <a:bodyPr/>
                    <a:lstStyle/>
                    <a:p>
                      <a:pPr algn="ctr"/>
                      <a:r>
                        <a:rPr lang="ru-RU" sz="1400" kern="1200" dirty="0" smtClean="0">
                          <a:solidFill>
                            <a:schemeClr val="dk1"/>
                          </a:solidFill>
                          <a:latin typeface="Times New Roman" pitchFamily="18" charset="0"/>
                          <a:ea typeface="+mn-ea"/>
                          <a:cs typeface="Times New Roman" pitchFamily="18" charset="0"/>
                        </a:rPr>
                        <a:t>1: 300000</a:t>
                      </a:r>
                      <a:endParaRPr lang="ru-RU" sz="1400" dirty="0">
                        <a:latin typeface="Times New Roman" pitchFamily="18" charset="0"/>
                        <a:cs typeface="Times New Roman" pitchFamily="18" charset="0"/>
                      </a:endParaRPr>
                    </a:p>
                  </a:txBody>
                  <a:tcPr/>
                </a:tc>
                <a:tc rowSpan="2">
                  <a:txBody>
                    <a:bodyPr/>
                    <a:lstStyle/>
                    <a:p>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местности</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 см</a:t>
                      </a:r>
                      <a:endParaRPr lang="ru-RU" sz="140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карте</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 см</a:t>
                      </a:r>
                      <a:endParaRPr lang="ru-RU" sz="1400" dirty="0">
                        <a:latin typeface="Times New Roman" pitchFamily="18" charset="0"/>
                        <a:cs typeface="Times New Roman" pitchFamily="18" charset="0"/>
                      </a:endParaRPr>
                    </a:p>
                  </a:txBody>
                  <a:tcPr/>
                </a:tc>
                <a:tc rowSpan="2">
                  <a:txBody>
                    <a:bodyPr/>
                    <a:lstStyle/>
                    <a:p>
                      <a:pPr algn="ctr"/>
                      <a:r>
                        <a:rPr lang="ru-RU" sz="1400" kern="1200" dirty="0" smtClean="0">
                          <a:solidFill>
                            <a:schemeClr val="dk1"/>
                          </a:solidFill>
                          <a:latin typeface="Times New Roman" pitchFamily="18" charset="0"/>
                          <a:ea typeface="+mn-ea"/>
                          <a:cs typeface="Times New Roman" pitchFamily="18" charset="0"/>
                        </a:rPr>
                        <a:t>1: 2100000</a:t>
                      </a:r>
                      <a:endParaRPr lang="ru-RU" sz="1400" dirty="0">
                        <a:latin typeface="Times New Roman" pitchFamily="18" charset="0"/>
                        <a:cs typeface="Times New Roman" pitchFamily="18" charset="0"/>
                      </a:endParaRPr>
                    </a:p>
                  </a:txBody>
                  <a:tcPr/>
                </a:tc>
                <a:tc rowSpan="2">
                  <a:txBody>
                    <a:bodyPr/>
                    <a:lstStyle/>
                    <a:p>
                      <a:endParaRPr lang="ru-RU" sz="1400" dirty="0">
                        <a:latin typeface="Times New Roman" pitchFamily="18" charset="0"/>
                        <a:cs typeface="Times New Roman" pitchFamily="18" charset="0"/>
                      </a:endParaRPr>
                    </a:p>
                  </a:txBody>
                  <a:tcPr/>
                </a:tc>
              </a:tr>
              <a:tr h="242889">
                <a:tc>
                  <a:txBody>
                    <a:bodyPr/>
                    <a:lstStyle/>
                    <a:p>
                      <a:r>
                        <a:rPr lang="ru-RU" sz="1400" kern="1200" dirty="0" smtClean="0">
                          <a:solidFill>
                            <a:schemeClr val="dk1"/>
                          </a:solidFill>
                          <a:latin typeface="Times New Roman" pitchFamily="18" charset="0"/>
                          <a:ea typeface="+mn-ea"/>
                          <a:cs typeface="Times New Roman" pitchFamily="18" charset="0"/>
                        </a:rPr>
                        <a:t>На местности</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4200000 см</a:t>
                      </a:r>
                      <a:endParaRPr lang="ru-RU" sz="140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6500826" y="2071684"/>
            <a:ext cx="1285884" cy="45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643702" y="1500180"/>
            <a:ext cx="1038410" cy="428646"/>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571472" y="0"/>
            <a:ext cx="8429684" cy="1908215"/>
          </a:xfrm>
          <a:prstGeom prst="rect">
            <a:avLst/>
          </a:prstGeom>
          <a:solidFill>
            <a:schemeClr val="accent4">
              <a:lumMod val="20000"/>
              <a:lumOff val="80000"/>
              <a:alpha val="6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600" b="1" dirty="0" smtClean="0">
                <a:latin typeface="Times New Roman" pitchFamily="18" charset="0"/>
                <a:cs typeface="Times New Roman" pitchFamily="18" charset="0"/>
              </a:rPr>
              <a:t>Решение к задаче № 11.</a:t>
            </a:r>
            <a:r>
              <a:rPr lang="ru-RU" sz="1600" dirty="0" smtClean="0">
                <a:latin typeface="Times New Roman" pitchFamily="18" charset="0"/>
                <a:cs typeface="Times New Roman" pitchFamily="18" charset="0"/>
              </a:rPr>
              <a:t> Значение длины стороны одной клетки на плане не важно при    решении       данной задачи,       имеет значение то, что длина стороны каждой клетки на плане соответствует длине         отрезка на местности    (на поверхности пола), равному 0,3 м.</a:t>
            </a:r>
          </a:p>
          <a:p>
            <a:pPr indent="360000" algn="just"/>
            <a:endParaRPr lang="ru-RU" sz="1400" dirty="0" smtClean="0">
              <a:latin typeface="Times New Roman" pitchFamily="18" charset="0"/>
              <a:cs typeface="Times New Roman" pitchFamily="18" charset="0"/>
            </a:endParaRPr>
          </a:p>
          <a:p>
            <a:pPr indent="360000" algn="just"/>
            <a:endParaRPr lang="ru-RU" sz="1400" dirty="0" smtClean="0">
              <a:latin typeface="Times New Roman" pitchFamily="18" charset="0"/>
              <a:cs typeface="Times New Roman" pitchFamily="18" charset="0"/>
            </a:endParaRPr>
          </a:p>
          <a:p>
            <a:pPr marL="342900" indent="360000" algn="just"/>
            <a:endParaRPr lang="ru-RU" sz="1400" dirty="0" smtClean="0">
              <a:latin typeface="Times New Roman" pitchFamily="18" charset="0"/>
              <a:cs typeface="Times New Roman" pitchFamily="18" charset="0"/>
            </a:endParaRPr>
          </a:p>
          <a:p>
            <a:pPr indent="360000" algn="just"/>
            <a:endParaRPr lang="ru-RU" sz="1400" dirty="0" smtClean="0">
              <a:latin typeface="Times New Roman" pitchFamily="18" charset="0"/>
              <a:cs typeface="Times New Roman" pitchFamily="18" charset="0"/>
            </a:endParaRPr>
          </a:p>
          <a:p>
            <a:pPr indent="360000" algn="just"/>
            <a:endParaRPr lang="ru-RU" sz="1400" b="1"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500166" y="785800"/>
          <a:ext cx="7286676" cy="903550"/>
        </p:xfrm>
        <a:graphic>
          <a:graphicData uri="http://schemas.openxmlformats.org/drawingml/2006/table">
            <a:tbl>
              <a:tblPr firstRow="1" bandRow="1">
                <a:tableStyleId>{5C22544A-7EE6-4342-B048-85BDC9FD1C3A}</a:tableStyleId>
              </a:tblPr>
              <a:tblGrid>
                <a:gridCol w="966600"/>
                <a:gridCol w="1595139"/>
                <a:gridCol w="853914"/>
                <a:gridCol w="1280870"/>
                <a:gridCol w="1326139"/>
                <a:gridCol w="1264014"/>
              </a:tblGrid>
              <a:tr h="258506">
                <a:tc>
                  <a:txBody>
                    <a:bodyPr/>
                    <a:lstStyle/>
                    <a:p>
                      <a:pPr algn="ct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r>
              <a:tr h="598750">
                <a:tc>
                  <a:txBody>
                    <a:bodyPr/>
                    <a:lstStyle/>
                    <a:p>
                      <a:pPr algn="ctr"/>
                      <a:r>
                        <a:rPr lang="ru-RU" sz="1400" kern="1200" dirty="0" smtClean="0">
                          <a:solidFill>
                            <a:schemeClr val="dk1"/>
                          </a:solidFill>
                          <a:latin typeface="Times New Roman" pitchFamily="18" charset="0"/>
                          <a:ea typeface="+mn-ea"/>
                          <a:cs typeface="Times New Roman" pitchFamily="18" charset="0"/>
                        </a:rPr>
                        <a:t>Газовая </a:t>
                      </a:r>
                    </a:p>
                    <a:p>
                      <a:pPr algn="ctr"/>
                      <a:r>
                        <a:rPr lang="ru-RU" sz="1400" kern="1200" dirty="0" smtClean="0">
                          <a:solidFill>
                            <a:schemeClr val="dk1"/>
                          </a:solidFill>
                          <a:latin typeface="Times New Roman" pitchFamily="18" charset="0"/>
                          <a:ea typeface="+mn-ea"/>
                          <a:cs typeface="Times New Roman" pitchFamily="18" charset="0"/>
                        </a:rPr>
                        <a:t>плита</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Холодильник</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Буфет</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Обеденный</a:t>
                      </a:r>
                    </a:p>
                    <a:p>
                      <a:pPr algn="ctr"/>
                      <a:r>
                        <a:rPr lang="ru-RU" sz="1400" kern="1200" dirty="0" smtClean="0">
                          <a:solidFill>
                            <a:schemeClr val="dk1"/>
                          </a:solidFill>
                          <a:latin typeface="Times New Roman" pitchFamily="18" charset="0"/>
                          <a:ea typeface="+mn-ea"/>
                          <a:cs typeface="Times New Roman" pitchFamily="18" charset="0"/>
                        </a:rPr>
                        <a:t> стол</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Раковина для</a:t>
                      </a:r>
                    </a:p>
                    <a:p>
                      <a:pPr algn="ctr"/>
                      <a:r>
                        <a:rPr lang="ru-RU" sz="1400" kern="1200" dirty="0" smtClean="0">
                          <a:solidFill>
                            <a:schemeClr val="dk1"/>
                          </a:solidFill>
                          <a:latin typeface="Times New Roman" pitchFamily="18" charset="0"/>
                          <a:ea typeface="+mn-ea"/>
                          <a:cs typeface="Times New Roman" pitchFamily="18" charset="0"/>
                        </a:rPr>
                        <a:t> мытья посуды</a:t>
                      </a:r>
                      <a:endParaRPr lang="ru-RU" sz="1400" dirty="0">
                        <a:latin typeface="Times New Roman" pitchFamily="18" charset="0"/>
                        <a:cs typeface="Times New Roman" pitchFamily="18" charset="0"/>
                      </a:endParaRPr>
                    </a:p>
                  </a:txBody>
                  <a:tcPr/>
                </a:tc>
                <a:tc>
                  <a:txBody>
                    <a:bodyPr/>
                    <a:lstStyle/>
                    <a:p>
                      <a:pPr algn="ctr"/>
                      <a:r>
                        <a:rPr lang="ru-RU" sz="1400" kern="1200" dirty="0" smtClean="0">
                          <a:solidFill>
                            <a:schemeClr val="dk1"/>
                          </a:solidFill>
                          <a:latin typeface="Times New Roman" pitchFamily="18" charset="0"/>
                          <a:ea typeface="+mn-ea"/>
                          <a:cs typeface="Times New Roman" pitchFamily="18" charset="0"/>
                        </a:rPr>
                        <a:t>Полки для</a:t>
                      </a:r>
                    </a:p>
                    <a:p>
                      <a:pPr algn="ctr"/>
                      <a:r>
                        <a:rPr lang="ru-RU" sz="1400" kern="1200" dirty="0" smtClean="0">
                          <a:solidFill>
                            <a:schemeClr val="dk1"/>
                          </a:solidFill>
                          <a:latin typeface="Times New Roman" pitchFamily="18" charset="0"/>
                          <a:ea typeface="+mn-ea"/>
                          <a:cs typeface="Times New Roman" pitchFamily="18" charset="0"/>
                        </a:rPr>
                        <a:t> посуды</a:t>
                      </a:r>
                      <a:endParaRPr lang="ru-RU" sz="1400" dirty="0">
                        <a:latin typeface="Times New Roman" pitchFamily="18" charset="0"/>
                        <a:cs typeface="Times New Roman" pitchFamily="18" charset="0"/>
                      </a:endParaRPr>
                    </a:p>
                  </a:txBody>
                  <a:tcPr/>
                </a:tc>
              </a:tr>
            </a:tbl>
          </a:graphicData>
        </a:graphic>
      </p:graphicFrame>
      <p:pic>
        <p:nvPicPr>
          <p:cNvPr id="7" name="Рисунок 6"/>
          <p:cNvPicPr/>
          <p:nvPr/>
        </p:nvPicPr>
        <p:blipFill>
          <a:blip r:embed="rId2"/>
          <a:srcRect/>
          <a:stretch>
            <a:fillRect/>
          </a:stretch>
        </p:blipFill>
        <p:spPr bwMode="auto">
          <a:xfrm>
            <a:off x="0" y="1714494"/>
            <a:ext cx="1676400" cy="1847850"/>
          </a:xfrm>
          <a:prstGeom prst="rect">
            <a:avLst/>
          </a:prstGeom>
          <a:noFill/>
          <a:ln w="9525">
            <a:noFill/>
            <a:miter lim="800000"/>
            <a:headEnd/>
            <a:tailEnd/>
          </a:ln>
        </p:spPr>
      </p:pic>
      <p:sp>
        <p:nvSpPr>
          <p:cNvPr id="8" name="Прямоугольник 7"/>
          <p:cNvSpPr/>
          <p:nvPr/>
        </p:nvSpPr>
        <p:spPr>
          <a:xfrm>
            <a:off x="1643042" y="1714494"/>
            <a:ext cx="7358082" cy="3293209"/>
          </a:xfrm>
          <a:prstGeom prst="rect">
            <a:avLst/>
          </a:prstGeom>
          <a:solidFill>
            <a:schemeClr val="accent4">
              <a:lumMod val="20000"/>
              <a:lumOff val="80000"/>
              <a:alpha val="60000"/>
            </a:schemeClr>
          </a:solidFill>
        </p:spPr>
        <p:txBody>
          <a:bodyPr wrap="square">
            <a:spAutoFit/>
          </a:bodyPr>
          <a:lstStyle/>
          <a:p>
            <a:pPr indent="360000" algn="just"/>
            <a:r>
              <a:rPr lang="ru-RU" sz="1600" dirty="0" smtClean="0">
                <a:latin typeface="Times New Roman" pitchFamily="18" charset="0"/>
                <a:cs typeface="Times New Roman" pitchFamily="18" charset="0"/>
              </a:rPr>
              <a:t>1. По плану кухни и по условию задачи определим соответствие между           пронумерованными участками площади и мебелью, бытовой техникой, которые   они занимают. </a:t>
            </a:r>
          </a:p>
          <a:p>
            <a:pPr indent="360000" algn="just"/>
            <a:r>
              <a:rPr lang="ru-RU" sz="1600" dirty="0" smtClean="0">
                <a:latin typeface="Times New Roman" pitchFamily="18" charset="0"/>
                <a:cs typeface="Times New Roman" pitchFamily="18" charset="0"/>
              </a:rPr>
              <a:t>2. Найдем площадь той части кухни, на которой будет смонтирован                   электрический подогрев пола. </a:t>
            </a:r>
          </a:p>
          <a:p>
            <a:pPr indent="360000" algn="just"/>
            <a:r>
              <a:rPr lang="ru-RU" sz="1600" dirty="0" smtClean="0">
                <a:latin typeface="Times New Roman" pitchFamily="18" charset="0"/>
                <a:cs typeface="Times New Roman" pitchFamily="18" charset="0"/>
              </a:rPr>
              <a:t>Подсчитаем количество квадратов на плане, площадь которых будет                соответствовать площади той части кухни, на которой будет смонтирован                  электрический подогрев пола. При этом учтем, что владелец не станет подводить      обогрев под холодильник, плиту, буфет, раковину и полки для посуды, а также на     участок площадью 2⋅0,3⋅0,3=0,18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(2 квадрата) между буфетом и плитой.                Количество квадратов - 57 (окрашены в зеленый цвет – рис.2). Площадь одного        квадрата на плане соответствует части площади кухни,  равной: 0,3⋅0,3=0,09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indent="360000" algn="just"/>
            <a:r>
              <a:rPr lang="ru-RU" sz="1600" dirty="0" smtClean="0">
                <a:latin typeface="Times New Roman" pitchFamily="18" charset="0"/>
                <a:cs typeface="Times New Roman" pitchFamily="18" charset="0"/>
              </a:rPr>
              <a:t> Подсчитаем нужную площадь: 57⋅0,3⋅0,3=5,13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Ответ: 5,13 м</a:t>
            </a:r>
            <a:r>
              <a:rPr lang="ru-RU" sz="1600" b="1" baseline="30000" dirty="0" smtClean="0">
                <a:latin typeface="Times New Roman" pitchFamily="18" charset="0"/>
                <a:cs typeface="Times New Roman" pitchFamily="18" charset="0"/>
              </a:rPr>
              <a:t>2</a:t>
            </a:r>
            <a:r>
              <a:rPr lang="ru-RU" sz="1600" b="1" dirty="0" smtClean="0">
                <a:latin typeface="Times New Roman" pitchFamily="18" charset="0"/>
                <a:cs typeface="Times New Roman" pitchFamily="18" charset="0"/>
              </a:rPr>
              <a:t> .</a:t>
            </a:r>
          </a:p>
        </p:txBody>
      </p:sp>
      <p:sp>
        <p:nvSpPr>
          <p:cNvPr id="9" name="Прямоугольник 8"/>
          <p:cNvSpPr/>
          <p:nvPr/>
        </p:nvSpPr>
        <p:spPr>
          <a:xfrm>
            <a:off x="214282" y="3357568"/>
            <a:ext cx="619080" cy="276999"/>
          </a:xfrm>
          <a:prstGeom prst="rect">
            <a:avLst/>
          </a:prstGeom>
        </p:spPr>
        <p:txBody>
          <a:bodyPr wrap="none">
            <a:spAutoFit/>
          </a:bodyPr>
          <a:lstStyle/>
          <a:p>
            <a:r>
              <a:rPr lang="ru-RU" altLang="ko-KR" sz="1200" b="1" dirty="0" smtClean="0">
                <a:latin typeface="Times New Roman" pitchFamily="18" charset="0"/>
                <a:cs typeface="Times New Roman" pitchFamily="18" charset="0"/>
              </a:rPr>
              <a:t>рис. 2 </a:t>
            </a:r>
            <a:endParaRPr lang="ru-RU" sz="1200" dirty="0"/>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357158" y="142858"/>
            <a:ext cx="8572560" cy="1569660"/>
          </a:xfrm>
          <a:prstGeom prst="rect">
            <a:avLst/>
          </a:prstGeom>
          <a:solidFill>
            <a:schemeClr val="accent4">
              <a:lumMod val="20000"/>
              <a:lumOff val="80000"/>
              <a:alpha val="6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r>
              <a:rPr lang="ru-RU" sz="1600" b="1" dirty="0" smtClean="0">
                <a:latin typeface="Times New Roman" pitchFamily="18" charset="0"/>
                <a:cs typeface="Times New Roman" pitchFamily="18" charset="0"/>
              </a:rPr>
              <a:t>Решение к  задаче № 12.</a:t>
            </a:r>
            <a:endParaRPr lang="ru-RU"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Значение длины стороны одной клетки на плане не важно при решении данной задачи,       имеет   значение то, что длина стороны каждой клетки на плане соответствует длине отрезка на местности,     равному 20 м. </a:t>
            </a:r>
          </a:p>
          <a:p>
            <a:pPr indent="360000" algn="just"/>
            <a:r>
              <a:rPr lang="ru-RU" sz="1600" dirty="0" smtClean="0">
                <a:latin typeface="Times New Roman" pitchFamily="18" charset="0"/>
                <a:cs typeface="Times New Roman" pitchFamily="18" charset="0"/>
              </a:rPr>
              <a:t>1.  По плану местности и по условию задачи определим соответствие между                         пронумерованными участками площади и зданиями, которые они занимают. </a:t>
            </a:r>
            <a:endParaRPr lang="ru-RU" sz="1600" dirty="0">
              <a:latin typeface="Times New Roman" pitchFamily="18" charset="0"/>
              <a:cs typeface="Times New Roman" pitchFamily="18" charset="0"/>
            </a:endParaRPr>
          </a:p>
        </p:txBody>
      </p:sp>
      <p:sp>
        <p:nvSpPr>
          <p:cNvPr id="11" name="Прямоугольник 10"/>
          <p:cNvSpPr/>
          <p:nvPr/>
        </p:nvSpPr>
        <p:spPr>
          <a:xfrm>
            <a:off x="357158" y="2588955"/>
            <a:ext cx="8643998" cy="2308324"/>
          </a:xfrm>
          <a:prstGeom prst="rect">
            <a:avLst/>
          </a:prstGeom>
          <a:solidFill>
            <a:schemeClr val="accent4">
              <a:lumMod val="20000"/>
              <a:lumOff val="80000"/>
              <a:alpha val="59000"/>
            </a:schemeClr>
          </a:solidFill>
        </p:spPr>
        <p:txBody>
          <a:bodyPr wrap="square">
            <a:spAutoFit/>
          </a:bodyPr>
          <a:lstStyle/>
          <a:p>
            <a:pPr indent="360000"/>
            <a:r>
              <a:rPr lang="ru-RU" sz="1600" dirty="0" smtClean="0">
                <a:latin typeface="Times New Roman" pitchFamily="18" charset="0"/>
                <a:cs typeface="Times New Roman" pitchFamily="18" charset="0"/>
              </a:rPr>
              <a:t>2. Найдем суммарную площадь, которую занимают дома, где проживают Таня, Петя и Вася.</a:t>
            </a:r>
          </a:p>
          <a:p>
            <a:pPr indent="360000" algn="just"/>
            <a:r>
              <a:rPr lang="ru-RU" sz="1600" dirty="0" smtClean="0">
                <a:latin typeface="Times New Roman" pitchFamily="18" charset="0"/>
                <a:cs typeface="Times New Roman" pitchFamily="18" charset="0"/>
              </a:rPr>
              <a:t>Найдем площадь, которую занимает дом, в котором проживает Таня (дом № 2). Площадь      дома на   плане равна: 4 ⋅ 3 = 12 квадратам. Площадь одного квадрата равна: 20⋅20=400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Площадь дома на  местности равна: 12 ⋅ 400 = 4800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indent="360000"/>
            <a:r>
              <a:rPr lang="ru-RU" sz="1600" dirty="0" smtClean="0">
                <a:latin typeface="Times New Roman" pitchFamily="18" charset="0"/>
                <a:cs typeface="Times New Roman" pitchFamily="18" charset="0"/>
              </a:rPr>
              <a:t>Найдем площадь, которую занимает дом, в котором проживает Петя (дом № 6). Площадь      дома на местности равна: 7 ⋅ 3 ⋅ 400 = 8400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indent="360000"/>
            <a:r>
              <a:rPr lang="ru-RU" sz="1600" dirty="0" smtClean="0">
                <a:latin typeface="Times New Roman" pitchFamily="18" charset="0"/>
                <a:cs typeface="Times New Roman" pitchFamily="18" charset="0"/>
              </a:rPr>
              <a:t>Найдем площадь, которую занимает дом, в котором проживает Вася (дом № 7). Площадь      дома на местности равна: 7 ⋅ 8 ⋅ 400 – 4 ⋅ 5 ⋅ 400 = 22400 - 8000=14400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indent="360000"/>
            <a:r>
              <a:rPr lang="ru-RU" sz="1600" dirty="0" smtClean="0">
                <a:latin typeface="Times New Roman" pitchFamily="18" charset="0"/>
                <a:cs typeface="Times New Roman" pitchFamily="18" charset="0"/>
              </a:rPr>
              <a:t>4800+8400+14400=27600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Ответ: 27600 м</a:t>
            </a:r>
            <a:r>
              <a:rPr lang="ru-RU" sz="1600" b="1" baseline="30000" dirty="0" smtClean="0">
                <a:latin typeface="Times New Roman" pitchFamily="18" charset="0"/>
                <a:cs typeface="Times New Roman" pitchFamily="18" charset="0"/>
              </a:rPr>
              <a:t>2</a:t>
            </a:r>
            <a:r>
              <a:rPr lang="ru-RU" sz="1600" b="1" dirty="0" smtClean="0">
                <a:latin typeface="Times New Roman" pitchFamily="18" charset="0"/>
                <a:cs typeface="Times New Roman" pitchFamily="18" charset="0"/>
              </a:rPr>
              <a:t> .</a:t>
            </a:r>
          </a:p>
        </p:txBody>
      </p:sp>
      <p:graphicFrame>
        <p:nvGraphicFramePr>
          <p:cNvPr id="9" name="Таблица 8"/>
          <p:cNvGraphicFramePr>
            <a:graphicFrameLocks noGrp="1"/>
          </p:cNvGraphicFramePr>
          <p:nvPr/>
        </p:nvGraphicFramePr>
        <p:xfrm>
          <a:off x="571472" y="1714494"/>
          <a:ext cx="8072494" cy="865572"/>
        </p:xfrm>
        <a:graphic>
          <a:graphicData uri="http://schemas.openxmlformats.org/drawingml/2006/table">
            <a:tbl>
              <a:tblPr firstRow="1" bandRow="1">
                <a:tableStyleId>{5C22544A-7EE6-4342-B048-85BDC9FD1C3A}</a:tableStyleId>
              </a:tblPr>
              <a:tblGrid>
                <a:gridCol w="727252"/>
                <a:gridCol w="1290872"/>
                <a:gridCol w="527258"/>
                <a:gridCol w="945427"/>
                <a:gridCol w="727252"/>
                <a:gridCol w="1309053"/>
                <a:gridCol w="1259496"/>
                <a:gridCol w="1285884"/>
              </a:tblGrid>
              <a:tr h="316932">
                <a:tc>
                  <a:txBody>
                    <a:bodyPr/>
                    <a:lstStyle/>
                    <a:p>
                      <a:pPr algn="ctr"/>
                      <a:r>
                        <a:rPr lang="ru-RU" sz="1200" dirty="0">
                          <a:latin typeface="Times New Roman"/>
                          <a:ea typeface="Times New Roman"/>
                        </a:rPr>
                        <a:t>1</a:t>
                      </a:r>
                      <a:endParaRPr lang="ru-RU" sz="1100" dirty="0">
                        <a:latin typeface="Calibri"/>
                      </a:endParaRPr>
                    </a:p>
                  </a:txBody>
                  <a:tcPr marL="68580" marR="68580" marT="0" marB="0"/>
                </a:tc>
                <a:tc>
                  <a:txBody>
                    <a:bodyPr/>
                    <a:lstStyle/>
                    <a:p>
                      <a:pPr algn="ctr"/>
                      <a:r>
                        <a:rPr lang="ru-RU" sz="1200" dirty="0">
                          <a:latin typeface="Times New Roman"/>
                          <a:ea typeface="Times New Roman"/>
                        </a:rPr>
                        <a:t>2</a:t>
                      </a:r>
                      <a:endParaRPr lang="ru-RU" sz="1100" dirty="0">
                        <a:latin typeface="Calibri"/>
                      </a:endParaRPr>
                    </a:p>
                  </a:txBody>
                  <a:tcPr marL="68580" marR="68580" marT="0" marB="0"/>
                </a:tc>
                <a:tc>
                  <a:txBody>
                    <a:bodyPr/>
                    <a:lstStyle/>
                    <a:p>
                      <a:pPr algn="ctr"/>
                      <a:r>
                        <a:rPr lang="ru-RU" sz="1200">
                          <a:latin typeface="Times New Roman"/>
                          <a:ea typeface="Times New Roman"/>
                        </a:rPr>
                        <a:t>3</a:t>
                      </a:r>
                      <a:endParaRPr lang="ru-RU" sz="1100">
                        <a:latin typeface="Calibri"/>
                      </a:endParaRPr>
                    </a:p>
                  </a:txBody>
                  <a:tcPr marL="68580" marR="68580" marT="0" marB="0"/>
                </a:tc>
                <a:tc>
                  <a:txBody>
                    <a:bodyPr/>
                    <a:lstStyle/>
                    <a:p>
                      <a:pPr algn="ctr"/>
                      <a:r>
                        <a:rPr lang="ru-RU" sz="1200" dirty="0">
                          <a:latin typeface="Times New Roman"/>
                          <a:ea typeface="Times New Roman"/>
                        </a:rPr>
                        <a:t>4</a:t>
                      </a:r>
                      <a:endParaRPr lang="ru-RU" sz="1100" dirty="0">
                        <a:latin typeface="Calibri"/>
                      </a:endParaRPr>
                    </a:p>
                  </a:txBody>
                  <a:tcPr marL="68580" marR="68580" marT="0" marB="0"/>
                </a:tc>
                <a:tc>
                  <a:txBody>
                    <a:bodyPr/>
                    <a:lstStyle/>
                    <a:p>
                      <a:pPr algn="ctr"/>
                      <a:r>
                        <a:rPr lang="ru-RU" sz="1200">
                          <a:latin typeface="Times New Roman"/>
                          <a:ea typeface="Times New Roman"/>
                        </a:rPr>
                        <a:t>5</a:t>
                      </a:r>
                      <a:endParaRPr lang="ru-RU" sz="1100">
                        <a:latin typeface="Calibri"/>
                      </a:endParaRPr>
                    </a:p>
                  </a:txBody>
                  <a:tcPr marL="68580" marR="68580" marT="0" marB="0"/>
                </a:tc>
                <a:tc>
                  <a:txBody>
                    <a:bodyPr/>
                    <a:lstStyle/>
                    <a:p>
                      <a:pPr algn="ctr"/>
                      <a:r>
                        <a:rPr lang="ru-RU" sz="1200">
                          <a:latin typeface="Times New Roman"/>
                          <a:ea typeface="Times New Roman"/>
                        </a:rPr>
                        <a:t>6</a:t>
                      </a:r>
                      <a:endParaRPr lang="ru-RU" sz="1100">
                        <a:latin typeface="Calibri"/>
                      </a:endParaRPr>
                    </a:p>
                  </a:txBody>
                  <a:tcPr marL="68580" marR="68580" marT="0" marB="0"/>
                </a:tc>
                <a:tc>
                  <a:txBody>
                    <a:bodyPr/>
                    <a:lstStyle/>
                    <a:p>
                      <a:pPr algn="ctr"/>
                      <a:r>
                        <a:rPr lang="ru-RU" sz="1200">
                          <a:latin typeface="Times New Roman"/>
                          <a:ea typeface="Times New Roman"/>
                        </a:rPr>
                        <a:t>7</a:t>
                      </a:r>
                      <a:endParaRPr lang="ru-RU" sz="1100">
                        <a:latin typeface="Calibri"/>
                      </a:endParaRPr>
                    </a:p>
                  </a:txBody>
                  <a:tcPr marL="68580" marR="68580" marT="0" marB="0"/>
                </a:tc>
                <a:tc>
                  <a:txBody>
                    <a:bodyPr/>
                    <a:lstStyle/>
                    <a:p>
                      <a:pPr algn="ctr"/>
                      <a:r>
                        <a:rPr lang="ru-RU" sz="1200" dirty="0">
                          <a:latin typeface="Times New Roman"/>
                          <a:ea typeface="Times New Roman"/>
                        </a:rPr>
                        <a:t>8</a:t>
                      </a:r>
                      <a:endParaRPr lang="ru-RU" sz="1100" dirty="0">
                        <a:latin typeface="Calibri"/>
                      </a:endParaRPr>
                    </a:p>
                  </a:txBody>
                  <a:tcPr marL="68580" marR="68580" marT="0" marB="0"/>
                </a:tc>
              </a:tr>
              <a:tr h="468886">
                <a:tc>
                  <a:txBody>
                    <a:bodyPr/>
                    <a:lstStyle/>
                    <a:p>
                      <a:pPr algn="ctr"/>
                      <a:r>
                        <a:rPr lang="ru-RU" sz="1200">
                          <a:latin typeface="Times New Roman"/>
                          <a:ea typeface="Times New Roman"/>
                        </a:rPr>
                        <a:t>Детский сад</a:t>
                      </a:r>
                      <a:endParaRPr lang="ru-RU" sz="1100">
                        <a:latin typeface="Calibri"/>
                      </a:endParaRPr>
                    </a:p>
                  </a:txBody>
                  <a:tcPr marL="68580" marR="68580" marT="0" marB="0"/>
                </a:tc>
                <a:tc>
                  <a:txBody>
                    <a:bodyPr/>
                    <a:lstStyle/>
                    <a:p>
                      <a:pPr algn="ctr"/>
                      <a:r>
                        <a:rPr lang="ru-RU" sz="1200" dirty="0">
                          <a:latin typeface="Times New Roman"/>
                          <a:ea typeface="Times New Roman"/>
                        </a:rPr>
                        <a:t>Дом, в </a:t>
                      </a:r>
                      <a:r>
                        <a:rPr lang="ru-RU" sz="1200" dirty="0" smtClean="0">
                          <a:latin typeface="Times New Roman"/>
                          <a:ea typeface="Times New Roman"/>
                        </a:rPr>
                        <a:t>котором   проживает </a:t>
                      </a:r>
                      <a:r>
                        <a:rPr lang="ru-RU" sz="1200" dirty="0">
                          <a:latin typeface="Times New Roman"/>
                          <a:ea typeface="Times New Roman"/>
                        </a:rPr>
                        <a:t>Таня</a:t>
                      </a:r>
                      <a:endParaRPr lang="ru-RU" sz="1100" dirty="0">
                        <a:latin typeface="Calibri"/>
                      </a:endParaRPr>
                    </a:p>
                  </a:txBody>
                  <a:tcPr marL="68580" marR="68580" marT="0" marB="0"/>
                </a:tc>
                <a:tc>
                  <a:txBody>
                    <a:bodyPr/>
                    <a:lstStyle/>
                    <a:p>
                      <a:pPr algn="ctr"/>
                      <a:r>
                        <a:rPr lang="ru-RU" sz="1200" dirty="0">
                          <a:latin typeface="Times New Roman"/>
                          <a:ea typeface="Times New Roman"/>
                        </a:rPr>
                        <a:t>Банк</a:t>
                      </a:r>
                      <a:endParaRPr lang="ru-RU" sz="1100" dirty="0">
                        <a:latin typeface="Calibri"/>
                      </a:endParaRPr>
                    </a:p>
                  </a:txBody>
                  <a:tcPr marL="68580" marR="68580" marT="0" marB="0"/>
                </a:tc>
                <a:tc>
                  <a:txBody>
                    <a:bodyPr/>
                    <a:lstStyle/>
                    <a:p>
                      <a:pPr algn="ctr"/>
                      <a:r>
                        <a:rPr lang="ru-RU" sz="1200" dirty="0">
                          <a:latin typeface="Times New Roman"/>
                          <a:ea typeface="Times New Roman"/>
                        </a:rPr>
                        <a:t>Автобусная </a:t>
                      </a:r>
                      <a:endParaRPr lang="ru-RU" sz="1200" dirty="0" smtClean="0">
                        <a:latin typeface="Times New Roman"/>
                        <a:ea typeface="Times New Roman"/>
                      </a:endParaRPr>
                    </a:p>
                    <a:p>
                      <a:pPr algn="ctr"/>
                      <a:r>
                        <a:rPr lang="ru-RU" sz="1200" dirty="0" smtClean="0">
                          <a:latin typeface="Times New Roman"/>
                          <a:ea typeface="Times New Roman"/>
                        </a:rPr>
                        <a:t>остановка</a:t>
                      </a:r>
                      <a:endParaRPr lang="ru-RU" sz="1100" dirty="0">
                        <a:latin typeface="Calibri"/>
                      </a:endParaRPr>
                    </a:p>
                  </a:txBody>
                  <a:tcPr marL="68580" marR="68580" marT="0" marB="0"/>
                </a:tc>
                <a:tc>
                  <a:txBody>
                    <a:bodyPr/>
                    <a:lstStyle/>
                    <a:p>
                      <a:pPr algn="ctr"/>
                      <a:r>
                        <a:rPr lang="ru-RU" sz="1200" dirty="0">
                          <a:latin typeface="Times New Roman"/>
                          <a:ea typeface="Times New Roman"/>
                        </a:rPr>
                        <a:t>Магазин</a:t>
                      </a:r>
                      <a:endParaRPr lang="ru-RU" sz="1100" dirty="0">
                        <a:latin typeface="Calibri"/>
                      </a:endParaRPr>
                    </a:p>
                  </a:txBody>
                  <a:tcPr marL="68580" marR="68580" marT="0" marB="0"/>
                </a:tc>
                <a:tc>
                  <a:txBody>
                    <a:bodyPr/>
                    <a:lstStyle/>
                    <a:p>
                      <a:pPr algn="ctr"/>
                      <a:r>
                        <a:rPr lang="ru-RU" sz="1200" dirty="0">
                          <a:latin typeface="Times New Roman"/>
                          <a:ea typeface="Times New Roman"/>
                        </a:rPr>
                        <a:t>Дом, в </a:t>
                      </a:r>
                      <a:r>
                        <a:rPr lang="ru-RU" sz="1200" dirty="0" smtClean="0">
                          <a:latin typeface="Times New Roman"/>
                          <a:ea typeface="Times New Roman"/>
                        </a:rPr>
                        <a:t>котором</a:t>
                      </a:r>
                    </a:p>
                    <a:p>
                      <a:pPr algn="ctr"/>
                      <a:r>
                        <a:rPr lang="ru-RU" sz="1200" dirty="0" smtClean="0">
                          <a:latin typeface="Times New Roman"/>
                          <a:ea typeface="Times New Roman"/>
                        </a:rPr>
                        <a:t> </a:t>
                      </a:r>
                      <a:r>
                        <a:rPr lang="ru-RU" sz="1200" dirty="0">
                          <a:latin typeface="Times New Roman"/>
                          <a:ea typeface="Times New Roman"/>
                        </a:rPr>
                        <a:t>проживает Петя</a:t>
                      </a:r>
                      <a:endParaRPr lang="ru-RU" sz="1100" dirty="0">
                        <a:latin typeface="Calibri"/>
                      </a:endParaRPr>
                    </a:p>
                  </a:txBody>
                  <a:tcPr marL="68580" marR="68580" marT="0" marB="0"/>
                </a:tc>
                <a:tc>
                  <a:txBody>
                    <a:bodyPr/>
                    <a:lstStyle/>
                    <a:p>
                      <a:pPr algn="ctr"/>
                      <a:r>
                        <a:rPr lang="ru-RU" sz="1200" dirty="0">
                          <a:latin typeface="Times New Roman"/>
                          <a:ea typeface="Times New Roman"/>
                        </a:rPr>
                        <a:t>Дом, в </a:t>
                      </a:r>
                      <a:r>
                        <a:rPr lang="ru-RU" sz="1200" dirty="0" smtClean="0">
                          <a:latin typeface="Times New Roman"/>
                          <a:ea typeface="Times New Roman"/>
                        </a:rPr>
                        <a:t>котором</a:t>
                      </a:r>
                    </a:p>
                    <a:p>
                      <a:pPr algn="ctr"/>
                      <a:r>
                        <a:rPr lang="ru-RU" sz="1200" dirty="0" smtClean="0">
                          <a:latin typeface="Times New Roman"/>
                          <a:ea typeface="Times New Roman"/>
                        </a:rPr>
                        <a:t> </a:t>
                      </a:r>
                      <a:r>
                        <a:rPr lang="ru-RU" sz="1200" dirty="0">
                          <a:latin typeface="Times New Roman"/>
                          <a:ea typeface="Times New Roman"/>
                        </a:rPr>
                        <a:t>проживает Вася</a:t>
                      </a:r>
                      <a:endParaRPr lang="ru-RU" sz="1100" dirty="0">
                        <a:latin typeface="Calibri"/>
                      </a:endParaRPr>
                    </a:p>
                  </a:txBody>
                  <a:tcPr marL="68580" marR="68580" marT="0" marB="0"/>
                </a:tc>
                <a:tc>
                  <a:txBody>
                    <a:bodyPr/>
                    <a:lstStyle/>
                    <a:p>
                      <a:pPr algn="ctr"/>
                      <a:r>
                        <a:rPr lang="ru-RU" sz="1200" dirty="0">
                          <a:latin typeface="Times New Roman"/>
                        </a:rPr>
                        <a:t>Квартал </a:t>
                      </a:r>
                      <a:r>
                        <a:rPr lang="ru-RU" sz="1200" dirty="0" smtClean="0">
                          <a:latin typeface="Times New Roman"/>
                        </a:rPr>
                        <a:t>старых</a:t>
                      </a:r>
                    </a:p>
                    <a:p>
                      <a:pPr algn="ctr"/>
                      <a:r>
                        <a:rPr lang="ru-RU" sz="1200" dirty="0" smtClean="0">
                          <a:latin typeface="Times New Roman"/>
                        </a:rPr>
                        <a:t> одноэтажных</a:t>
                      </a:r>
                    </a:p>
                    <a:p>
                      <a:pPr algn="ctr"/>
                      <a:r>
                        <a:rPr lang="ru-RU" sz="1200" dirty="0" smtClean="0">
                          <a:latin typeface="Times New Roman"/>
                        </a:rPr>
                        <a:t> </a:t>
                      </a:r>
                      <a:r>
                        <a:rPr lang="ru-RU" sz="1200" dirty="0">
                          <a:latin typeface="Times New Roman"/>
                        </a:rPr>
                        <a:t>домов</a:t>
                      </a:r>
                      <a:endParaRPr lang="ru-RU" sz="1100" dirty="0">
                        <a:latin typeface="Calibri"/>
                      </a:endParaRPr>
                    </a:p>
                  </a:txBody>
                  <a:tcPr marL="68580" marR="68580" marT="0" marB="0"/>
                </a:tc>
              </a:tr>
            </a:tbl>
          </a:graphicData>
        </a:graphic>
      </p:graphicFrame>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ru-RU" altLang="ko-KR" dirty="0" smtClean="0">
                <a:solidFill>
                  <a:srgbClr val="FF0000"/>
                </a:solidFill>
                <a:latin typeface="Times New Roman" pitchFamily="18" charset="0"/>
                <a:cs typeface="Times New Roman" pitchFamily="18" charset="0"/>
              </a:rPr>
              <a:t>Спасибо за внимание!</a:t>
            </a:r>
            <a:endParaRPr lang="ko-KR" alt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1455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duotone>
              <a:schemeClr val="accent4">
                <a:shade val="45000"/>
                <a:satMod val="135000"/>
              </a:schemeClr>
              <a:prstClr val="white"/>
            </a:duotone>
            <a:extLst>
              <a:ext uri="{BEBA8EAE-BF5A-486C-A8C5-ECC9F3942E4B}">
                <a14:imgProps xmlns:a14="http://schemas.microsoft.com/office/drawing/2010/main" xmlns="">
                  <a14:imgLayer r:embed="rId4">
                    <a14:imgEffect>
                      <a14:colorTemperature colorTemp="6375"/>
                    </a14:imgEffect>
                    <a14:imgEffect>
                      <a14:saturation sat="190000"/>
                    </a14:imgEffect>
                  </a14:imgLayer>
                </a14:imgProps>
              </a:ext>
            </a:extLst>
          </a:blip>
          <a:srcRect/>
          <a:stretch>
            <a:fillRect/>
          </a:stretch>
        </p:blipFill>
        <p:spPr bwMode="auto">
          <a:xfrm>
            <a:off x="3851920" y="0"/>
            <a:ext cx="5292080" cy="4987940"/>
          </a:xfrm>
          <a:prstGeom prst="rect">
            <a:avLst/>
          </a:prstGeom>
          <a:noFill/>
          <a:ln w="9525">
            <a:noFill/>
            <a:miter lim="800000"/>
            <a:headEnd/>
            <a:tailEnd/>
          </a:ln>
        </p:spPr>
      </p:pic>
      <p:sp>
        <p:nvSpPr>
          <p:cNvPr id="37" name="Rectangle 8"/>
          <p:cNvSpPr txBox="1">
            <a:spLocks noChangeArrowheads="1"/>
          </p:cNvSpPr>
          <p:nvPr/>
        </p:nvSpPr>
        <p:spPr bwMode="auto">
          <a:xfrm>
            <a:off x="538448" y="140027"/>
            <a:ext cx="8386763" cy="461665"/>
          </a:xfrm>
          <a:prstGeom prst="rect">
            <a:avLst/>
          </a:prstGeom>
          <a:noFill/>
          <a:ln w="9525">
            <a:noFill/>
            <a:miter lim="800000"/>
            <a:headEnd/>
            <a:tailEnd/>
          </a:ln>
          <a:effectLst/>
        </p:spPr>
        <p:txBody>
          <a:bodyPr wrap="square" anchor="ctr">
            <a:spAutoFit/>
          </a:bodyPr>
          <a:lstStyle/>
          <a:p>
            <a:pPr algn="ctr" eaLnBrk="0" hangingPunct="0">
              <a:defRPr/>
            </a:pPr>
            <a:r>
              <a:rPr lang="ru-RU" sz="2400" b="1" kern="0" cap="all"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ea typeface="+mj-ea"/>
                <a:cs typeface="Times New Roman" pitchFamily="18" charset="0"/>
              </a:rPr>
              <a:t>Литература</a:t>
            </a:r>
            <a:endParaRPr lang="ru-RU" sz="2400" b="1" kern="0"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ea typeface="+mj-ea"/>
              <a:cs typeface="Times New Roman" pitchFamily="18"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571472" y="500048"/>
            <a:ext cx="842968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endParaRPr lang="ru-RU" sz="1400" dirty="0">
              <a:latin typeface="Times New Roman" pitchFamily="18" charset="0"/>
              <a:cs typeface="Times New Roman" pitchFamily="18" charset="0"/>
            </a:endParaRPr>
          </a:p>
        </p:txBody>
      </p:sp>
      <p:sp>
        <p:nvSpPr>
          <p:cNvPr id="8" name="Rectangle 8"/>
          <p:cNvSpPr txBox="1">
            <a:spLocks noChangeArrowheads="1"/>
          </p:cNvSpPr>
          <p:nvPr/>
        </p:nvSpPr>
        <p:spPr bwMode="auto">
          <a:xfrm>
            <a:off x="500034" y="642924"/>
            <a:ext cx="8386763" cy="3508653"/>
          </a:xfrm>
          <a:prstGeom prst="rect">
            <a:avLst/>
          </a:prstGeom>
          <a:solidFill>
            <a:schemeClr val="accent4">
              <a:lumMod val="20000"/>
              <a:lumOff val="80000"/>
              <a:alpha val="58000"/>
            </a:schemeClr>
          </a:solidFill>
          <a:ln w="9525">
            <a:noFill/>
            <a:miter lim="800000"/>
            <a:headEnd/>
            <a:tailEnd/>
          </a:ln>
          <a:effectLst/>
        </p:spPr>
        <p:txBody>
          <a:bodyPr wrap="square" anchor="ctr">
            <a:spAutoFit/>
          </a:bodyPr>
          <a:lstStyle/>
          <a:p>
            <a:pPr indent="360000" algn="just"/>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Вилекнкин</a:t>
            </a:r>
            <a:r>
              <a:rPr lang="ru-RU" sz="1600" dirty="0" smtClean="0">
                <a:latin typeface="Times New Roman" pitchFamily="18" charset="0"/>
                <a:cs typeface="Times New Roman" pitchFamily="18" charset="0"/>
              </a:rPr>
              <a:t> Н.Я. Математика. 6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Базовый уровень. В 2 частях. Часть 1/ Н. Я.              </a:t>
            </a:r>
            <a:r>
              <a:rPr lang="ru-RU" sz="1600" dirty="0" err="1" smtClean="0">
                <a:latin typeface="Times New Roman" pitchFamily="18" charset="0"/>
                <a:cs typeface="Times New Roman" pitchFamily="18" charset="0"/>
              </a:rPr>
              <a:t>Виленкин</a:t>
            </a:r>
            <a:r>
              <a:rPr lang="ru-RU" sz="1600" dirty="0" smtClean="0">
                <a:latin typeface="Times New Roman" pitchFamily="18" charset="0"/>
                <a:cs typeface="Times New Roman" pitchFamily="18" charset="0"/>
              </a:rPr>
              <a:t>, В. И.      Жохов, Л. А. Александрова, С. И. Шварцбурд.-4-е изд., </a:t>
            </a:r>
            <a:r>
              <a:rPr lang="ru-RU" sz="1600" dirty="0" err="1" smtClean="0">
                <a:latin typeface="Times New Roman" pitchFamily="18" charset="0"/>
                <a:cs typeface="Times New Roman" pitchFamily="18" charset="0"/>
              </a:rPr>
              <a:t>стер.-Москва</a:t>
            </a:r>
            <a:r>
              <a:rPr lang="ru-RU" sz="1600" dirty="0" smtClean="0">
                <a:latin typeface="Times New Roman" pitchFamily="18" charset="0"/>
                <a:cs typeface="Times New Roman" pitchFamily="18" charset="0"/>
              </a:rPr>
              <a:t>:       Просвещение, 2024.-160 с.</a:t>
            </a:r>
          </a:p>
          <a:p>
            <a:pPr indent="360000" algn="just"/>
            <a:r>
              <a:rPr lang="ru-RU" sz="1600" dirty="0" smtClean="0">
                <a:latin typeface="Times New Roman" pitchFamily="18" charset="0"/>
                <a:cs typeface="Times New Roman" pitchFamily="18" charset="0"/>
              </a:rPr>
              <a:t>2. Виды записи масштаба - урок. География, 5 класс [Электронный ресурс]: ООО              "</a:t>
            </a:r>
            <a:r>
              <a:rPr lang="ru-RU" sz="1600" dirty="0" err="1" smtClean="0">
                <a:latin typeface="Times New Roman" pitchFamily="18" charset="0"/>
                <a:cs typeface="Times New Roman" pitchFamily="18" charset="0"/>
              </a:rPr>
              <a:t>ЯКласс</a:t>
            </a:r>
            <a:r>
              <a:rPr lang="ru-RU" sz="1600" dirty="0" smtClean="0">
                <a:latin typeface="Times New Roman" pitchFamily="18" charset="0"/>
                <a:cs typeface="Times New Roman" pitchFamily="18" charset="0"/>
              </a:rPr>
              <a:t>".- М., 2021. </a:t>
            </a:r>
            <a:r>
              <a:rPr lang="en-US" sz="1600" dirty="0" smtClean="0">
                <a:latin typeface="Times New Roman" pitchFamily="18" charset="0"/>
                <a:cs typeface="Times New Roman" pitchFamily="18" charset="0"/>
              </a:rPr>
              <a:t>URL</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5"/>
              </a:rPr>
              <a:t>https://www.yaklass.ru/p/geografiya/5-klass/izobrazheniia-zemnoi-</a:t>
            </a:r>
            <a:r>
              <a:rPr lang="ru-RU" sz="1600" dirty="0" smtClean="0">
                <a:latin typeface="Times New Roman" pitchFamily="18" charset="0"/>
                <a:cs typeface="Times New Roman" pitchFamily="18" charset="0"/>
              </a:rPr>
              <a:t>      poverkhnosti-i-ikh-ispolzovanie-131512/masshtab-i-ego-vidy-141246/re-bd747ad0-20f2-4c6d-ac37-d35985b87f09.</a:t>
            </a:r>
          </a:p>
          <a:p>
            <a:pPr indent="360000" fontAlgn="base"/>
            <a:r>
              <a:rPr lang="ru-RU" sz="1600" dirty="0" smtClean="0">
                <a:latin typeface="Times New Roman" pitchFamily="18" charset="0"/>
                <a:cs typeface="Times New Roman" pitchFamily="18" charset="0"/>
              </a:rPr>
              <a:t>3. Масштаб и его виды. География [Электронный ресурс]: ООО "</a:t>
            </a:r>
            <a:r>
              <a:rPr lang="ru-RU" sz="1600" dirty="0" err="1" smtClean="0">
                <a:latin typeface="Times New Roman" pitchFamily="18" charset="0"/>
                <a:cs typeface="Times New Roman" pitchFamily="18" charset="0"/>
              </a:rPr>
              <a:t>Фоксфорд</a:t>
            </a:r>
            <a:r>
              <a:rPr lang="ru-RU" sz="1600" dirty="0" smtClean="0">
                <a:latin typeface="Times New Roman" pitchFamily="18" charset="0"/>
                <a:cs typeface="Times New Roman" pitchFamily="18" charset="0"/>
              </a:rPr>
              <a:t>".- М., 2009.   </a:t>
            </a:r>
            <a:r>
              <a:rPr lang="en-US" sz="1600" dirty="0" smtClean="0">
                <a:latin typeface="Times New Roman" pitchFamily="18" charset="0"/>
                <a:cs typeface="Times New Roman" pitchFamily="18" charset="0"/>
              </a:rPr>
              <a:t>URL</a:t>
            </a:r>
            <a:r>
              <a:rPr lang="ru-RU" sz="1600" dirty="0" smtClean="0">
                <a:latin typeface="Times New Roman" pitchFamily="18" charset="0"/>
                <a:cs typeface="Times New Roman" pitchFamily="18" charset="0"/>
              </a:rPr>
              <a:t>:  </a:t>
            </a:r>
            <a:r>
              <a:rPr lang="en-US" sz="1600" u="sng" dirty="0" smtClean="0">
                <a:latin typeface="Times New Roman" pitchFamily="18" charset="0"/>
                <a:cs typeface="Times New Roman" pitchFamily="18" charset="0"/>
              </a:rPr>
              <a:t>https</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foxford</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ru</a:t>
            </a:r>
            <a:r>
              <a:rPr lang="ru-RU" sz="1600" u="sng" dirty="0" smtClean="0">
                <a:latin typeface="Times New Roman" pitchFamily="18" charset="0"/>
                <a:cs typeface="Times New Roman" pitchFamily="18" charset="0"/>
              </a:rPr>
              <a:t>/</a:t>
            </a:r>
            <a:r>
              <a:rPr lang="en-US" sz="1600" u="sng" dirty="0" smtClean="0">
                <a:latin typeface="Times New Roman" pitchFamily="18" charset="0"/>
                <a:cs typeface="Times New Roman" pitchFamily="18" charset="0"/>
              </a:rPr>
              <a:t>wiki</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geografiya</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maschtab</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i</a:t>
            </a:r>
            <a:r>
              <a:rPr lang="ru-RU" sz="1600" u="sng" dirty="0" smtClean="0">
                <a:latin typeface="Times New Roman" pitchFamily="18" charset="0"/>
                <a:cs typeface="Times New Roman" pitchFamily="18" charset="0"/>
              </a:rPr>
              <a:t>-</a:t>
            </a:r>
            <a:r>
              <a:rPr lang="en-US" sz="1600" u="sng" dirty="0" smtClean="0">
                <a:latin typeface="Times New Roman" pitchFamily="18" charset="0"/>
                <a:cs typeface="Times New Roman" pitchFamily="18" charset="0"/>
              </a:rPr>
              <a:t>ego</a:t>
            </a:r>
            <a:r>
              <a:rPr lang="ru-RU" sz="1600" u="sng" dirty="0" smtClean="0">
                <a:latin typeface="Times New Roman" pitchFamily="18" charset="0"/>
                <a:cs typeface="Times New Roman" pitchFamily="18" charset="0"/>
              </a:rPr>
              <a:t>-</a:t>
            </a:r>
            <a:r>
              <a:rPr lang="en-US" sz="1600" u="sng" dirty="0" err="1" smtClean="0">
                <a:latin typeface="Times New Roman" pitchFamily="18" charset="0"/>
                <a:cs typeface="Times New Roman" pitchFamily="18" charset="0"/>
              </a:rPr>
              <a:t>vidi</a:t>
            </a:r>
            <a:r>
              <a:rPr lang="ru-RU" sz="1600" u="sng"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4. Масштаб [Электронный ресурс]: </a:t>
            </a:r>
            <a:r>
              <a:rPr lang="ru-RU" sz="1600" dirty="0" err="1" smtClean="0">
                <a:latin typeface="Times New Roman" pitchFamily="18" charset="0"/>
                <a:cs typeface="Times New Roman" pitchFamily="18" charset="0"/>
              </a:rPr>
              <a:t>Википедия</a:t>
            </a:r>
            <a:r>
              <a:rPr lang="ru-RU" sz="1600" dirty="0" smtClean="0">
                <a:latin typeface="Times New Roman" pitchFamily="18" charset="0"/>
                <a:cs typeface="Times New Roman" pitchFamily="18" charset="0"/>
              </a:rPr>
              <a:t>. Свободная энциклопедия.- 2001. </a:t>
            </a:r>
            <a:r>
              <a:rPr lang="en-US" sz="1600" dirty="0" smtClean="0">
                <a:latin typeface="Times New Roman" pitchFamily="18" charset="0"/>
                <a:cs typeface="Times New Roman" pitchFamily="18" charset="0"/>
              </a:rPr>
              <a:t>URL</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6"/>
              </a:rPr>
              <a:t>https://ru.wikipedia.org/wiki/Масштаб</a:t>
            </a:r>
            <a:r>
              <a:rPr lang="ru-RU" sz="1600" dirty="0" smtClean="0">
                <a:latin typeface="Times New Roman" pitchFamily="18" charset="0"/>
                <a:cs typeface="Times New Roman" pitchFamily="18" charset="0"/>
              </a:rPr>
              <a:t>.</a:t>
            </a:r>
          </a:p>
          <a:p>
            <a:pPr indent="360000" algn="just"/>
            <a:r>
              <a:rPr lang="ru-RU" sz="1600" dirty="0" smtClean="0">
                <a:latin typeface="Times New Roman" pitchFamily="18" charset="0"/>
                <a:cs typeface="Times New Roman" pitchFamily="18" charset="0"/>
              </a:rPr>
              <a:t>5. Сдам ГИА: Решу ОГЭ [Электронный ресурс]: Творческое объединение "Центр              интеллектуальных инициатив". </a:t>
            </a:r>
            <a:r>
              <a:rPr lang="en-US" sz="1600" dirty="0" smtClean="0">
                <a:latin typeface="Times New Roman" pitchFamily="18" charset="0"/>
                <a:cs typeface="Times New Roman" pitchFamily="18" charset="0"/>
              </a:rPr>
              <a:t>URL</a:t>
            </a:r>
            <a:r>
              <a:rPr lang="ru-RU" sz="1600" dirty="0" smtClean="0">
                <a:latin typeface="Times New Roman" pitchFamily="18" charset="0"/>
                <a:cs typeface="Times New Roman" pitchFamily="18" charset="0"/>
              </a:rPr>
              <a:t>: https://math-oge.sdamgia.ru/problem?id=424963.</a:t>
            </a:r>
          </a:p>
          <a:p>
            <a:pPr indent="360000" algn="just" eaLnBrk="0" hangingPunct="0">
              <a:defRPr/>
            </a:pPr>
            <a:endParaRPr lang="ru-RU" sz="1400" b="1" kern="0"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7532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39"/>
          <p:cNvSpPr/>
          <p:nvPr/>
        </p:nvSpPr>
        <p:spPr>
          <a:xfrm>
            <a:off x="2509438" y="1262927"/>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1 </a:t>
            </a:r>
            <a:endParaRPr lang="ko-KR" altLang="en-US" sz="2800" dirty="0">
              <a:solidFill>
                <a:schemeClr val="bg1"/>
              </a:solidFill>
            </a:endParaRPr>
          </a:p>
        </p:txBody>
      </p:sp>
      <p:sp>
        <p:nvSpPr>
          <p:cNvPr id="36" name="Title 2"/>
          <p:cNvSpPr txBox="1">
            <a:spLocks/>
          </p:cNvSpPr>
          <p:nvPr/>
        </p:nvSpPr>
        <p:spPr>
          <a:xfrm>
            <a:off x="-142908" y="214296"/>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37" name="Rectangle 8"/>
          <p:cNvSpPr txBox="1">
            <a:spLocks noChangeArrowheads="1"/>
          </p:cNvSpPr>
          <p:nvPr/>
        </p:nvSpPr>
        <p:spPr bwMode="auto">
          <a:xfrm>
            <a:off x="538448" y="173319"/>
            <a:ext cx="8386763" cy="338554"/>
          </a:xfrm>
          <a:prstGeom prst="rect">
            <a:avLst/>
          </a:prstGeom>
          <a:noFill/>
          <a:ln w="9525">
            <a:noFill/>
            <a:miter lim="800000"/>
            <a:headEnd/>
            <a:tailEnd/>
          </a:ln>
          <a:effectLst/>
        </p:spPr>
        <p:txBody>
          <a:bodyPr anchor="ctr">
            <a:spAutoFit/>
          </a:bodyPr>
          <a:lstStyle/>
          <a:p>
            <a:pPr algn="ctr" eaLnBrk="0" hangingPunct="0">
              <a:defRPr/>
            </a:pPr>
            <a:r>
              <a:rPr lang="ru-RU" sz="1600" b="1" kern="0" cap="all"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ea typeface="+mj-ea"/>
                <a:cs typeface="Times New Roman" pitchFamily="18" charset="0"/>
              </a:rPr>
              <a:t> Понятие масштаба</a:t>
            </a:r>
            <a:endParaRPr lang="ru-RU" sz="1600" b="1" kern="0"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ea typeface="+mj-ea"/>
              <a:cs typeface="Times New Roman" pitchFamily="18" charset="0"/>
            </a:endParaRPr>
          </a:p>
        </p:txBody>
      </p:sp>
      <p:sp>
        <p:nvSpPr>
          <p:cNvPr id="9" name="Rectangle 4"/>
          <p:cNvSpPr txBox="1">
            <a:spLocks noChangeArrowheads="1"/>
          </p:cNvSpPr>
          <p:nvPr/>
        </p:nvSpPr>
        <p:spPr>
          <a:xfrm>
            <a:off x="214282" y="571486"/>
            <a:ext cx="4714908" cy="1071570"/>
          </a:xfrm>
          <a:prstGeom prst="rect">
            <a:avLst/>
          </a:prstGeom>
          <a:solidFill>
            <a:schemeClr val="accent4">
              <a:lumMod val="20000"/>
              <a:lumOff val="80000"/>
              <a:alpha val="61000"/>
            </a:schemeClr>
          </a:solidFill>
          <a:ln>
            <a:solidFill>
              <a:schemeClr val="accent4">
                <a:lumMod val="20000"/>
                <a:lumOff val="80000"/>
              </a:schemeClr>
            </a:solidFill>
          </a:ln>
        </p:spPr>
        <p:txBody>
          <a:bodyPr lIns="0" tIns="0" rIns="0" bIns="0"/>
          <a:lstStyle/>
          <a:p>
            <a:pPr lvl="0" indent="360000" algn="just" defTabSz="449263">
              <a:tabLst>
                <a:tab pos="776288" algn="l"/>
                <a:tab pos="1555750" algn="l"/>
                <a:tab pos="2335213" algn="l"/>
                <a:tab pos="3114675" algn="l"/>
                <a:tab pos="3894138" algn="l"/>
                <a:tab pos="4673600" algn="l"/>
                <a:tab pos="5453063" algn="l"/>
                <a:tab pos="6234113" algn="l"/>
                <a:tab pos="7011988" algn="l"/>
                <a:tab pos="7791450" algn="l"/>
                <a:tab pos="8570913" algn="l"/>
                <a:tab pos="9350375" algn="l"/>
                <a:tab pos="10129838" algn="l"/>
                <a:tab pos="10909300" algn="l"/>
              </a:tabLst>
              <a:defRPr/>
            </a:pPr>
            <a:r>
              <a:rPr lang="ru-RU" sz="1400" b="1" dirty="0" smtClean="0">
                <a:solidFill>
                  <a:srgbClr val="000080"/>
                </a:solidFill>
                <a:latin typeface="Times New Roman" pitchFamily="18" charset="0"/>
                <a:cs typeface="Times New Roman" pitchFamily="18" charset="0"/>
              </a:rPr>
              <a:t>Масштаб</a:t>
            </a:r>
            <a:r>
              <a:rPr lang="ru-RU" sz="1400" dirty="0" smtClean="0">
                <a:solidFill>
                  <a:srgbClr val="000080"/>
                </a:solidFill>
                <a:latin typeface="Times New Roman" pitchFamily="18" charset="0"/>
                <a:cs typeface="Times New Roman" pitchFamily="18" charset="0"/>
              </a:rPr>
              <a:t> в географии показывает, во сколько  раз           каждая линия, нанесенная на   карту, уменьшена по                 отношению к её  действительным   размерам   на   местности.</a:t>
            </a:r>
            <a:r>
              <a:rPr lang="ru-RU" sz="1400" b="1" dirty="0" smtClean="0">
                <a:solidFill>
                  <a:srgbClr val="000080"/>
                </a:solidFill>
                <a:latin typeface="Times New Roman" pitchFamily="18" charset="0"/>
                <a:cs typeface="Times New Roman" pitchFamily="18" charset="0"/>
              </a:rPr>
              <a:t> Картография</a:t>
            </a:r>
            <a:r>
              <a:rPr lang="ru-RU" sz="1400" i="1" dirty="0" smtClean="0">
                <a:solidFill>
                  <a:srgbClr val="000080"/>
                </a:solidFill>
                <a:latin typeface="Times New Roman" pitchFamily="18" charset="0"/>
                <a:cs typeface="Times New Roman" pitchFamily="18" charset="0"/>
              </a:rPr>
              <a:t> – </a:t>
            </a:r>
            <a:r>
              <a:rPr lang="ru-RU" sz="1400" dirty="0" smtClean="0">
                <a:latin typeface="Times New Roman" pitchFamily="18" charset="0"/>
                <a:cs typeface="Times New Roman" pitchFamily="18" charset="0"/>
              </a:rPr>
              <a:t>это наука о  географических  методах их        создания и   использования</a:t>
            </a:r>
            <a:endParaRPr kumimoji="0" lang="ru-RU" sz="1400" b="0" i="1" u="none" strike="noStrike" kern="1200" cap="none" spc="0" normalizeH="0" baseline="0" noProof="0" dirty="0" smtClean="0">
              <a:ln>
                <a:noFill/>
              </a:ln>
              <a:solidFill>
                <a:srgbClr val="000080"/>
              </a:solidFill>
              <a:effectLst/>
              <a:uLnTx/>
              <a:uFillTx/>
              <a:latin typeface="Times New Roman" pitchFamily="18" charset="0"/>
              <a:cs typeface="Times New Roman" pitchFamily="18" charset="0"/>
            </a:endParaRPr>
          </a:p>
        </p:txBody>
      </p:sp>
      <p:sp>
        <p:nvSpPr>
          <p:cNvPr id="11" name="Rectangle 5"/>
          <p:cNvSpPr txBox="1">
            <a:spLocks noChangeArrowheads="1"/>
          </p:cNvSpPr>
          <p:nvPr/>
        </p:nvSpPr>
        <p:spPr>
          <a:xfrm>
            <a:off x="5000628" y="571486"/>
            <a:ext cx="3929090" cy="642942"/>
          </a:xfrm>
          <a:prstGeom prst="rect">
            <a:avLst/>
          </a:prstGeom>
          <a:solidFill>
            <a:schemeClr val="accent4">
              <a:lumMod val="20000"/>
              <a:lumOff val="80000"/>
            </a:schemeClr>
          </a:solidFill>
        </p:spPr>
        <p:txBody>
          <a:bodyPr lIns="0" tIns="0" rIns="0" bIns="0"/>
          <a:lstStyle/>
          <a:p>
            <a:pPr lvl="0" indent="360000" algn="just" defTabSz="449263">
              <a:tabLst>
                <a:tab pos="776288" algn="l"/>
                <a:tab pos="1555750" algn="l"/>
                <a:tab pos="2335213" algn="l"/>
                <a:tab pos="3114675" algn="l"/>
                <a:tab pos="3894138" algn="l"/>
                <a:tab pos="4673600" algn="l"/>
                <a:tab pos="5453063" algn="l"/>
                <a:tab pos="6234113" algn="l"/>
                <a:tab pos="7011988" algn="l"/>
                <a:tab pos="7791450" algn="l"/>
                <a:tab pos="8570913" algn="l"/>
                <a:tab pos="9350375" algn="l"/>
                <a:tab pos="10129838" algn="l"/>
                <a:tab pos="10909300" algn="l"/>
              </a:tabLst>
              <a:defRPr/>
            </a:pPr>
            <a:r>
              <a:rPr lang="ru-RU" sz="1400" b="1" dirty="0" smtClean="0">
                <a:solidFill>
                  <a:srgbClr val="000080"/>
                </a:solidFill>
                <a:latin typeface="Times New Roman" pitchFamily="18" charset="0"/>
                <a:cs typeface="Times New Roman" pitchFamily="18" charset="0"/>
              </a:rPr>
              <a:t>Масштаб  в математике - </a:t>
            </a:r>
            <a:r>
              <a:rPr lang="ru-RU" sz="1400" dirty="0" smtClean="0">
                <a:solidFill>
                  <a:srgbClr val="000080"/>
                </a:solidFill>
                <a:latin typeface="Times New Roman" pitchFamily="18" charset="0"/>
                <a:cs typeface="Times New Roman" pitchFamily="18" charset="0"/>
              </a:rPr>
              <a:t>отношение</a:t>
            </a:r>
            <a:r>
              <a:rPr kumimoji="0" lang="ru-RU" sz="1400" u="none" strike="noStrike" kern="1200" cap="none" spc="0" normalizeH="0" baseline="0" noProof="0" dirty="0" smtClean="0">
                <a:ln>
                  <a:noFill/>
                </a:ln>
                <a:solidFill>
                  <a:srgbClr val="000080"/>
                </a:solidFill>
                <a:effectLst/>
                <a:uLnTx/>
                <a:uFillTx/>
                <a:latin typeface="Times New Roman" pitchFamily="18" charset="0"/>
                <a:cs typeface="Times New Roman" pitchFamily="18" charset="0"/>
              </a:rPr>
              <a:t> длины отрезка на карте   к длине  соответствующего         отрезка  на   местности</a:t>
            </a:r>
          </a:p>
        </p:txBody>
      </p:sp>
      <p:sp>
        <p:nvSpPr>
          <p:cNvPr id="14" name="Прямоугольник 13"/>
          <p:cNvSpPr/>
          <p:nvPr/>
        </p:nvSpPr>
        <p:spPr>
          <a:xfrm>
            <a:off x="4929190" y="1357304"/>
            <a:ext cx="4071966" cy="523220"/>
          </a:xfrm>
          <a:prstGeom prst="rect">
            <a:avLst/>
          </a:prstGeom>
          <a:solidFill>
            <a:schemeClr val="accent4">
              <a:lumMod val="20000"/>
              <a:lumOff val="80000"/>
            </a:schemeClr>
          </a:solidFill>
        </p:spPr>
        <p:txBody>
          <a:bodyPr wrap="square">
            <a:spAutoFit/>
          </a:bodyPr>
          <a:lstStyle/>
          <a:p>
            <a:pPr indent="360000" algn="just"/>
            <a:r>
              <a:rPr lang="ru-RU" sz="1400" b="1" dirty="0" smtClean="0">
                <a:solidFill>
                  <a:schemeClr val="tx2"/>
                </a:solidFill>
                <a:latin typeface="Times New Roman" pitchFamily="18" charset="0"/>
                <a:cs typeface="Times New Roman" pitchFamily="18" charset="0"/>
              </a:rPr>
              <a:t>Масштаб в моделировании</a:t>
            </a:r>
            <a:r>
              <a:rPr lang="ru-RU" sz="1400" dirty="0" smtClean="0">
                <a:solidFill>
                  <a:schemeClr val="tx2"/>
                </a:solidFill>
                <a:latin typeface="Times New Roman" pitchFamily="18" charset="0"/>
                <a:cs typeface="Times New Roman" pitchFamily="18" charset="0"/>
              </a:rPr>
              <a:t> - это отношение     размеров макета к размерам реального объекта. </a:t>
            </a:r>
            <a:endParaRPr lang="ru-RU" sz="1400" dirty="0">
              <a:solidFill>
                <a:schemeClr val="tx2"/>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214282" y="1857370"/>
            <a:ext cx="3652158" cy="292895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128418" y="2214560"/>
            <a:ext cx="4885396" cy="2500330"/>
          </a:xfrm>
          <a:prstGeom prst="rect">
            <a:avLst/>
          </a:prstGeom>
          <a:noFill/>
          <a:ln w="9525">
            <a:noFill/>
            <a:miter lim="800000"/>
            <a:headEnd/>
            <a:tailEnd/>
          </a:ln>
          <a:effectLst/>
        </p:spPr>
      </p:pic>
    </p:spTree>
    <p:extLst>
      <p:ext uri="{BB962C8B-B14F-4D97-AF65-F5344CB8AC3E}">
        <p14:creationId xmlns:p14="http://schemas.microsoft.com/office/powerpoint/2010/main" xmlns="" val="21976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9"/>
          <p:cNvSpPr/>
          <p:nvPr/>
        </p:nvSpPr>
        <p:spPr>
          <a:xfrm>
            <a:off x="2509438" y="4036493"/>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4 </a:t>
            </a:r>
            <a:endParaRPr lang="ko-KR" altLang="en-US" sz="2800" dirty="0">
              <a:solidFill>
                <a:schemeClr val="bg1"/>
              </a:solidFill>
            </a:endParaRPr>
          </a:p>
        </p:txBody>
      </p:sp>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142976" y="428610"/>
            <a:ext cx="7715304" cy="4357718"/>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Задача 1.</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Какой масштаб из представленных является самым крупным?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а) 1:80000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б) 1:800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в) 1:8000</a:t>
            </a:r>
          </a:p>
          <a:p>
            <a:pPr marL="0" marR="0" lvl="0" indent="0" algn="l" defTabSz="914400" rtl="0" eaLnBrk="0" fontAlgn="base" latinLnBrk="0" hangingPunct="0">
              <a:lnSpc>
                <a:spcPct val="100000"/>
              </a:lnSpc>
              <a:spcBef>
                <a:spcPct val="0"/>
              </a:spcBef>
              <a:spcAft>
                <a:spcPct val="0"/>
              </a:spcAft>
              <a:buClrTx/>
              <a:buSzTx/>
              <a:buFontTx/>
              <a:buNone/>
              <a:tabLst/>
            </a:pPr>
            <a:r>
              <a:rPr lang="ru-RU" sz="1600" u="sng" dirty="0" smtClean="0">
                <a:solidFill>
                  <a:srgbClr val="7030A0"/>
                </a:solidFill>
                <a:latin typeface="Times New Roman" pitchFamily="18" charset="0"/>
                <a:cs typeface="Times New Roman" pitchFamily="18" charset="0"/>
                <a:hlinkClick r:id="rId2" action="ppaction://hlinksldjump"/>
              </a:rPr>
              <a:t>Решение.</a:t>
            </a:r>
            <a:endParaRPr lang="ru-RU" sz="1600" u="sng" dirty="0" smtClean="0">
              <a:solidFill>
                <a:srgbClr val="7030A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Задача 2.</a:t>
            </a:r>
            <a:r>
              <a:rPr lang="ru-RU" sz="1600" dirty="0" smtClean="0">
                <a:latin typeface="Times New Roman" pitchFamily="18" charset="0"/>
                <a:cs typeface="Times New Roman" pitchFamily="18" charset="0"/>
              </a:rPr>
              <a:t>Установи соответствие между масштабом и его видом.</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а)  </a:t>
            </a:r>
          </a:p>
          <a:p>
            <a:r>
              <a:rPr lang="ru-RU" sz="1600" dirty="0" smtClean="0">
                <a:latin typeface="Times New Roman" pitchFamily="18" charset="0"/>
                <a:cs typeface="Times New Roman" pitchFamily="18" charset="0"/>
              </a:rPr>
              <a:t>б) 1:5500</a:t>
            </a:r>
          </a:p>
          <a:p>
            <a:r>
              <a:rPr lang="ru-RU" sz="1600" dirty="0" smtClean="0">
                <a:latin typeface="Times New Roman" pitchFamily="18" charset="0"/>
                <a:cs typeface="Times New Roman" pitchFamily="18" charset="0"/>
              </a:rPr>
              <a:t>в) </a:t>
            </a:r>
            <a:r>
              <a:rPr lang="ru-RU" sz="1600" dirty="0" err="1" smtClean="0">
                <a:latin typeface="Times New Roman" pitchFamily="18" charset="0"/>
                <a:cs typeface="Times New Roman" pitchFamily="18" charset="0"/>
              </a:rPr>
              <a:t>в</a:t>
            </a:r>
            <a:r>
              <a:rPr lang="ru-RU" sz="1600" dirty="0" smtClean="0">
                <a:latin typeface="Times New Roman" pitchFamily="18" charset="0"/>
                <a:cs typeface="Times New Roman" pitchFamily="18" charset="0"/>
              </a:rPr>
              <a:t> 1 см 55 м</a:t>
            </a:r>
          </a:p>
          <a:p>
            <a:r>
              <a:rPr lang="ru-RU" sz="1600" dirty="0" smtClean="0">
                <a:latin typeface="Times New Roman" pitchFamily="18" charset="0"/>
                <a:cs typeface="Times New Roman" pitchFamily="18" charset="0"/>
              </a:rPr>
              <a:t> (Вставьте нужные буквы: а, б или в.)</a:t>
            </a:r>
          </a:p>
          <a:p>
            <a:r>
              <a:rPr lang="ru-RU" sz="1600" dirty="0" smtClean="0">
                <a:latin typeface="Times New Roman" pitchFamily="18" charset="0"/>
                <a:cs typeface="Times New Roman" pitchFamily="18" charset="0"/>
              </a:rPr>
              <a:t>Численный масштаб — .</a:t>
            </a:r>
          </a:p>
          <a:p>
            <a:r>
              <a:rPr lang="ru-RU" sz="1600" dirty="0" smtClean="0">
                <a:latin typeface="Times New Roman" pitchFamily="18" charset="0"/>
                <a:cs typeface="Times New Roman" pitchFamily="18" charset="0"/>
              </a:rPr>
              <a:t>Именованный масштаб — .</a:t>
            </a:r>
          </a:p>
          <a:p>
            <a:r>
              <a:rPr lang="ru-RU" sz="1600" dirty="0" smtClean="0">
                <a:latin typeface="Times New Roman" pitchFamily="18" charset="0"/>
                <a:cs typeface="Times New Roman" pitchFamily="18" charset="0"/>
              </a:rPr>
              <a:t>Линейный масштаб — .</a:t>
            </a:r>
          </a:p>
          <a:p>
            <a:r>
              <a:rPr lang="ru-RU" sz="1600" dirty="0" smtClean="0">
                <a:latin typeface="Times New Roman" pitchFamily="18" charset="0"/>
                <a:cs typeface="Times New Roman" pitchFamily="18" charset="0"/>
                <a:hlinkClick r:id="rId3" action="ppaction://hlinksldjump"/>
              </a:rPr>
              <a:t>Решение.</a:t>
            </a:r>
            <a:endParaRPr lang="ru-RU" sz="16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10.png"/>
          <p:cNvPicPr/>
          <p:nvPr/>
        </p:nvPicPr>
        <p:blipFill>
          <a:blip r:embed="rId4"/>
          <a:srcRect/>
          <a:stretch>
            <a:fillRect/>
          </a:stretch>
        </p:blipFill>
        <p:spPr bwMode="auto">
          <a:xfrm>
            <a:off x="1428728" y="2285998"/>
            <a:ext cx="2857500" cy="304800"/>
          </a:xfrm>
          <a:prstGeom prst="rect">
            <a:avLst/>
          </a:prstGeom>
          <a:noFill/>
          <a:ln w="9525">
            <a:noFill/>
            <a:miter lim="800000"/>
            <a:headEnd/>
            <a:tailEnd/>
          </a:ln>
        </p:spPr>
      </p:pic>
      <p:sp>
        <p:nvSpPr>
          <p:cNvPr id="7" name="Прямоугольник 6"/>
          <p:cNvSpPr/>
          <p:nvPr/>
        </p:nvSpPr>
        <p:spPr>
          <a:xfrm>
            <a:off x="1142976" y="4429138"/>
            <a:ext cx="7715304" cy="523220"/>
          </a:xfrm>
          <a:prstGeom prst="rect">
            <a:avLst/>
          </a:prstGeom>
          <a:solidFill>
            <a:schemeClr val="accent4">
              <a:lumMod val="20000"/>
              <a:lumOff val="80000"/>
              <a:alpha val="60000"/>
            </a:schemeClr>
          </a:solidFill>
          <a:ln>
            <a:solidFill>
              <a:schemeClr val="accent4">
                <a:lumMod val="20000"/>
                <a:lumOff val="80000"/>
              </a:schemeClr>
            </a:solidFill>
          </a:ln>
        </p:spPr>
        <p:txBody>
          <a:bodyPr wrap="square">
            <a:spAutoFit/>
          </a:bodyPr>
          <a:lstStyle/>
          <a:p>
            <a:r>
              <a:rPr lang="ru-RU" sz="1400" dirty="0" smtClean="0">
                <a:latin typeface="Times New Roman" pitchFamily="18" charset="0"/>
                <a:cs typeface="Times New Roman" pitchFamily="18" charset="0"/>
              </a:rPr>
              <a:t>Задания в практической части     представлены с  решениями. Чтобы посмотреть решение, нужно нажать на гиперссылку              </a:t>
            </a:r>
            <a:r>
              <a:rPr lang="ru-RU" sz="1400" u="sng" dirty="0" smtClean="0">
                <a:latin typeface="Times New Roman" pitchFamily="18" charset="0"/>
                <a:cs typeface="Times New Roman" pitchFamily="18" charset="0"/>
              </a:rPr>
              <a:t>"Решение"</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8" name="Прямоугольник 7"/>
          <p:cNvSpPr/>
          <p:nvPr/>
        </p:nvSpPr>
        <p:spPr>
          <a:xfrm>
            <a:off x="3143240" y="142858"/>
            <a:ext cx="3029997" cy="369332"/>
          </a:xfrm>
          <a:prstGeom prst="rect">
            <a:avLst/>
          </a:prstGeom>
        </p:spPr>
        <p:txBody>
          <a:bodyPr wrap="none">
            <a:spAutoFit/>
          </a:bodyPr>
          <a:lstStyle/>
          <a:p>
            <a:r>
              <a:rPr lang="ru-RU" b="1" kern="0" cap="all"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cs typeface="Times New Roman" pitchFamily="18" charset="0"/>
              </a:rPr>
              <a:t>Практическая часть</a:t>
            </a:r>
            <a:endParaRPr lang="ru-RU" dirty="0"/>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9"/>
          <p:cNvSpPr/>
          <p:nvPr/>
        </p:nvSpPr>
        <p:spPr>
          <a:xfrm>
            <a:off x="2509438" y="4036493"/>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4 </a:t>
            </a:r>
            <a:endParaRPr lang="ko-KR" altLang="en-US" sz="2800" dirty="0">
              <a:solidFill>
                <a:schemeClr val="bg1"/>
              </a:solidFill>
            </a:endParaRPr>
          </a:p>
        </p:txBody>
      </p:sp>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142976" y="357172"/>
            <a:ext cx="7715304" cy="4524315"/>
          </a:xfrm>
          <a:prstGeom prst="rect">
            <a:avLst/>
          </a:prstGeom>
          <a:solidFill>
            <a:schemeClr val="accent4">
              <a:lumMod val="20000"/>
              <a:lumOff val="80000"/>
              <a:alpha val="61000"/>
            </a:schemeClr>
          </a:solidFill>
          <a:ln w="9525">
            <a:noFill/>
            <a:miter lim="800000"/>
            <a:headEnd/>
            <a:tailEnd/>
          </a:ln>
          <a:effectLst/>
        </p:spPr>
        <p:style>
          <a:lnRef idx="0">
            <a:scrgbClr r="0" g="0" b="0"/>
          </a:lnRef>
          <a:fillRef idx="1001">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indent="360000" algn="just"/>
            <a:r>
              <a:rPr lang="ru-RU" sz="1600" b="1" dirty="0" smtClean="0">
                <a:latin typeface="Times New Roman" pitchFamily="18" charset="0"/>
                <a:cs typeface="Times New Roman" pitchFamily="18" charset="0"/>
              </a:rPr>
              <a:t>Задача 3. </a:t>
            </a:r>
            <a:r>
              <a:rPr lang="ru-RU" sz="1600" dirty="0" smtClean="0">
                <a:latin typeface="Times New Roman" pitchFamily="18" charset="0"/>
                <a:cs typeface="Times New Roman" pitchFamily="18" charset="0"/>
              </a:rPr>
              <a:t>Переведите численный масштаб в именованный:</a:t>
            </a:r>
          </a:p>
          <a:p>
            <a:pPr indent="360000" algn="just"/>
            <a:r>
              <a:rPr lang="ru-RU" sz="1600" dirty="0" smtClean="0">
                <a:latin typeface="Times New Roman" pitchFamily="18" charset="0"/>
                <a:cs typeface="Times New Roman" pitchFamily="18" charset="0"/>
              </a:rPr>
              <a:t> 1) 1:700 — в 1 см _ м;</a:t>
            </a:r>
          </a:p>
          <a:p>
            <a:pPr indent="360000" algn="just"/>
            <a:r>
              <a:rPr lang="ru-RU" sz="1600" dirty="0" smtClean="0">
                <a:latin typeface="Times New Roman" pitchFamily="18" charset="0"/>
                <a:cs typeface="Times New Roman" pitchFamily="18" charset="0"/>
              </a:rPr>
              <a:t> 2) 1:30000000 — в 1 см _ км.</a:t>
            </a:r>
          </a:p>
          <a:p>
            <a:pPr indent="360000" algn="just"/>
            <a:r>
              <a:rPr lang="ru-RU" sz="1600" b="1" dirty="0" smtClean="0">
                <a:latin typeface="Times New Roman" pitchFamily="18" charset="0"/>
                <a:cs typeface="Times New Roman" pitchFamily="18" charset="0"/>
                <a:hlinkClick r:id="rId2" action="ppaction://hlinksldjump"/>
              </a:rPr>
              <a:t>Решение.</a:t>
            </a:r>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r>
              <a:rPr lang="ru-RU" sz="1600" b="1" dirty="0" smtClean="0">
                <a:latin typeface="Times New Roman" pitchFamily="18" charset="0"/>
                <a:cs typeface="Times New Roman" pitchFamily="18" charset="0"/>
              </a:rPr>
              <a:t>Задача 4. </a:t>
            </a:r>
            <a:r>
              <a:rPr lang="ru-RU" sz="1600" dirty="0" smtClean="0">
                <a:latin typeface="Times New Roman" pitchFamily="18" charset="0"/>
                <a:cs typeface="Times New Roman" pitchFamily="18" charset="0"/>
              </a:rPr>
              <a:t>Переведите именованный масштаб в численный:</a:t>
            </a:r>
          </a:p>
          <a:p>
            <a:pPr indent="360000" algn="just"/>
            <a:r>
              <a:rPr lang="ru-RU" sz="1600" dirty="0" smtClean="0">
                <a:latin typeface="Times New Roman" pitchFamily="18" charset="0"/>
                <a:cs typeface="Times New Roman" pitchFamily="18" charset="0"/>
              </a:rPr>
              <a:t> 1) в 1 см 90 м — 1: _ ;</a:t>
            </a:r>
          </a:p>
          <a:p>
            <a:pPr indent="360000" algn="just"/>
            <a:r>
              <a:rPr lang="ru-RU" sz="1600" dirty="0" smtClean="0">
                <a:latin typeface="Times New Roman" pitchFamily="18" charset="0"/>
                <a:cs typeface="Times New Roman" pitchFamily="18" charset="0"/>
              </a:rPr>
              <a:t> 2) в 1 см 10 км — 1: _ .</a:t>
            </a:r>
          </a:p>
          <a:p>
            <a:pPr indent="360000" algn="just"/>
            <a:r>
              <a:rPr lang="ru-RU" sz="1600" dirty="0" smtClean="0">
                <a:latin typeface="Times New Roman" pitchFamily="18" charset="0"/>
                <a:cs typeface="Times New Roman" pitchFamily="18" charset="0"/>
              </a:rPr>
              <a:t>Для того чтобы перевести именованный масштаб в численный, нужно правую      часть перевести в сантиметры.</a:t>
            </a:r>
          </a:p>
          <a:p>
            <a:pPr indent="360000" algn="just"/>
            <a:r>
              <a:rPr lang="ru-RU" sz="1600" b="1" dirty="0" smtClean="0">
                <a:latin typeface="Times New Roman" pitchFamily="18" charset="0"/>
                <a:cs typeface="Times New Roman" pitchFamily="18" charset="0"/>
                <a:hlinkClick r:id="rId3" action="ppaction://hlinksldjump"/>
              </a:rPr>
              <a:t>Решение.</a:t>
            </a:r>
            <a:endParaRPr lang="ru-RU" sz="1600" b="1" dirty="0" smtClean="0">
              <a:latin typeface="Times New Roman" pitchFamily="18" charset="0"/>
              <a:cs typeface="Times New Roman" pitchFamily="18" charset="0"/>
            </a:endParaRPr>
          </a:p>
          <a:p>
            <a:pPr indent="360000" algn="just"/>
            <a:endParaRPr lang="ru-RU" sz="1600" b="1" dirty="0" smtClean="0">
              <a:latin typeface="Times New Roman" pitchFamily="18" charset="0"/>
              <a:cs typeface="Times New Roman" pitchFamily="18" charset="0"/>
            </a:endParaRPr>
          </a:p>
          <a:p>
            <a:pPr indent="360000" algn="just"/>
            <a:r>
              <a:rPr lang="ru-RU" sz="1600" b="1" dirty="0" smtClean="0">
                <a:latin typeface="Times New Roman" pitchFamily="18" charset="0"/>
                <a:cs typeface="Times New Roman" pitchFamily="18" charset="0"/>
              </a:rPr>
              <a:t>Задача 5. </a:t>
            </a:r>
            <a:r>
              <a:rPr lang="ru-RU" sz="1600" dirty="0" smtClean="0">
                <a:latin typeface="Times New Roman" pitchFamily="18" charset="0"/>
                <a:cs typeface="Times New Roman" pitchFamily="18" charset="0"/>
              </a:rPr>
              <a:t>Переведи линейный масштаб в именованный и численный.</a:t>
            </a:r>
          </a:p>
          <a:p>
            <a:pPr indent="360000" algn="just"/>
            <a:r>
              <a:rPr lang="ru-RU" sz="1600" dirty="0" smtClean="0">
                <a:latin typeface="Times New Roman" pitchFamily="18" charset="0"/>
                <a:cs typeface="Times New Roman" pitchFamily="18" charset="0"/>
              </a:rPr>
              <a:t>  </a:t>
            </a:r>
          </a:p>
          <a:p>
            <a:pPr indent="360000" algn="just"/>
            <a:r>
              <a:rPr lang="ru-RU" sz="1600" dirty="0" smtClean="0">
                <a:latin typeface="Times New Roman" pitchFamily="18" charset="0"/>
                <a:cs typeface="Times New Roman" pitchFamily="18" charset="0"/>
              </a:rPr>
              <a:t> </a:t>
            </a:r>
          </a:p>
          <a:p>
            <a:pPr indent="360000" algn="just"/>
            <a:r>
              <a:rPr lang="ru-RU" sz="1600" dirty="0" smtClean="0">
                <a:latin typeface="Times New Roman" pitchFamily="18" charset="0"/>
                <a:cs typeface="Times New Roman" pitchFamily="18" charset="0"/>
              </a:rPr>
              <a:t>1) Именованный — в 1 см _ м.</a:t>
            </a:r>
          </a:p>
          <a:p>
            <a:pPr indent="360000" algn="just"/>
            <a:r>
              <a:rPr lang="ru-RU" sz="1600" dirty="0" smtClean="0">
                <a:latin typeface="Times New Roman" pitchFamily="18" charset="0"/>
                <a:cs typeface="Times New Roman" pitchFamily="18" charset="0"/>
              </a:rPr>
              <a:t> 2) Численный — 1: _ .</a:t>
            </a:r>
          </a:p>
          <a:p>
            <a:pPr indent="360000" algn="just"/>
            <a:r>
              <a:rPr lang="ru-RU" sz="1600" b="1" dirty="0" smtClean="0">
                <a:latin typeface="Times New Roman" pitchFamily="18" charset="0"/>
                <a:cs typeface="Times New Roman" pitchFamily="18" charset="0"/>
                <a:hlinkClick r:id="rId4" action="ppaction://hlinksldjump"/>
              </a:rPr>
              <a:t>Решение.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5"/>
          <a:srcRect/>
          <a:stretch>
            <a:fillRect/>
          </a:stretch>
        </p:blipFill>
        <p:spPr bwMode="auto">
          <a:xfrm>
            <a:off x="2214546" y="3643320"/>
            <a:ext cx="2743200" cy="352425"/>
          </a:xfrm>
          <a:prstGeom prst="rect">
            <a:avLst/>
          </a:prstGeom>
          <a:noFill/>
          <a:ln w="9525">
            <a:noFill/>
            <a:miter lim="800000"/>
            <a:headEnd/>
            <a:tailEnd/>
          </a:ln>
          <a:effectLst/>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9"/>
          <p:cNvSpPr/>
          <p:nvPr/>
        </p:nvSpPr>
        <p:spPr>
          <a:xfrm>
            <a:off x="2509438" y="4036493"/>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4 </a:t>
            </a:r>
            <a:endParaRPr lang="ko-KR" altLang="en-US" sz="2800" dirty="0">
              <a:solidFill>
                <a:schemeClr val="bg1"/>
              </a:solidFill>
            </a:endParaRPr>
          </a:p>
        </p:txBody>
      </p:sp>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285852" y="142858"/>
            <a:ext cx="7572428" cy="4893647"/>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lnSpc>
                <a:spcPct val="150000"/>
              </a:lnSpc>
            </a:pPr>
            <a:r>
              <a:rPr lang="ru-RU" sz="1600" b="1" dirty="0" smtClean="0">
                <a:latin typeface="Times New Roman" pitchFamily="18" charset="0"/>
                <a:cs typeface="Times New Roman" pitchFamily="18" charset="0"/>
              </a:rPr>
              <a:t>Задача 6.</a:t>
            </a:r>
            <a:r>
              <a:rPr lang="ru-RU" sz="1600" dirty="0" smtClean="0">
                <a:latin typeface="Times New Roman" pitchFamily="18" charset="0"/>
                <a:cs typeface="Times New Roman" pitchFamily="18" charset="0"/>
              </a:rPr>
              <a:t>Определи численный масштаб карты по следующим данным:</a:t>
            </a:r>
          </a:p>
          <a:p>
            <a:pPr indent="360000" algn="just">
              <a:lnSpc>
                <a:spcPct val="150000"/>
              </a:lnSpc>
            </a:pPr>
            <a:r>
              <a:rPr lang="ru-RU" sz="1600" dirty="0" smtClean="0">
                <a:latin typeface="Times New Roman" pitchFamily="18" charset="0"/>
                <a:cs typeface="Times New Roman" pitchFamily="18" charset="0"/>
              </a:rPr>
              <a:t>а) расстояние между населёнными пунктами на местности — 6 км;</a:t>
            </a:r>
          </a:p>
          <a:p>
            <a:pPr indent="360000" algn="just">
              <a:lnSpc>
                <a:spcPct val="150000"/>
              </a:lnSpc>
            </a:pPr>
            <a:r>
              <a:rPr lang="ru-RU" sz="1600" dirty="0" smtClean="0">
                <a:latin typeface="Times New Roman" pitchFamily="18" charset="0"/>
                <a:cs typeface="Times New Roman" pitchFamily="18" charset="0"/>
              </a:rPr>
              <a:t>б) то же расстояние на карте — 2 см.</a:t>
            </a:r>
          </a:p>
          <a:p>
            <a:pPr indent="360000" algn="just">
              <a:lnSpc>
                <a:spcPct val="150000"/>
              </a:lnSpc>
            </a:pPr>
            <a:r>
              <a:rPr lang="ru-RU" sz="1600" dirty="0" smtClean="0">
                <a:latin typeface="Times New Roman" pitchFamily="18" charset="0"/>
                <a:cs typeface="Times New Roman" pitchFamily="18" charset="0"/>
              </a:rPr>
              <a:t> Ответ: 1:.</a:t>
            </a:r>
          </a:p>
          <a:p>
            <a:pPr indent="360000" algn="just">
              <a:lnSpc>
                <a:spcPct val="150000"/>
              </a:lnSpc>
            </a:pPr>
            <a:r>
              <a:rPr lang="ru-RU" sz="1600" b="1" dirty="0" smtClean="0">
                <a:latin typeface="Times New Roman" pitchFamily="18" charset="0"/>
                <a:cs typeface="Times New Roman" pitchFamily="18" charset="0"/>
                <a:hlinkClick r:id="rId2" action="ppaction://hlinksldjump"/>
              </a:rPr>
              <a:t>Решение. </a:t>
            </a:r>
            <a:endParaRPr lang="ru-RU" sz="1600" b="1" dirty="0" smtClean="0">
              <a:latin typeface="Times New Roman" pitchFamily="18" charset="0"/>
              <a:cs typeface="Times New Roman" pitchFamily="18" charset="0"/>
            </a:endParaRPr>
          </a:p>
          <a:p>
            <a:pPr indent="360000" algn="just">
              <a:lnSpc>
                <a:spcPct val="150000"/>
              </a:lnSpc>
            </a:pPr>
            <a:r>
              <a:rPr lang="ru-RU" sz="1600" b="1" dirty="0" smtClean="0">
                <a:latin typeface="Times New Roman" pitchFamily="18" charset="0"/>
                <a:cs typeface="Times New Roman" pitchFamily="18" charset="0"/>
              </a:rPr>
              <a:t>Задача 7.</a:t>
            </a:r>
            <a:r>
              <a:rPr lang="ru-RU" sz="1600" dirty="0" smtClean="0">
                <a:latin typeface="Times New Roman" pitchFamily="18" charset="0"/>
                <a:cs typeface="Times New Roman" pitchFamily="18" charset="0"/>
              </a:rPr>
              <a:t> Расстояние между городами на местности равно 8 км. Каким будет     расстояние между этими городами на карте, масштаб которой 1:200000?</a:t>
            </a:r>
          </a:p>
          <a:p>
            <a:pPr indent="360000" algn="just">
              <a:lnSpc>
                <a:spcPct val="150000"/>
              </a:lnSpc>
            </a:pPr>
            <a:r>
              <a:rPr lang="ru-RU" sz="1600" dirty="0" smtClean="0">
                <a:latin typeface="Times New Roman" pitchFamily="18" charset="0"/>
                <a:cs typeface="Times New Roman" pitchFamily="18" charset="0"/>
              </a:rPr>
              <a:t> Ответ:  см.</a:t>
            </a:r>
          </a:p>
          <a:p>
            <a:pPr indent="360000" algn="just">
              <a:lnSpc>
                <a:spcPct val="150000"/>
              </a:lnSpc>
            </a:pPr>
            <a:r>
              <a:rPr lang="ru-RU" sz="1600" b="1" dirty="0" smtClean="0">
                <a:latin typeface="Times New Roman" pitchFamily="18" charset="0"/>
                <a:cs typeface="Times New Roman" pitchFamily="18" charset="0"/>
                <a:hlinkClick r:id="rId3" action="ppaction://hlinksldjump"/>
              </a:rPr>
              <a:t>Решение</a:t>
            </a:r>
            <a:r>
              <a:rPr lang="ru-RU" sz="1600" dirty="0" smtClean="0">
                <a:latin typeface="Times New Roman" pitchFamily="18" charset="0"/>
                <a:cs typeface="Times New Roman" pitchFamily="18" charset="0"/>
                <a:hlinkClick r:id="rId3" action="ppaction://hlinksldjump"/>
              </a:rPr>
              <a:t>. </a:t>
            </a:r>
            <a:endParaRPr lang="ru-RU" sz="1600" dirty="0" smtClean="0">
              <a:latin typeface="Times New Roman" pitchFamily="18" charset="0"/>
              <a:cs typeface="Times New Roman" pitchFamily="18" charset="0"/>
            </a:endParaRPr>
          </a:p>
          <a:p>
            <a:pPr indent="360000" algn="just">
              <a:lnSpc>
                <a:spcPct val="150000"/>
              </a:lnSpc>
            </a:pPr>
            <a:r>
              <a:rPr lang="ru-RU" sz="1600" b="1" dirty="0" smtClean="0">
                <a:latin typeface="Times New Roman" pitchFamily="18" charset="0"/>
                <a:cs typeface="Times New Roman" pitchFamily="18" charset="0"/>
              </a:rPr>
              <a:t>Задача 8.</a:t>
            </a:r>
            <a:r>
              <a:rPr lang="ru-RU" sz="1600" dirty="0" smtClean="0">
                <a:latin typeface="Times New Roman" pitchFamily="18" charset="0"/>
                <a:cs typeface="Times New Roman" pitchFamily="18" charset="0"/>
              </a:rPr>
              <a:t> Расстояние между городами на карте равно 10 см. Каким будет            расстояние между этими городами на местности, если масштаб карты — 1:70000?</a:t>
            </a:r>
          </a:p>
          <a:p>
            <a:pPr indent="360000" algn="just">
              <a:lnSpc>
                <a:spcPct val="150000"/>
              </a:lnSpc>
            </a:pPr>
            <a:r>
              <a:rPr lang="ru-RU" sz="1600" dirty="0" smtClean="0">
                <a:latin typeface="Times New Roman" pitchFamily="18" charset="0"/>
                <a:cs typeface="Times New Roman" pitchFamily="18" charset="0"/>
              </a:rPr>
              <a:t> Ответ:  км.</a:t>
            </a:r>
          </a:p>
          <a:p>
            <a:pPr indent="360000" algn="just">
              <a:lnSpc>
                <a:spcPct val="150000"/>
              </a:lnSpc>
            </a:pPr>
            <a:r>
              <a:rPr lang="ru-RU" sz="1600" b="1" dirty="0" smtClean="0">
                <a:latin typeface="Times New Roman" pitchFamily="18" charset="0"/>
                <a:cs typeface="Times New Roman" pitchFamily="18" charset="0"/>
                <a:hlinkClick r:id="rId4" action="ppaction://hlinksldjump"/>
              </a:rPr>
              <a:t>Решение.</a:t>
            </a:r>
            <a:endParaRPr lang="ru-RU" sz="1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9"/>
          <p:cNvSpPr/>
          <p:nvPr/>
        </p:nvSpPr>
        <p:spPr>
          <a:xfrm>
            <a:off x="2509438" y="4036493"/>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4 </a:t>
            </a:r>
            <a:endParaRPr lang="ko-KR" altLang="en-US" sz="2800" dirty="0">
              <a:solidFill>
                <a:schemeClr val="bg1"/>
              </a:solidFill>
            </a:endParaRPr>
          </a:p>
        </p:txBody>
      </p:sp>
      <p:sp>
        <p:nvSpPr>
          <p:cNvPr id="36" name="Title 2"/>
          <p:cNvSpPr txBox="1">
            <a:spLocks/>
          </p:cNvSpPr>
          <p:nvPr/>
        </p:nvSpPr>
        <p:spPr>
          <a:xfrm>
            <a:off x="0" y="267494"/>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285852" y="285734"/>
            <a:ext cx="7572428" cy="4524315"/>
          </a:xfrm>
          <a:prstGeom prst="rect">
            <a:avLst/>
          </a:prstGeom>
          <a:solidFill>
            <a:schemeClr val="accent4">
              <a:lumMod val="20000"/>
              <a:lumOff val="80000"/>
              <a:alpha val="60000"/>
            </a:schemeClr>
          </a:solidFill>
          <a:ln w="9525">
            <a:solidFill>
              <a:schemeClr val="accent4">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lnSpc>
                <a:spcPct val="150000"/>
              </a:lnSpc>
            </a:pPr>
            <a:r>
              <a:rPr lang="ru-RU" sz="1600" b="1" dirty="0" smtClean="0">
                <a:latin typeface="Times New Roman" pitchFamily="18" charset="0"/>
                <a:cs typeface="Times New Roman" pitchFamily="18" charset="0"/>
              </a:rPr>
              <a:t>Задача 9.</a:t>
            </a:r>
            <a:r>
              <a:rPr lang="ru-RU" sz="1600" dirty="0" smtClean="0">
                <a:latin typeface="Times New Roman" pitchFamily="18" charset="0"/>
                <a:cs typeface="Times New Roman" pitchFamily="18" charset="0"/>
              </a:rPr>
              <a:t> Переведите линейный масштаб в именованный и численный (одно          деление    шкалы — 1 см).</a:t>
            </a:r>
          </a:p>
          <a:p>
            <a:pPr indent="450000" algn="just">
              <a:lnSpc>
                <a:spcPct val="150000"/>
              </a:lnSpc>
            </a:pPr>
            <a:r>
              <a:rPr lang="ru-RU" sz="1600" dirty="0" smtClean="0">
                <a:latin typeface="Times New Roman" pitchFamily="18" charset="0"/>
                <a:cs typeface="Times New Roman" pitchFamily="18" charset="0"/>
              </a:rPr>
              <a:t>  </a:t>
            </a:r>
          </a:p>
          <a:p>
            <a:pPr indent="450000" algn="just">
              <a:lnSpc>
                <a:spcPct val="150000"/>
              </a:lnSpc>
            </a:pPr>
            <a:r>
              <a:rPr lang="ru-RU" sz="1600" dirty="0" smtClean="0">
                <a:latin typeface="Times New Roman" pitchFamily="18" charset="0"/>
                <a:cs typeface="Times New Roman" pitchFamily="18" charset="0"/>
              </a:rPr>
              <a:t> 1) Именованный — в 1 см _ км.</a:t>
            </a:r>
          </a:p>
          <a:p>
            <a:pPr indent="450000" algn="just">
              <a:lnSpc>
                <a:spcPct val="150000"/>
              </a:lnSpc>
            </a:pPr>
            <a:r>
              <a:rPr lang="ru-RU" sz="1600" dirty="0" smtClean="0">
                <a:latin typeface="Times New Roman" pitchFamily="18" charset="0"/>
                <a:cs typeface="Times New Roman" pitchFamily="18" charset="0"/>
              </a:rPr>
              <a:t> 2) Численный — 1: _ .</a:t>
            </a:r>
          </a:p>
          <a:p>
            <a:pPr indent="450000" algn="just">
              <a:lnSpc>
                <a:spcPct val="150000"/>
              </a:lnSpc>
            </a:pPr>
            <a:r>
              <a:rPr lang="ru-RU" sz="1600" b="1" dirty="0" smtClean="0">
                <a:latin typeface="Times New Roman" pitchFamily="18" charset="0"/>
                <a:cs typeface="Times New Roman" pitchFamily="18" charset="0"/>
                <a:hlinkClick r:id="rId2" action="ppaction://hlinksldjump"/>
              </a:rPr>
              <a:t>Решение.</a:t>
            </a:r>
            <a:endParaRPr lang="ru-RU" sz="1600" b="1" dirty="0" smtClean="0">
              <a:latin typeface="Times New Roman" pitchFamily="18" charset="0"/>
              <a:cs typeface="Times New Roman" pitchFamily="18" charset="0"/>
            </a:endParaRPr>
          </a:p>
          <a:p>
            <a:pPr indent="450000" algn="just">
              <a:lnSpc>
                <a:spcPct val="150000"/>
              </a:lnSpc>
            </a:pPr>
            <a:r>
              <a:rPr lang="ru-RU" sz="1600" b="1" dirty="0" smtClean="0">
                <a:latin typeface="Times New Roman" pitchFamily="18" charset="0"/>
                <a:cs typeface="Times New Roman" pitchFamily="18" charset="0"/>
              </a:rPr>
              <a:t>Задача 10.</a:t>
            </a:r>
            <a:r>
              <a:rPr lang="ru-RU" sz="1600" dirty="0" smtClean="0">
                <a:latin typeface="Times New Roman" pitchFamily="18" charset="0"/>
                <a:cs typeface="Times New Roman" pitchFamily="18" charset="0"/>
              </a:rPr>
              <a:t> На карте с масштабом 1: 300000 расстояние между двумя городами        составляет 14 см. Определи расстояние между этими городами на карте с                   масштабом 1: 2100000.</a:t>
            </a:r>
          </a:p>
          <a:p>
            <a:pPr indent="450000" algn="just">
              <a:lnSpc>
                <a:spcPct val="150000"/>
              </a:lnSpc>
            </a:pPr>
            <a:r>
              <a:rPr lang="ru-RU" sz="1600" b="1" dirty="0" smtClean="0">
                <a:latin typeface="Times New Roman" pitchFamily="18" charset="0"/>
                <a:cs typeface="Times New Roman" pitchFamily="18" charset="0"/>
              </a:rPr>
              <a:t>Решение.</a:t>
            </a:r>
          </a:p>
          <a:p>
            <a:pPr indent="450000" algn="just">
              <a:lnSpc>
                <a:spcPct val="150000"/>
              </a:lnSpc>
            </a:pPr>
            <a:r>
              <a:rPr lang="ru-RU" sz="1600" b="1" dirty="0" smtClean="0">
                <a:latin typeface="Times New Roman" pitchFamily="18" charset="0"/>
                <a:cs typeface="Times New Roman" pitchFamily="18" charset="0"/>
                <a:hlinkClick r:id="rId3" action="ppaction://hlinksldjump"/>
              </a:rPr>
              <a:t>Способ № 1.</a:t>
            </a:r>
            <a:endParaRPr lang="ru-RU" sz="1600" b="1" dirty="0" smtClean="0">
              <a:latin typeface="Times New Roman" pitchFamily="18" charset="0"/>
              <a:cs typeface="Times New Roman" pitchFamily="18" charset="0"/>
            </a:endParaRPr>
          </a:p>
          <a:p>
            <a:pPr indent="450000" algn="just">
              <a:lnSpc>
                <a:spcPct val="150000"/>
              </a:lnSpc>
            </a:pPr>
            <a:r>
              <a:rPr lang="ru-RU" sz="1600" b="1" dirty="0" smtClean="0">
                <a:latin typeface="Times New Roman" pitchFamily="18" charset="0"/>
                <a:cs typeface="Times New Roman" pitchFamily="18" charset="0"/>
                <a:hlinkClick r:id="rId4" action="ppaction://hlinksldjump"/>
              </a:rPr>
              <a:t>Способ № 2.</a:t>
            </a:r>
            <a:endParaRPr lang="ru-RU" sz="1600" dirty="0">
              <a:latin typeface="Times New Roman" pitchFamily="18" charset="0"/>
              <a:cs typeface="Times New Roman" pitchFamily="18" charset="0"/>
            </a:endParaRPr>
          </a:p>
        </p:txBody>
      </p:sp>
      <p:pic>
        <p:nvPicPr>
          <p:cNvPr id="7" name="Рисунок 6" descr="20.png"/>
          <p:cNvPicPr/>
          <p:nvPr/>
        </p:nvPicPr>
        <p:blipFill>
          <a:blip r:embed="rId5"/>
          <a:srcRect/>
          <a:stretch>
            <a:fillRect/>
          </a:stretch>
        </p:blipFill>
        <p:spPr bwMode="auto">
          <a:xfrm>
            <a:off x="1571604" y="1071552"/>
            <a:ext cx="2857500" cy="304800"/>
          </a:xfrm>
          <a:prstGeom prst="rect">
            <a:avLst/>
          </a:prstGeom>
          <a:noFill/>
          <a:ln w="9525">
            <a:noFill/>
            <a:miter lim="800000"/>
            <a:headEnd/>
            <a:tailEnd/>
          </a:ln>
        </p:spPr>
      </p:pic>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srcRect/>
          <a:stretch>
            <a:fillRect/>
          </a:stretch>
        </p:blipFill>
        <p:spPr bwMode="auto">
          <a:xfrm>
            <a:off x="7286644" y="357172"/>
            <a:ext cx="1685925" cy="1857375"/>
          </a:xfrm>
          <a:prstGeom prst="rect">
            <a:avLst/>
          </a:prstGeom>
          <a:noFill/>
          <a:ln w="9525">
            <a:noFill/>
            <a:miter lim="800000"/>
            <a:headEnd/>
            <a:tailEnd/>
          </a:ln>
        </p:spPr>
      </p:pic>
      <p:sp>
        <p:nvSpPr>
          <p:cNvPr id="36" name="Title 2"/>
          <p:cNvSpPr txBox="1">
            <a:spLocks/>
          </p:cNvSpPr>
          <p:nvPr/>
        </p:nvSpPr>
        <p:spPr>
          <a:xfrm>
            <a:off x="0" y="121442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857224" y="285734"/>
            <a:ext cx="6357982" cy="1815882"/>
          </a:xfrm>
          <a:prstGeom prst="rect">
            <a:avLst/>
          </a:prstGeom>
          <a:solidFill>
            <a:schemeClr val="accent4">
              <a:lumMod val="20000"/>
              <a:lumOff val="8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600" b="1" dirty="0" smtClean="0">
                <a:latin typeface="Times New Roman" pitchFamily="18" charset="0"/>
                <a:cs typeface="Times New Roman" pitchFamily="18" charset="0"/>
              </a:rPr>
              <a:t>Задача 11.</a:t>
            </a:r>
            <a:r>
              <a:rPr lang="ru-RU" sz="1600" dirty="0" smtClean="0">
                <a:latin typeface="Times New Roman" pitchFamily="18" charset="0"/>
                <a:cs typeface="Times New Roman" pitchFamily="18" charset="0"/>
              </a:rPr>
              <a:t> Владелец собирается провести ремонт своей квартиры.   На плане изображена предполагаемая расстановка мебели и бытовой        техники на кухне после ремонта. Сторона каждой клетки равна 0,3 м. Кухня имеет квадратную форму. Единственная дверь кухни                  деревянная, в стене напротив двери расположено окно. Справа от        двери будут поставлены полки для посуды, слева от двери будет           смонтирована раковина для мытья посуды (рис. 1).           </a:t>
            </a:r>
            <a:endParaRPr lang="ru-RU" sz="1400" b="1" dirty="0" smtClean="0">
              <a:latin typeface="Times New Roman" pitchFamily="18" charset="0"/>
              <a:cs typeface="Times New Roman" pitchFamily="18" charset="0"/>
            </a:endParaRPr>
          </a:p>
        </p:txBody>
      </p:sp>
      <p:sp>
        <p:nvSpPr>
          <p:cNvPr id="10" name="Прямоугольник 9"/>
          <p:cNvSpPr/>
          <p:nvPr/>
        </p:nvSpPr>
        <p:spPr>
          <a:xfrm>
            <a:off x="857224" y="2143122"/>
            <a:ext cx="8072494" cy="2800767"/>
          </a:xfrm>
          <a:prstGeom prst="rect">
            <a:avLst/>
          </a:prstGeom>
          <a:solidFill>
            <a:schemeClr val="accent4">
              <a:lumMod val="20000"/>
              <a:lumOff val="80000"/>
              <a:alpha val="61000"/>
            </a:schemeClr>
          </a:solidFill>
        </p:spPr>
        <p:txBody>
          <a:bodyPr wrap="square">
            <a:spAutoFit/>
          </a:bodyPr>
          <a:lstStyle/>
          <a:p>
            <a:pPr indent="360000" algn="just"/>
            <a:r>
              <a:rPr lang="ru-RU" sz="1600" dirty="0" smtClean="0">
                <a:latin typeface="Times New Roman" pitchFamily="18" charset="0"/>
                <a:cs typeface="Times New Roman" pitchFamily="18" charset="0"/>
              </a:rPr>
              <a:t>В углу слева от окна предполагается разместить газовую плиту. Между раковиной и          плитой будет собран буфет, отмеченный цифрой 3. Площадь, занятая буфетом, по плану    будет равна 0,72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В центре кухни планируется поставить обеденный стол. Кроме того, в угол кухни будет поставлен холодильник, занимающий 0,36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пола. Кроме того, владелец квартиры планирует смонтировать на кухне электрический подогрев пола. Чтобы               сэкономить, владелец не станет подводить обогрев под холодильник, плиту, буфет,             раковину и полки для посуды, а также на участок площадью 0,18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между буфетом и        плитой.</a:t>
            </a:r>
          </a:p>
          <a:p>
            <a:pPr indent="360000" algn="just"/>
            <a:r>
              <a:rPr lang="ru-RU" sz="1600" dirty="0" smtClean="0">
                <a:latin typeface="Times New Roman" pitchFamily="18" charset="0"/>
                <a:cs typeface="Times New Roman" pitchFamily="18" charset="0"/>
              </a:rPr>
              <a:t>Найдите площадь той части кухни, на которой будет смонтирован электрический        подогрев пола. Ответ дайте в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algn="just"/>
            <a:r>
              <a:rPr lang="ru-RU" sz="1600" b="1" dirty="0" smtClean="0">
                <a:latin typeface="Times New Roman" pitchFamily="18" charset="0"/>
                <a:cs typeface="Times New Roman" pitchFamily="18" charset="0"/>
                <a:hlinkClick r:id="rId3" action="ppaction://hlinksldjump"/>
              </a:rPr>
              <a:t>Решение.</a:t>
            </a:r>
            <a:endParaRPr lang="ru-RU" sz="1600" b="1" dirty="0" smtClean="0">
              <a:latin typeface="Times New Roman" pitchFamily="18" charset="0"/>
              <a:cs typeface="Times New Roman" pitchFamily="18" charset="0"/>
            </a:endParaRPr>
          </a:p>
        </p:txBody>
      </p:sp>
      <p:sp>
        <p:nvSpPr>
          <p:cNvPr id="8" name="Прямоугольник 7"/>
          <p:cNvSpPr/>
          <p:nvPr/>
        </p:nvSpPr>
        <p:spPr>
          <a:xfrm>
            <a:off x="7500958" y="2000246"/>
            <a:ext cx="619080" cy="276999"/>
          </a:xfrm>
          <a:prstGeom prst="rect">
            <a:avLst/>
          </a:prstGeom>
        </p:spPr>
        <p:txBody>
          <a:bodyPr wrap="none">
            <a:spAutoFit/>
          </a:bodyPr>
          <a:lstStyle/>
          <a:p>
            <a:r>
              <a:rPr lang="ru-RU" altLang="ko-KR" sz="1200" b="1" dirty="0" smtClean="0">
                <a:latin typeface="Times New Roman" pitchFamily="18" charset="0"/>
                <a:cs typeface="Times New Roman" pitchFamily="18" charset="0"/>
              </a:rPr>
              <a:t>рис. 1 </a:t>
            </a:r>
            <a:endParaRPr lang="ru-RU" sz="1200" dirty="0"/>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0" y="157161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3600" dirty="0">
              <a:solidFill>
                <a:schemeClr val="tx1">
                  <a:lumMod val="75000"/>
                  <a:lumOff val="25000"/>
                </a:schemeClr>
              </a:solidFill>
              <a:cs typeface="Arial" pitchFamily="34" charset="0"/>
            </a:endParaRPr>
          </a:p>
        </p:txBody>
      </p:sp>
      <p:sp>
        <p:nvSpPr>
          <p:cNvPr id="71681" name="Rectangle 1"/>
          <p:cNvSpPr>
            <a:spLocks noChangeArrowheads="1"/>
          </p:cNvSpPr>
          <p:nvPr/>
        </p:nvSpPr>
        <p:spPr bwMode="auto">
          <a:xfrm>
            <a:off x="0" y="0"/>
            <a:ext cx="184731" cy="559039"/>
          </a:xfrm>
          <a:prstGeom prst="rect">
            <a:avLst/>
          </a:prstGeom>
          <a:solidFill>
            <a:srgbClr val="FFFFFF"/>
          </a:solid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5357818" y="142858"/>
            <a:ext cx="3571900" cy="3539430"/>
          </a:xfrm>
          <a:prstGeom prst="rect">
            <a:avLst/>
          </a:prstGeom>
          <a:solidFill>
            <a:schemeClr val="accent4">
              <a:lumMod val="20000"/>
              <a:lumOff val="80000"/>
              <a:alpha val="58000"/>
            </a:schemeClr>
          </a:solidFill>
          <a:ln w="9525">
            <a:solidFill>
              <a:schemeClr val="accent4">
                <a:lumMod val="20000"/>
                <a:lumOff val="8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indent="450000" algn="just"/>
            <a:r>
              <a:rPr lang="ru-RU" sz="1600" b="1" dirty="0" smtClean="0">
                <a:latin typeface="Times New Roman" pitchFamily="18" charset="0"/>
                <a:cs typeface="Times New Roman" pitchFamily="18" charset="0"/>
              </a:rPr>
              <a:t>Задача 12.</a:t>
            </a:r>
            <a:r>
              <a:rPr lang="ru-RU" sz="1600" dirty="0" smtClean="0">
                <a:latin typeface="Times New Roman" pitchFamily="18" charset="0"/>
                <a:cs typeface="Times New Roman" pitchFamily="18" charset="0"/>
              </a:rPr>
              <a:t> На плане ( рис. 3)        изображен район города, в котором     живет Петя. Сторона каждой клетки   на      плане равна 20 м.</a:t>
            </a:r>
          </a:p>
          <a:p>
            <a:pPr indent="450000" algn="just"/>
            <a:r>
              <a:rPr lang="ru-RU" sz="1600" dirty="0" smtClean="0">
                <a:latin typeface="Times New Roman" pitchFamily="18" charset="0"/>
                <a:cs typeface="Times New Roman" pitchFamily="18" charset="0"/>
              </a:rPr>
              <a:t>Дом, в котором живет Петя,         обозначен цифрой 6. Прямо напротив  дома, где живет Петя, через дорогу       находится дом в форме буквы «Г»,       где живет его друг Вася. Рядом с         домом,     где живет Петя,                      расположен дом, где    живет                одноклассница Таня, а напротив него через дорогу имеется здание банка      площадью 2400 м</a:t>
            </a:r>
            <a:r>
              <a:rPr lang="ru-RU" sz="1600" baseline="30000" dirty="0" smtClean="0">
                <a:latin typeface="Times New Roman" pitchFamily="18" charset="0"/>
                <a:cs typeface="Times New Roman" pitchFamily="18" charset="0"/>
              </a:rPr>
              <a:t>2 </a:t>
            </a:r>
            <a:r>
              <a:rPr lang="ru-RU" sz="1600" dirty="0" smtClean="0">
                <a:latin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p:txBody>
      </p:sp>
      <p:pic>
        <p:nvPicPr>
          <p:cNvPr id="8" name="Рисунок 7"/>
          <p:cNvPicPr/>
          <p:nvPr/>
        </p:nvPicPr>
        <p:blipFill>
          <a:blip r:embed="rId2"/>
          <a:srcRect/>
          <a:stretch>
            <a:fillRect/>
          </a:stretch>
        </p:blipFill>
        <p:spPr bwMode="auto">
          <a:xfrm>
            <a:off x="285720" y="428610"/>
            <a:ext cx="5010152" cy="2667001"/>
          </a:xfrm>
          <a:prstGeom prst="rect">
            <a:avLst/>
          </a:prstGeom>
          <a:noFill/>
          <a:ln w="9525">
            <a:noFill/>
            <a:miter lim="800000"/>
            <a:headEnd/>
            <a:tailEnd/>
          </a:ln>
        </p:spPr>
      </p:pic>
      <p:sp>
        <p:nvSpPr>
          <p:cNvPr id="11" name="Прямоугольник 10"/>
          <p:cNvSpPr/>
          <p:nvPr/>
        </p:nvSpPr>
        <p:spPr>
          <a:xfrm>
            <a:off x="357158" y="3573840"/>
            <a:ext cx="8572560" cy="1569660"/>
          </a:xfrm>
          <a:prstGeom prst="rect">
            <a:avLst/>
          </a:prstGeom>
          <a:solidFill>
            <a:schemeClr val="accent4">
              <a:lumMod val="20000"/>
              <a:lumOff val="80000"/>
              <a:alpha val="60000"/>
            </a:schemeClr>
          </a:solidFill>
        </p:spPr>
        <p:txBody>
          <a:bodyPr wrap="square">
            <a:spAutoFit/>
          </a:bodyPr>
          <a:lstStyle/>
          <a:p>
            <a:pPr indent="360000" algn="just"/>
            <a:r>
              <a:rPr lang="ru-RU" sz="1600" dirty="0" smtClean="0">
                <a:latin typeface="Times New Roman" pitchFamily="18" charset="0"/>
                <a:cs typeface="Times New Roman" pitchFamily="18" charset="0"/>
              </a:rPr>
              <a:t>А с другой стороны дома, где живет Таня, расположен детский сад. Недалеко от детского    сада и дома, где живет Петя, находится магазин. Также имеется автобусная остановка,                обозначенная   цифрой 4, а в десяти метрах от нее  — квартал старых одноэтажных домов.</a:t>
            </a:r>
          </a:p>
          <a:p>
            <a:pPr indent="360000" algn="just"/>
            <a:r>
              <a:rPr lang="ru-RU" sz="1600" dirty="0" smtClean="0">
                <a:latin typeface="Times New Roman" pitchFamily="18" charset="0"/>
                <a:cs typeface="Times New Roman" pitchFamily="18" charset="0"/>
              </a:rPr>
              <a:t>Найдите суммарную площадь, которую занимают дома, где проживают Таня, Петя и Вася.        Ответ дайте в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p>
          <a:p>
            <a:pPr indent="360000" algn="just"/>
            <a:r>
              <a:rPr lang="ru-RU" sz="1600" b="1" dirty="0" smtClean="0">
                <a:latin typeface="Times New Roman" pitchFamily="18" charset="0"/>
                <a:cs typeface="Times New Roman" pitchFamily="18" charset="0"/>
                <a:hlinkClick r:id="rId3" action="ppaction://hlinksldjump"/>
              </a:rPr>
              <a:t>Решение.</a:t>
            </a:r>
            <a:endParaRPr lang="ru-RU" sz="1600" b="1" dirty="0"/>
          </a:p>
        </p:txBody>
      </p:sp>
      <p:sp>
        <p:nvSpPr>
          <p:cNvPr id="12" name="Прямоугольник 11"/>
          <p:cNvSpPr/>
          <p:nvPr/>
        </p:nvSpPr>
        <p:spPr>
          <a:xfrm>
            <a:off x="2285984" y="3143254"/>
            <a:ext cx="619080" cy="276999"/>
          </a:xfrm>
          <a:prstGeom prst="rect">
            <a:avLst/>
          </a:prstGeom>
        </p:spPr>
        <p:txBody>
          <a:bodyPr wrap="none">
            <a:spAutoFit/>
          </a:bodyPr>
          <a:lstStyle/>
          <a:p>
            <a:r>
              <a:rPr lang="ru-RU" altLang="ko-KR" sz="1200" b="1" dirty="0" smtClean="0">
                <a:latin typeface="Times New Roman" pitchFamily="18" charset="0"/>
                <a:cs typeface="Times New Roman" pitchFamily="18" charset="0"/>
              </a:rPr>
              <a:t>рис. 3 </a:t>
            </a:r>
            <a:endParaRPr lang="ru-RU" sz="1200" dirty="0"/>
          </a:p>
        </p:txBody>
      </p:sp>
    </p:spTree>
    <p:extLst>
      <p:ext uri="{BB962C8B-B14F-4D97-AF65-F5344CB8AC3E}">
        <p14:creationId xmlns="" xmlns:p14="http://schemas.microsoft.com/office/powerpoint/2010/main" val="975327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5359</TotalTime>
  <Words>1241</Words>
  <Application>Microsoft Office PowerPoint</Application>
  <PresentationFormat>Экран (16:9)</PresentationFormat>
  <Paragraphs>323</Paragraphs>
  <Slides>24</Slides>
  <Notes>3</Notes>
  <HiddenSlides>0</HiddenSlides>
  <MMClips>0</MMClips>
  <ScaleCrop>false</ScaleCrop>
  <HeadingPairs>
    <vt:vector size="6" baseType="variant">
      <vt:variant>
        <vt:lpstr>Тема</vt:lpstr>
      </vt:variant>
      <vt:variant>
        <vt:i4>2</vt:i4>
      </vt:variant>
      <vt:variant>
        <vt:lpstr>Заголовки слайдов</vt:lpstr>
      </vt:variant>
      <vt:variant>
        <vt:i4>24</vt:i4>
      </vt:variant>
      <vt:variant>
        <vt:lpstr>Произвольные показы</vt:lpstr>
      </vt:variant>
      <vt:variant>
        <vt:i4>1</vt:i4>
      </vt:variant>
    </vt:vector>
  </HeadingPairs>
  <TitlesOfParts>
    <vt:vector size="27" baseType="lpstr">
      <vt:lpstr>Contents Slide Master</vt:lpstr>
      <vt:lpstr>Section Break Slide Master</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Произвольный показ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яя</cp:lastModifiedBy>
  <cp:revision>351</cp:revision>
  <dcterms:created xsi:type="dcterms:W3CDTF">2016-12-05T23:26:54Z</dcterms:created>
  <dcterms:modified xsi:type="dcterms:W3CDTF">2025-11-29T04:23:02Z</dcterms:modified>
</cp:coreProperties>
</file>