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2" r:id="rId3"/>
    <p:sldId id="257" r:id="rId4"/>
    <p:sldId id="258" r:id="rId5"/>
    <p:sldId id="259" r:id="rId6"/>
    <p:sldId id="261" r:id="rId7"/>
    <p:sldId id="262" r:id="rId8"/>
    <p:sldId id="260" r:id="rId9"/>
    <p:sldId id="263" r:id="rId10"/>
    <p:sldId id="264" r:id="rId11"/>
    <p:sldId id="265" r:id="rId12"/>
    <p:sldId id="266" r:id="rId13"/>
    <p:sldId id="267" r:id="rId14"/>
    <p:sldId id="268" r:id="rId15"/>
    <p:sldId id="269" r:id="rId16"/>
    <p:sldId id="270" r:id="rId17"/>
    <p:sldId id="27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451CB5E-A0AB-4D25-9856-5BF63E9898F8}">
          <p14:sldIdLst>
            <p14:sldId id="256"/>
            <p14:sldId id="272"/>
            <p14:sldId id="257"/>
            <p14:sldId id="258"/>
            <p14:sldId id="259"/>
            <p14:sldId id="261"/>
            <p14:sldId id="262"/>
            <p14:sldId id="260"/>
            <p14:sldId id="263"/>
            <p14:sldId id="264"/>
            <p14:sldId id="265"/>
            <p14:sldId id="266"/>
            <p14:sldId id="267"/>
            <p14:sldId id="268"/>
            <p14:sldId id="269"/>
            <p14:sldId id="270"/>
            <p14:sldId id="27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1" d="100"/>
          <a:sy n="71" d="100"/>
        </p:scale>
        <p:origin x="-1254" y="318"/>
      </p:cViewPr>
      <p:guideLst>
        <p:guide orient="horz" pos="2160"/>
        <p:guide pos="3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FD2533-8BF4-4B9E-9713-4AA65C846DD5}" type="datetimeFigureOut">
              <a:rPr lang="ru-RU" smtClean="0"/>
              <a:t>01.05.2024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8942B1-2283-4B99-B27D-6AC9B9104557}" type="slidenum">
              <a:rPr lang="ru-RU" smtClean="0"/>
              <a:t>‹#›</a:t>
            </a:fld>
            <a:endParaRPr lang="ru-RU"/>
          </a:p>
        </p:txBody>
      </p:sp>
    </p:spTree>
    <p:extLst>
      <p:ext uri="{BB962C8B-B14F-4D97-AF65-F5344CB8AC3E}">
        <p14:creationId xmlns:p14="http://schemas.microsoft.com/office/powerpoint/2010/main" val="3338564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ижний колонтитул 3"/>
          <p:cNvSpPr>
            <a:spLocks noGrp="1"/>
          </p:cNvSpPr>
          <p:nvPr>
            <p:ph type="ftr" sz="quarter" idx="10"/>
          </p:nvPr>
        </p:nvSpPr>
        <p:spPr/>
        <p:txBody>
          <a:bodyPr/>
          <a:lstStyle/>
          <a:p>
            <a:r>
              <a:rPr lang="ru-RU"/>
              <a:t>Борченко Н.А.</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6EB5FE3-2BA3-4B84-B5D2-349157373CB5}" type="datetimeFigureOut">
              <a:rPr lang="ru-RU" smtClean="0"/>
              <a:t>01.05.2024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1811402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EB5FE3-2BA3-4B84-B5D2-349157373CB5}" type="datetimeFigureOut">
              <a:rPr lang="ru-RU" smtClean="0"/>
              <a:t>01.05.2024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1005589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EB5FE3-2BA3-4B84-B5D2-349157373CB5}" type="datetimeFigureOut">
              <a:rPr lang="ru-RU" smtClean="0"/>
              <a:t>01.05.2024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199099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a:t>Образец заголовка</a:t>
            </a:r>
          </a:p>
        </p:txBody>
      </p:sp>
      <p:sp>
        <p:nvSpPr>
          <p:cNvPr id="3" name="Текст 2"/>
          <p:cNvSpPr>
            <a:spLocks noGrp="1"/>
          </p:cNvSpPr>
          <p:nvPr>
            <p:ph type="body" sz="half" idx="1"/>
          </p:nvPr>
        </p:nvSpPr>
        <p:spPr>
          <a:xfrm>
            <a:off x="457200" y="1600200"/>
            <a:ext cx="40386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457200" y="6245225"/>
            <a:ext cx="2133600" cy="476250"/>
          </a:xfrm>
        </p:spPr>
        <p:txBody>
          <a:bodyPr/>
          <a:lstStyle>
            <a:lvl1pPr>
              <a:defRPr/>
            </a:lvl1pPr>
          </a:lstStyle>
          <a:p>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EFBF83E4-86C8-45D2-AA94-DBB64DD5239E}" type="slidenum">
              <a:rPr lang="ru-RU"/>
              <a:pPr/>
              <a:t>‹#›</a:t>
            </a:fld>
            <a:endParaRPr lang="ru-RU"/>
          </a:p>
        </p:txBody>
      </p:sp>
    </p:spTree>
    <p:extLst>
      <p:ext uri="{BB962C8B-B14F-4D97-AF65-F5344CB8AC3E}">
        <p14:creationId xmlns:p14="http://schemas.microsoft.com/office/powerpoint/2010/main" val="2079841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6EB5FE3-2BA3-4B84-B5D2-349157373CB5}" type="datetimeFigureOut">
              <a:rPr lang="ru-RU" smtClean="0"/>
              <a:t>01.05.2024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2305740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6EB5FE3-2BA3-4B84-B5D2-349157373CB5}" type="datetimeFigureOut">
              <a:rPr lang="ru-RU" smtClean="0"/>
              <a:t>01.05.2024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3799151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6EB5FE3-2BA3-4B84-B5D2-349157373CB5}" type="datetimeFigureOut">
              <a:rPr lang="ru-RU" smtClean="0"/>
              <a:t>01.05.2024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2525604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6EB5FE3-2BA3-4B84-B5D2-349157373CB5}" type="datetimeFigureOut">
              <a:rPr lang="ru-RU" smtClean="0"/>
              <a:t>01.05.2024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3066119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6EB5FE3-2BA3-4B84-B5D2-349157373CB5}" type="datetimeFigureOut">
              <a:rPr lang="ru-RU" smtClean="0"/>
              <a:t>01.05.2024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3785885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6EB5FE3-2BA3-4B84-B5D2-349157373CB5}" type="datetimeFigureOut">
              <a:rPr lang="ru-RU" smtClean="0"/>
              <a:t>01.05.2024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2466758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EB5FE3-2BA3-4B84-B5D2-349157373CB5}" type="datetimeFigureOut">
              <a:rPr lang="ru-RU" smtClean="0"/>
              <a:t>01.05.2024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1041553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6EB5FE3-2BA3-4B84-B5D2-349157373CB5}" type="datetimeFigureOut">
              <a:rPr lang="ru-RU" smtClean="0"/>
              <a:t>01.05.2024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C915D3F-7F58-49D8-915F-04529DFBBD02}" type="slidenum">
              <a:rPr lang="ru-RU" smtClean="0"/>
              <a:t>‹#›</a:t>
            </a:fld>
            <a:endParaRPr lang="ru-RU"/>
          </a:p>
        </p:txBody>
      </p:sp>
    </p:spTree>
    <p:extLst>
      <p:ext uri="{BB962C8B-B14F-4D97-AF65-F5344CB8AC3E}">
        <p14:creationId xmlns:p14="http://schemas.microsoft.com/office/powerpoint/2010/main" val="145890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EB5FE3-2BA3-4B84-B5D2-349157373CB5}" type="datetimeFigureOut">
              <a:rPr lang="ru-RU" smtClean="0"/>
              <a:t>01.05.2024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915D3F-7F58-49D8-915F-04529DFBBD02}" type="slidenum">
              <a:rPr lang="ru-RU" smtClean="0"/>
              <a:t>‹#›</a:t>
            </a:fld>
            <a:endParaRPr lang="ru-RU"/>
          </a:p>
        </p:txBody>
      </p:sp>
    </p:spTree>
    <p:extLst>
      <p:ext uri="{BB962C8B-B14F-4D97-AF65-F5344CB8AC3E}">
        <p14:creationId xmlns:p14="http://schemas.microsoft.com/office/powerpoint/2010/main" val="982777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gif"/><Relationship Id="rId4" Type="http://schemas.openxmlformats.org/officeDocument/2006/relationships/image" Target="../media/image24.gif"/></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9.gif"/></Relationships>
</file>

<file path=ppt/slides/_rels/slide16.xml.rels><?xml version="1.0" encoding="UTF-8" standalone="yes"?>
<Relationships xmlns="http://schemas.openxmlformats.org/package/2006/relationships"><Relationship Id="rId8" Type="http://schemas.openxmlformats.org/officeDocument/2006/relationships/image" Target="../media/image35.gif"/><Relationship Id="rId3" Type="http://schemas.openxmlformats.org/officeDocument/2006/relationships/image" Target="../media/image30.jpeg"/><Relationship Id="rId7" Type="http://schemas.openxmlformats.org/officeDocument/2006/relationships/image" Target="../media/image34.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3.gif"/><Relationship Id="rId5" Type="http://schemas.openxmlformats.org/officeDocument/2006/relationships/image" Target="../media/image32.jpe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gi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0.gif"/><Relationship Id="rId5" Type="http://schemas.openxmlformats.org/officeDocument/2006/relationships/image" Target="../media/image9.gif"/><Relationship Id="rId4" Type="http://schemas.openxmlformats.org/officeDocument/2006/relationships/hyperlink" Target="Paddington%20Movie%20CLIP%20-%20Naming%20Paddington%20(2014)%20-%20Sally%20Hawkins,%20Hugh%20Bonneville%20Movie%20HD.mp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7.gif"/><Relationship Id="rId5" Type="http://schemas.openxmlformats.org/officeDocument/2006/relationships/image" Target="../media/image16.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19.gif"/><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685800" y="1772816"/>
            <a:ext cx="7846640" cy="1827634"/>
          </a:xfrm>
        </p:spPr>
        <p:txBody>
          <a:bodyPr>
            <a:noAutofit/>
          </a:bodyPr>
          <a:lstStyle/>
          <a:p>
            <a:r>
              <a:rPr lang="ru-RU" sz="3200" dirty="0" smtClean="0"/>
              <a:t>Презентация к уроку по учебному предмету «Английский язык» в 4 классе на тему: </a:t>
            </a:r>
            <a:br>
              <a:rPr lang="ru-RU" sz="3200" dirty="0" smtClean="0"/>
            </a:br>
            <a:r>
              <a:rPr lang="en-US" sz="3200" b="1" dirty="0" smtClean="0"/>
              <a:t>«</a:t>
            </a:r>
            <a:r>
              <a:rPr lang="en-US" sz="3200" b="1" dirty="0"/>
              <a:t>The Past Simple Tense </a:t>
            </a:r>
            <a:r>
              <a:rPr lang="ru-RU" sz="3200" b="1" dirty="0" smtClean="0"/>
              <a:t/>
            </a:r>
            <a:br>
              <a:rPr lang="ru-RU" sz="3200" b="1" dirty="0" smtClean="0"/>
            </a:br>
            <a:r>
              <a:rPr lang="en-US" sz="3200" b="1" dirty="0" smtClean="0"/>
              <a:t>(</a:t>
            </a:r>
            <a:r>
              <a:rPr lang="ru-RU" sz="3200" b="1" dirty="0"/>
              <a:t>Прошедшее простое время</a:t>
            </a:r>
            <a:r>
              <a:rPr lang="en-US" sz="3200" b="1" dirty="0"/>
              <a:t>). </a:t>
            </a:r>
            <a:r>
              <a:rPr lang="ru-RU" sz="3200" b="1" dirty="0" smtClean="0"/>
              <a:t/>
            </a:r>
            <a:br>
              <a:rPr lang="ru-RU" sz="3200" b="1" dirty="0" smtClean="0"/>
            </a:br>
            <a:r>
              <a:rPr lang="ru-RU" sz="3200" b="1" dirty="0" err="1" smtClean="0"/>
              <a:t>The</a:t>
            </a:r>
            <a:r>
              <a:rPr lang="ru-RU" sz="3200" b="1" dirty="0" smtClean="0"/>
              <a:t> </a:t>
            </a:r>
            <a:r>
              <a:rPr lang="ru-RU" sz="3200" b="1" dirty="0" err="1"/>
              <a:t>Irregular</a:t>
            </a:r>
            <a:r>
              <a:rPr lang="ru-RU" sz="3200" b="1" dirty="0"/>
              <a:t> </a:t>
            </a:r>
            <a:r>
              <a:rPr lang="ru-RU" sz="3200" b="1" dirty="0" err="1"/>
              <a:t>verbs</a:t>
            </a:r>
            <a:r>
              <a:rPr lang="ru-RU" sz="3200" b="1" dirty="0"/>
              <a:t> </a:t>
            </a:r>
            <a:r>
              <a:rPr lang="ru-RU" sz="3200" b="1" dirty="0" smtClean="0"/>
              <a:t/>
            </a:r>
            <a:br>
              <a:rPr lang="ru-RU" sz="3200" b="1" dirty="0" smtClean="0"/>
            </a:br>
            <a:r>
              <a:rPr lang="ru-RU" sz="3200" b="1" dirty="0" smtClean="0"/>
              <a:t>(</a:t>
            </a:r>
            <a:r>
              <a:rPr lang="ru-RU" sz="3200" b="1" dirty="0"/>
              <a:t>Неправильные глаголы)»</a:t>
            </a:r>
            <a:r>
              <a:rPr lang="ru-RU" sz="3200" dirty="0"/>
              <a:t/>
            </a:r>
            <a:br>
              <a:rPr lang="ru-RU" sz="3200" dirty="0"/>
            </a:br>
            <a:endParaRPr lang="ru-RU" sz="3200" dirty="0"/>
          </a:p>
        </p:txBody>
      </p:sp>
      <p:sp>
        <p:nvSpPr>
          <p:cNvPr id="3" name="Подзаголовок 2"/>
          <p:cNvSpPr>
            <a:spLocks noGrp="1"/>
          </p:cNvSpPr>
          <p:nvPr>
            <p:ph type="subTitle" idx="1"/>
          </p:nvPr>
        </p:nvSpPr>
        <p:spPr>
          <a:xfrm>
            <a:off x="6516216" y="6026367"/>
            <a:ext cx="2336304" cy="557480"/>
          </a:xfrm>
        </p:spPr>
        <p:txBody>
          <a:bodyPr>
            <a:normAutofit lnSpcReduction="10000"/>
          </a:bodyPr>
          <a:lstStyle/>
          <a:p>
            <a:endParaRPr lang="ru-RU" dirty="0"/>
          </a:p>
        </p:txBody>
      </p:sp>
      <p:pic>
        <p:nvPicPr>
          <p:cNvPr id="10243" name="Picture 3" descr="C:\Users\Kirill\Desktop\мама\5c50a7b984c54fd6487954bd2fbfc2c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4" y="3717032"/>
            <a:ext cx="2538412" cy="32956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549663" y="4149080"/>
            <a:ext cx="5472608" cy="1815882"/>
          </a:xfrm>
          <a:prstGeom prst="rect">
            <a:avLst/>
          </a:prstGeom>
          <a:noFill/>
        </p:spPr>
        <p:txBody>
          <a:bodyPr wrap="square" rtlCol="0">
            <a:spAutoFit/>
          </a:bodyPr>
          <a:lstStyle/>
          <a:p>
            <a:pPr algn="ctr"/>
            <a:r>
              <a:rPr lang="ru-RU" sz="2800" dirty="0" smtClean="0"/>
              <a:t>Разработчик презентации:</a:t>
            </a:r>
          </a:p>
          <a:p>
            <a:pPr algn="ctr"/>
            <a:r>
              <a:rPr lang="ru-RU" sz="2800" dirty="0" smtClean="0"/>
              <a:t>Субботина Вероника Валерьевна</a:t>
            </a:r>
          </a:p>
          <a:p>
            <a:pPr algn="ctr"/>
            <a:r>
              <a:rPr lang="ru-RU" sz="2800" dirty="0" smtClean="0"/>
              <a:t>Учитель английского языка</a:t>
            </a:r>
          </a:p>
          <a:p>
            <a:pPr algn="ctr"/>
            <a:r>
              <a:rPr lang="ru-RU" sz="2800" dirty="0" smtClean="0"/>
              <a:t>МАОУ СОШ №111</a:t>
            </a:r>
            <a:endParaRPr lang="ru-RU" sz="2800" dirty="0"/>
          </a:p>
        </p:txBody>
      </p:sp>
    </p:spTree>
    <p:extLst>
      <p:ext uri="{BB962C8B-B14F-4D97-AF65-F5344CB8AC3E}">
        <p14:creationId xmlns:p14="http://schemas.microsoft.com/office/powerpoint/2010/main" val="398233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508" r="12931"/>
          <a:stretch/>
        </p:blipFill>
        <p:spPr bwMode="auto">
          <a:xfrm>
            <a:off x="179512" y="2852936"/>
            <a:ext cx="2540000" cy="276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719513" y="332656"/>
            <a:ext cx="6172968" cy="5016758"/>
          </a:xfrm>
          <a:prstGeom prst="rect">
            <a:avLst/>
          </a:prstGeom>
          <a:noFill/>
        </p:spPr>
        <p:txBody>
          <a:bodyPr wrap="square" rtlCol="0">
            <a:spAutoFit/>
          </a:bodyPr>
          <a:lstStyle/>
          <a:p>
            <a:pPr algn="ctr"/>
            <a:r>
              <a:rPr lang="en-US" sz="1600" b="1" dirty="0"/>
              <a:t>A-Bear-Called-Paddington</a:t>
            </a:r>
            <a:endParaRPr lang="ru-RU" sz="1600" dirty="0"/>
          </a:p>
          <a:p>
            <a:pPr algn="just"/>
            <a:r>
              <a:rPr lang="en-US" sz="1600" dirty="0" err="1"/>
              <a:t>Mr</a:t>
            </a:r>
            <a:r>
              <a:rPr lang="en-US" sz="1600" dirty="0"/>
              <a:t> and </a:t>
            </a:r>
            <a:r>
              <a:rPr lang="en-US" sz="1600" dirty="0" err="1"/>
              <a:t>Mrs</a:t>
            </a:r>
            <a:r>
              <a:rPr lang="en-US" sz="1600" dirty="0"/>
              <a:t> Brown first met Paddington on a railway platform. In fact, that was how he came to have such an unusual name for a bear, because Paddington was the name of the station</a:t>
            </a:r>
            <a:r>
              <a:rPr lang="en-US" sz="1600" dirty="0" smtClean="0"/>
              <a:t>.</a:t>
            </a:r>
            <a:endParaRPr lang="ru-RU" sz="1600" dirty="0" smtClean="0"/>
          </a:p>
          <a:p>
            <a:pPr algn="just"/>
            <a:endParaRPr lang="ru-RU" sz="1600" dirty="0"/>
          </a:p>
          <a:p>
            <a:pPr algn="just"/>
            <a:r>
              <a:rPr lang="en-US" sz="1600" dirty="0"/>
              <a:t>The Browns were waiting to meet their daughter, Judy, when </a:t>
            </a:r>
            <a:r>
              <a:rPr lang="en-US" sz="1600" dirty="0" err="1"/>
              <a:t>Mr</a:t>
            </a:r>
            <a:r>
              <a:rPr lang="en-US" sz="1600" dirty="0"/>
              <a:t> Brown noticed something small and furry near the «LEFT LUGGAGE office». «It looks like a bear,» he said.</a:t>
            </a:r>
            <a:endParaRPr lang="ru-RU" sz="1600" dirty="0"/>
          </a:p>
          <a:p>
            <a:pPr algn="just"/>
            <a:r>
              <a:rPr lang="en-US" sz="1600" dirty="0"/>
              <a:t>«A bear?» repeated </a:t>
            </a:r>
            <a:r>
              <a:rPr lang="en-US" sz="1600" dirty="0" err="1"/>
              <a:t>Mrs</a:t>
            </a:r>
            <a:r>
              <a:rPr lang="en-US" sz="1600" dirty="0"/>
              <a:t> Brown. «On Paddington  Station? Don’t be silly, Henry. There can’t be!»</a:t>
            </a:r>
            <a:endParaRPr lang="ru-RU" sz="1600" dirty="0"/>
          </a:p>
          <a:p>
            <a:pPr algn="just"/>
            <a:r>
              <a:rPr lang="en-US" sz="1600" dirty="0"/>
              <a:t>But </a:t>
            </a:r>
            <a:r>
              <a:rPr lang="en-US" sz="1600" dirty="0" err="1"/>
              <a:t>Mr</a:t>
            </a:r>
            <a:r>
              <a:rPr lang="en-US" sz="1600" dirty="0"/>
              <a:t> Brown was right. It was sitting on an old leather suitcase marked «WANTED ON VOYAGE», and as they drew near it stood up and politely raised its hat. </a:t>
            </a:r>
            <a:endParaRPr lang="ru-RU" sz="1600" dirty="0"/>
          </a:p>
          <a:p>
            <a:pPr algn="just"/>
            <a:r>
              <a:rPr lang="en-US" sz="1600" dirty="0"/>
              <a:t>«Good afternoon,» it said. «May I help you?»</a:t>
            </a:r>
            <a:endParaRPr lang="ru-RU" sz="1600" dirty="0"/>
          </a:p>
          <a:p>
            <a:pPr algn="just"/>
            <a:r>
              <a:rPr lang="en-US" sz="1600" dirty="0"/>
              <a:t>«It’s very kind of you,» said </a:t>
            </a:r>
            <a:r>
              <a:rPr lang="en-US" sz="1600" dirty="0" err="1"/>
              <a:t>Mr</a:t>
            </a:r>
            <a:r>
              <a:rPr lang="en-US" sz="1600" dirty="0"/>
              <a:t> Brown, «But we were wondering  if we could help you?»</a:t>
            </a:r>
            <a:endParaRPr lang="ru-RU" sz="1600" dirty="0"/>
          </a:p>
          <a:p>
            <a:pPr algn="just"/>
            <a:r>
              <a:rPr lang="en-US" sz="1600" dirty="0"/>
              <a:t>«You are a very small bear,» said </a:t>
            </a:r>
            <a:r>
              <a:rPr lang="en-US" sz="1600" dirty="0" err="1"/>
              <a:t>Mrs</a:t>
            </a:r>
            <a:r>
              <a:rPr lang="en-US" sz="1600" dirty="0"/>
              <a:t> Brown. «Where are you from?»</a:t>
            </a:r>
            <a:endParaRPr lang="ru-RU" sz="1600" dirty="0"/>
          </a:p>
          <a:p>
            <a:pPr algn="just"/>
            <a:r>
              <a:rPr lang="en-US" sz="1600" dirty="0"/>
              <a:t>The bear looked around carefully before replying.</a:t>
            </a:r>
            <a:endParaRPr lang="ru-RU" sz="1600" dirty="0"/>
          </a:p>
          <a:p>
            <a:pPr algn="just"/>
            <a:r>
              <a:rPr lang="en-US" sz="1600" dirty="0"/>
              <a:t>«Darkest Peru. I’m not really supposed to be here at all. I’m a stowaway.»</a:t>
            </a:r>
            <a:endParaRPr lang="ru-RU" sz="1600" dirty="0"/>
          </a:p>
        </p:txBody>
      </p:sp>
      <p:sp>
        <p:nvSpPr>
          <p:cNvPr id="6" name="TextBox 5"/>
          <p:cNvSpPr txBox="1"/>
          <p:nvPr/>
        </p:nvSpPr>
        <p:spPr>
          <a:xfrm>
            <a:off x="5282795" y="5717545"/>
            <a:ext cx="3600400" cy="707886"/>
          </a:xfrm>
          <a:prstGeom prst="rect">
            <a:avLst/>
          </a:prstGeom>
          <a:noFill/>
        </p:spPr>
        <p:txBody>
          <a:bodyPr wrap="square" rtlCol="0">
            <a:spAutoFit/>
          </a:bodyPr>
          <a:lstStyle/>
          <a:p>
            <a:pPr algn="just"/>
            <a:r>
              <a:rPr lang="ru-RU" sz="800" b="1" dirty="0"/>
              <a:t>Этап 6. Применение знаний, в том числе в новых </a:t>
            </a:r>
            <a:r>
              <a:rPr lang="ru-RU" sz="800" b="1" dirty="0" smtClean="0"/>
              <a:t>ситуациях</a:t>
            </a:r>
          </a:p>
          <a:p>
            <a:pPr algn="just"/>
            <a:r>
              <a:rPr lang="en-US" sz="800" dirty="0"/>
              <a:t>Now look at the picture. What can you see here? (A bear Paddington).</a:t>
            </a:r>
            <a:endParaRPr lang="ru-RU" sz="800" dirty="0"/>
          </a:p>
          <a:p>
            <a:pPr algn="just"/>
            <a:r>
              <a:rPr lang="en-US" sz="800" dirty="0"/>
              <a:t>You should find verbs in the Past Simple and tell me if they are regular or irregular. </a:t>
            </a:r>
            <a:endParaRPr lang="ru-RU" sz="800" dirty="0" smtClean="0"/>
          </a:p>
          <a:p>
            <a:pPr algn="just"/>
            <a:r>
              <a:rPr lang="en-US" sz="800" dirty="0" smtClean="0"/>
              <a:t>Let’s </a:t>
            </a:r>
            <a:r>
              <a:rPr lang="en-US" sz="800" dirty="0"/>
              <a:t>remember how these verbs differ.</a:t>
            </a:r>
            <a:endParaRPr lang="ru-RU" sz="800" dirty="0"/>
          </a:p>
          <a:p>
            <a:endParaRPr lang="ru-RU" sz="800" dirty="0"/>
          </a:p>
        </p:txBody>
      </p:sp>
    </p:spTree>
    <p:extLst>
      <p:ext uri="{BB962C8B-B14F-4D97-AF65-F5344CB8AC3E}">
        <p14:creationId xmlns:p14="http://schemas.microsoft.com/office/powerpoint/2010/main" val="52861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508" r="12931"/>
          <a:stretch/>
        </p:blipFill>
        <p:spPr bwMode="auto">
          <a:xfrm>
            <a:off x="179512" y="2852936"/>
            <a:ext cx="2540000" cy="276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719513" y="332656"/>
            <a:ext cx="6172968" cy="5016758"/>
          </a:xfrm>
          <a:prstGeom prst="rect">
            <a:avLst/>
          </a:prstGeom>
          <a:noFill/>
        </p:spPr>
        <p:txBody>
          <a:bodyPr wrap="square" rtlCol="0">
            <a:spAutoFit/>
          </a:bodyPr>
          <a:lstStyle/>
          <a:p>
            <a:pPr algn="ctr"/>
            <a:r>
              <a:rPr lang="en-US" sz="1600" b="1" dirty="0"/>
              <a:t>A-Bear-Called-Paddington</a:t>
            </a:r>
            <a:endParaRPr lang="ru-RU" sz="1600" dirty="0"/>
          </a:p>
          <a:p>
            <a:pPr algn="just"/>
            <a:r>
              <a:rPr lang="en-US" sz="1600" dirty="0" err="1"/>
              <a:t>Mr</a:t>
            </a:r>
            <a:r>
              <a:rPr lang="en-US" sz="1600" dirty="0"/>
              <a:t> and </a:t>
            </a:r>
            <a:r>
              <a:rPr lang="en-US" sz="1600" dirty="0" err="1"/>
              <a:t>Mrs</a:t>
            </a:r>
            <a:r>
              <a:rPr lang="en-US" sz="1600" dirty="0"/>
              <a:t> Brown first </a:t>
            </a:r>
            <a:r>
              <a:rPr lang="en-US" sz="1600" b="1" dirty="0">
                <a:solidFill>
                  <a:srgbClr val="FF0000"/>
                </a:solidFill>
              </a:rPr>
              <a:t>met</a:t>
            </a:r>
            <a:r>
              <a:rPr lang="en-US" sz="1600" dirty="0"/>
              <a:t> Paddington on a railway platform. In fact, that </a:t>
            </a:r>
            <a:r>
              <a:rPr lang="en-US" sz="1600" b="1" dirty="0">
                <a:solidFill>
                  <a:srgbClr val="FF0000"/>
                </a:solidFill>
              </a:rPr>
              <a:t>was</a:t>
            </a:r>
            <a:r>
              <a:rPr lang="en-US" sz="1600" dirty="0"/>
              <a:t> how he </a:t>
            </a:r>
            <a:r>
              <a:rPr lang="en-US" sz="1600" b="1" dirty="0">
                <a:solidFill>
                  <a:srgbClr val="FF0000"/>
                </a:solidFill>
              </a:rPr>
              <a:t>came</a:t>
            </a:r>
            <a:r>
              <a:rPr lang="en-US" sz="1600" dirty="0"/>
              <a:t> to have such an unusual name for a bear, because Paddington </a:t>
            </a:r>
            <a:r>
              <a:rPr lang="en-US" sz="1600" b="1" dirty="0">
                <a:solidFill>
                  <a:srgbClr val="FF0000"/>
                </a:solidFill>
              </a:rPr>
              <a:t>was</a:t>
            </a:r>
            <a:r>
              <a:rPr lang="en-US" sz="1600" dirty="0"/>
              <a:t> the name of the station</a:t>
            </a:r>
            <a:r>
              <a:rPr lang="en-US" sz="1600" dirty="0" smtClean="0"/>
              <a:t>.</a:t>
            </a:r>
            <a:endParaRPr lang="ru-RU" sz="1600" dirty="0" smtClean="0"/>
          </a:p>
          <a:p>
            <a:pPr algn="just"/>
            <a:endParaRPr lang="ru-RU" sz="1600" dirty="0"/>
          </a:p>
          <a:p>
            <a:pPr algn="just"/>
            <a:r>
              <a:rPr lang="en-US" sz="1600" dirty="0"/>
              <a:t>The Browns </a:t>
            </a:r>
            <a:r>
              <a:rPr lang="en-US" sz="1600" b="1" dirty="0">
                <a:solidFill>
                  <a:srgbClr val="FF0000"/>
                </a:solidFill>
              </a:rPr>
              <a:t>were</a:t>
            </a:r>
            <a:r>
              <a:rPr lang="en-US" sz="1600" dirty="0"/>
              <a:t> waiting to meet their daughter, Judy, when </a:t>
            </a:r>
            <a:r>
              <a:rPr lang="en-US" sz="1600" dirty="0" err="1"/>
              <a:t>Mr</a:t>
            </a:r>
            <a:r>
              <a:rPr lang="en-US" sz="1600" dirty="0"/>
              <a:t> Brown </a:t>
            </a:r>
            <a:r>
              <a:rPr lang="en-US" sz="1600" b="1" dirty="0">
                <a:solidFill>
                  <a:srgbClr val="FF0000"/>
                </a:solidFill>
              </a:rPr>
              <a:t>noticed</a:t>
            </a:r>
            <a:r>
              <a:rPr lang="en-US" sz="1600" dirty="0"/>
              <a:t> something small and furry near the «LEFT LUGGAGE office». «It looks like a bear,» he </a:t>
            </a:r>
            <a:r>
              <a:rPr lang="en-US" sz="1600" b="1" dirty="0">
                <a:solidFill>
                  <a:srgbClr val="FF0000"/>
                </a:solidFill>
              </a:rPr>
              <a:t>said</a:t>
            </a:r>
            <a:r>
              <a:rPr lang="en-US" sz="1600" dirty="0"/>
              <a:t>.</a:t>
            </a:r>
            <a:endParaRPr lang="ru-RU" sz="1600" dirty="0"/>
          </a:p>
          <a:p>
            <a:pPr algn="just"/>
            <a:r>
              <a:rPr lang="en-US" sz="1600" dirty="0"/>
              <a:t>«A bear?» </a:t>
            </a:r>
            <a:r>
              <a:rPr lang="en-US" sz="1600" b="1" dirty="0">
                <a:solidFill>
                  <a:srgbClr val="FF0000"/>
                </a:solidFill>
              </a:rPr>
              <a:t>repeated</a:t>
            </a:r>
            <a:r>
              <a:rPr lang="en-US" sz="1600" dirty="0"/>
              <a:t> </a:t>
            </a:r>
            <a:r>
              <a:rPr lang="en-US" sz="1600" dirty="0" err="1"/>
              <a:t>Mrs</a:t>
            </a:r>
            <a:r>
              <a:rPr lang="en-US" sz="1600" dirty="0"/>
              <a:t> Brown. «On Paddington  Station? Don’t be silly, Henry. There can’t be!»</a:t>
            </a:r>
            <a:endParaRPr lang="ru-RU" sz="1600" dirty="0"/>
          </a:p>
          <a:p>
            <a:pPr algn="just"/>
            <a:r>
              <a:rPr lang="en-US" sz="1600" dirty="0"/>
              <a:t>But </a:t>
            </a:r>
            <a:r>
              <a:rPr lang="en-US" sz="1600" dirty="0" err="1"/>
              <a:t>Mr</a:t>
            </a:r>
            <a:r>
              <a:rPr lang="en-US" sz="1600" dirty="0"/>
              <a:t> Brown </a:t>
            </a:r>
            <a:r>
              <a:rPr lang="en-US" sz="1600" b="1" dirty="0">
                <a:solidFill>
                  <a:srgbClr val="FF0000"/>
                </a:solidFill>
              </a:rPr>
              <a:t>was</a:t>
            </a:r>
            <a:r>
              <a:rPr lang="en-US" sz="1600" dirty="0"/>
              <a:t> right. It was sitting on an old leather suitcase </a:t>
            </a:r>
            <a:r>
              <a:rPr lang="en-US" sz="1600" b="1" dirty="0">
                <a:solidFill>
                  <a:srgbClr val="FF0000"/>
                </a:solidFill>
              </a:rPr>
              <a:t>marked</a:t>
            </a:r>
            <a:r>
              <a:rPr lang="en-US" sz="1600" dirty="0"/>
              <a:t> «</a:t>
            </a:r>
            <a:r>
              <a:rPr lang="en-US" sz="1600" b="1" dirty="0">
                <a:solidFill>
                  <a:srgbClr val="FF0000"/>
                </a:solidFill>
              </a:rPr>
              <a:t>WANTED</a:t>
            </a:r>
            <a:r>
              <a:rPr lang="en-US" sz="1600" dirty="0"/>
              <a:t> ON VOYAGE», and as they </a:t>
            </a:r>
            <a:r>
              <a:rPr lang="en-US" sz="1600" b="1" dirty="0">
                <a:solidFill>
                  <a:srgbClr val="FF0000"/>
                </a:solidFill>
              </a:rPr>
              <a:t>drew</a:t>
            </a:r>
            <a:r>
              <a:rPr lang="en-US" sz="1600" dirty="0"/>
              <a:t> near it </a:t>
            </a:r>
            <a:r>
              <a:rPr lang="en-US" sz="1600" b="1" dirty="0">
                <a:solidFill>
                  <a:srgbClr val="FF0000"/>
                </a:solidFill>
              </a:rPr>
              <a:t>stood</a:t>
            </a:r>
            <a:r>
              <a:rPr lang="en-US" sz="1600" dirty="0"/>
              <a:t> up and politely </a:t>
            </a:r>
            <a:r>
              <a:rPr lang="en-US" sz="1600" b="1" dirty="0">
                <a:solidFill>
                  <a:srgbClr val="FF0000"/>
                </a:solidFill>
              </a:rPr>
              <a:t>raised</a:t>
            </a:r>
            <a:r>
              <a:rPr lang="en-US" sz="1600" dirty="0"/>
              <a:t> its hat. </a:t>
            </a:r>
            <a:endParaRPr lang="ru-RU" sz="1600" dirty="0"/>
          </a:p>
          <a:p>
            <a:pPr algn="just"/>
            <a:r>
              <a:rPr lang="en-US" sz="1600" dirty="0"/>
              <a:t>«Good afternoon,» it said. «May I help you?»</a:t>
            </a:r>
            <a:endParaRPr lang="ru-RU" sz="1600" dirty="0"/>
          </a:p>
          <a:p>
            <a:pPr algn="just"/>
            <a:r>
              <a:rPr lang="en-US" sz="1600" dirty="0"/>
              <a:t>«It’s very kind of you,» said </a:t>
            </a:r>
            <a:r>
              <a:rPr lang="en-US" sz="1600" dirty="0" err="1"/>
              <a:t>Mr</a:t>
            </a:r>
            <a:r>
              <a:rPr lang="en-US" sz="1600" dirty="0"/>
              <a:t> Brown, «But we </a:t>
            </a:r>
            <a:r>
              <a:rPr lang="en-US" sz="1600" b="1" dirty="0">
                <a:solidFill>
                  <a:srgbClr val="FF0000"/>
                </a:solidFill>
              </a:rPr>
              <a:t>were</a:t>
            </a:r>
            <a:r>
              <a:rPr lang="en-US" sz="1600" dirty="0"/>
              <a:t> wondering  if we could help you?»</a:t>
            </a:r>
            <a:endParaRPr lang="ru-RU" sz="1600" dirty="0"/>
          </a:p>
          <a:p>
            <a:pPr algn="just"/>
            <a:r>
              <a:rPr lang="en-US" sz="1600" dirty="0"/>
              <a:t>«You are a very small bear,» said </a:t>
            </a:r>
            <a:r>
              <a:rPr lang="en-US" sz="1600" dirty="0" err="1"/>
              <a:t>Mrs</a:t>
            </a:r>
            <a:r>
              <a:rPr lang="en-US" sz="1600" dirty="0"/>
              <a:t> Brown. «Where are you from?»</a:t>
            </a:r>
            <a:endParaRPr lang="ru-RU" sz="1600" dirty="0"/>
          </a:p>
          <a:p>
            <a:pPr algn="just"/>
            <a:r>
              <a:rPr lang="en-US" sz="1600" dirty="0"/>
              <a:t>The bear </a:t>
            </a:r>
            <a:r>
              <a:rPr lang="en-US" sz="1600" b="1" dirty="0">
                <a:solidFill>
                  <a:srgbClr val="FF0000"/>
                </a:solidFill>
              </a:rPr>
              <a:t>looked</a:t>
            </a:r>
            <a:r>
              <a:rPr lang="en-US" sz="1600" dirty="0"/>
              <a:t> around carefully before replying.</a:t>
            </a:r>
            <a:endParaRPr lang="ru-RU" sz="1600" dirty="0"/>
          </a:p>
          <a:p>
            <a:pPr algn="just"/>
            <a:r>
              <a:rPr lang="en-US" sz="1600" dirty="0"/>
              <a:t>«Darkest Peru. I’m not really </a:t>
            </a:r>
            <a:r>
              <a:rPr lang="en-US" sz="1600" b="1" dirty="0">
                <a:solidFill>
                  <a:srgbClr val="FF0000"/>
                </a:solidFill>
              </a:rPr>
              <a:t>supposed</a:t>
            </a:r>
            <a:r>
              <a:rPr lang="en-US" sz="1600" dirty="0"/>
              <a:t> to be here at all. I’m a stowaway.»</a:t>
            </a:r>
            <a:endParaRPr lang="ru-RU" sz="1600" dirty="0"/>
          </a:p>
        </p:txBody>
      </p:sp>
      <p:sp>
        <p:nvSpPr>
          <p:cNvPr id="6" name="TextBox 5"/>
          <p:cNvSpPr txBox="1"/>
          <p:nvPr/>
        </p:nvSpPr>
        <p:spPr>
          <a:xfrm>
            <a:off x="5282795" y="5717545"/>
            <a:ext cx="3600400" cy="707886"/>
          </a:xfrm>
          <a:prstGeom prst="rect">
            <a:avLst/>
          </a:prstGeom>
          <a:noFill/>
        </p:spPr>
        <p:txBody>
          <a:bodyPr wrap="square" rtlCol="0">
            <a:spAutoFit/>
          </a:bodyPr>
          <a:lstStyle/>
          <a:p>
            <a:pPr algn="just"/>
            <a:r>
              <a:rPr lang="ru-RU" sz="800" b="1" dirty="0"/>
              <a:t>Этап 6. Применение знаний, в том числе в новых </a:t>
            </a:r>
            <a:r>
              <a:rPr lang="ru-RU" sz="800" b="1" dirty="0" smtClean="0"/>
              <a:t>ситуациях</a:t>
            </a:r>
          </a:p>
          <a:p>
            <a:pPr algn="just"/>
            <a:r>
              <a:rPr lang="en-US" sz="800" dirty="0"/>
              <a:t>Now look at the picture. What can you see here? (A bear Paddington).</a:t>
            </a:r>
            <a:endParaRPr lang="ru-RU" sz="800" dirty="0"/>
          </a:p>
          <a:p>
            <a:pPr algn="just"/>
            <a:r>
              <a:rPr lang="en-US" sz="800" dirty="0"/>
              <a:t>You should find verbs in the Past Simple and tell me if they are regular or irregular. </a:t>
            </a:r>
            <a:endParaRPr lang="ru-RU" sz="800" dirty="0" smtClean="0"/>
          </a:p>
          <a:p>
            <a:pPr algn="just"/>
            <a:r>
              <a:rPr lang="en-US" sz="800" dirty="0" smtClean="0"/>
              <a:t>Let’s </a:t>
            </a:r>
            <a:r>
              <a:rPr lang="en-US" sz="800" dirty="0"/>
              <a:t>remember how these verbs differ.</a:t>
            </a:r>
            <a:endParaRPr lang="ru-RU" sz="800" dirty="0"/>
          </a:p>
          <a:p>
            <a:endParaRPr lang="ru-RU" sz="800" dirty="0"/>
          </a:p>
        </p:txBody>
      </p:sp>
    </p:spTree>
    <p:extLst>
      <p:ext uri="{BB962C8B-B14F-4D97-AF65-F5344CB8AC3E}">
        <p14:creationId xmlns:p14="http://schemas.microsoft.com/office/powerpoint/2010/main" val="42447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268887" y="5567313"/>
            <a:ext cx="3627916" cy="830997"/>
          </a:xfrm>
          <a:prstGeom prst="rect">
            <a:avLst/>
          </a:prstGeom>
          <a:noFill/>
        </p:spPr>
        <p:txBody>
          <a:bodyPr wrap="none" rtlCol="0">
            <a:spAutoFit/>
          </a:bodyPr>
          <a:lstStyle/>
          <a:p>
            <a:r>
              <a:rPr lang="ru-RU" sz="800" b="1" dirty="0"/>
              <a:t>Этап 7. Выполнение </a:t>
            </a:r>
            <a:r>
              <a:rPr lang="ru-RU" sz="800" b="1" dirty="0" err="1"/>
              <a:t>межпредметных</a:t>
            </a:r>
            <a:r>
              <a:rPr lang="ru-RU" sz="800" b="1" dirty="0"/>
              <a:t> заданий и заданий из реальной </a:t>
            </a:r>
            <a:r>
              <a:rPr lang="ru-RU" sz="800" b="1" dirty="0" smtClean="0"/>
              <a:t>жизни</a:t>
            </a:r>
          </a:p>
          <a:p>
            <a:r>
              <a:rPr lang="en-US" sz="800" dirty="0"/>
              <a:t>Have you ever seen films about Paddington</a:t>
            </a:r>
            <a:r>
              <a:rPr lang="en-US" sz="800" dirty="0" smtClean="0"/>
              <a:t>?</a:t>
            </a:r>
          </a:p>
          <a:p>
            <a:r>
              <a:rPr lang="en-US" sz="800" dirty="0" smtClean="0"/>
              <a:t> </a:t>
            </a:r>
            <a:r>
              <a:rPr lang="en-US" sz="800" dirty="0"/>
              <a:t>Have you ever read any books about this funny bear? Do you like it?</a:t>
            </a:r>
            <a:endParaRPr lang="ru-RU" sz="800" dirty="0"/>
          </a:p>
          <a:p>
            <a:r>
              <a:rPr lang="en-US" sz="800" dirty="0"/>
              <a:t>We have got a short extract from a magnificent work of a famous </a:t>
            </a:r>
            <a:r>
              <a:rPr lang="en-US" sz="800" dirty="0" smtClean="0"/>
              <a:t>writer</a:t>
            </a:r>
            <a:endParaRPr lang="ru-RU" sz="800" dirty="0" smtClean="0"/>
          </a:p>
          <a:p>
            <a:r>
              <a:rPr lang="en-US" sz="800" dirty="0" smtClean="0"/>
              <a:t>. </a:t>
            </a:r>
            <a:r>
              <a:rPr lang="en-US" sz="800" dirty="0"/>
              <a:t>Do you know the author of books about Paddington?</a:t>
            </a:r>
            <a:endParaRPr lang="ru-RU" sz="800" dirty="0"/>
          </a:p>
          <a:p>
            <a:r>
              <a:rPr lang="en-US" sz="800" dirty="0"/>
              <a:t>Look at the blackboard. Guess the answer</a:t>
            </a:r>
            <a:r>
              <a:rPr lang="ru-RU" sz="800" b="1" dirty="0" smtClean="0"/>
              <a:t> </a:t>
            </a:r>
            <a:endParaRPr lang="ru-RU" sz="800" dirty="0"/>
          </a:p>
        </p:txBody>
      </p:sp>
      <p:sp>
        <p:nvSpPr>
          <p:cNvPr id="6" name="TextBox 5"/>
          <p:cNvSpPr txBox="1"/>
          <p:nvPr/>
        </p:nvSpPr>
        <p:spPr>
          <a:xfrm>
            <a:off x="1033855" y="303039"/>
            <a:ext cx="6949210" cy="461665"/>
          </a:xfrm>
          <a:prstGeom prst="rect">
            <a:avLst/>
          </a:prstGeom>
          <a:noFill/>
        </p:spPr>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Do you know the author of books about Paddington?</a:t>
            </a:r>
            <a:endPar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TextBox 6"/>
          <p:cNvSpPr txBox="1"/>
          <p:nvPr/>
        </p:nvSpPr>
        <p:spPr>
          <a:xfrm>
            <a:off x="902175" y="1196752"/>
            <a:ext cx="5022016" cy="769441"/>
          </a:xfrm>
          <a:prstGeom prst="rect">
            <a:avLst/>
          </a:prstGeom>
          <a:noFill/>
        </p:spPr>
        <p:txBody>
          <a:bodyPr wrap="none" rtlCol="0">
            <a:spAutoFit/>
          </a:bodyPr>
          <a:lstStyle/>
          <a:p>
            <a:pPr lvl="0"/>
            <a:r>
              <a:rPr lang="en-US" dirty="0" smtClean="0"/>
              <a:t>a) </a:t>
            </a:r>
            <a:r>
              <a:rPr lang="en-US" sz="2400" dirty="0" smtClean="0"/>
              <a:t>Alan</a:t>
            </a:r>
            <a:r>
              <a:rPr lang="en-US" dirty="0" smtClean="0"/>
              <a:t> </a:t>
            </a:r>
            <a:r>
              <a:rPr lang="en-US" dirty="0"/>
              <a:t>Alexander Milne (</a:t>
            </a:r>
            <a:r>
              <a:rPr lang="en-US" dirty="0" err="1"/>
              <a:t>Алан</a:t>
            </a:r>
            <a:r>
              <a:rPr lang="en-US" dirty="0"/>
              <a:t> </a:t>
            </a:r>
            <a:r>
              <a:rPr lang="en-US" dirty="0" err="1"/>
              <a:t>Александ</a:t>
            </a:r>
            <a:r>
              <a:rPr lang="ru-RU" dirty="0"/>
              <a:t>р</a:t>
            </a:r>
            <a:r>
              <a:rPr lang="en-US" dirty="0"/>
              <a:t> </a:t>
            </a:r>
            <a:r>
              <a:rPr lang="en-US" dirty="0" err="1"/>
              <a:t>Милн</a:t>
            </a:r>
            <a:r>
              <a:rPr lang="en-US" dirty="0"/>
              <a:t>).</a:t>
            </a:r>
            <a:endParaRPr lang="ru-RU" dirty="0"/>
          </a:p>
          <a:p>
            <a:endParaRPr lang="ru-RU" sz="2000" dirty="0"/>
          </a:p>
        </p:txBody>
      </p:sp>
      <p:sp>
        <p:nvSpPr>
          <p:cNvPr id="8" name="TextBox 7"/>
          <p:cNvSpPr txBox="1"/>
          <p:nvPr/>
        </p:nvSpPr>
        <p:spPr>
          <a:xfrm>
            <a:off x="913851" y="2039508"/>
            <a:ext cx="5477846" cy="738664"/>
          </a:xfrm>
          <a:prstGeom prst="rect">
            <a:avLst/>
          </a:prstGeom>
          <a:noFill/>
        </p:spPr>
        <p:txBody>
          <a:bodyPr wrap="none" rtlCol="0">
            <a:spAutoFit/>
          </a:bodyPr>
          <a:lstStyle/>
          <a:p>
            <a:pPr lvl="0"/>
            <a:r>
              <a:rPr lang="en-US" dirty="0" smtClean="0"/>
              <a:t>b) Pamela </a:t>
            </a:r>
            <a:r>
              <a:rPr lang="en-US" dirty="0"/>
              <a:t>Lyndon </a:t>
            </a:r>
            <a:r>
              <a:rPr lang="en-US" sz="2400" dirty="0"/>
              <a:t>Travers</a:t>
            </a:r>
            <a:r>
              <a:rPr lang="en-US" dirty="0"/>
              <a:t> (</a:t>
            </a:r>
            <a:r>
              <a:rPr lang="ru-RU" dirty="0"/>
              <a:t>Памела </a:t>
            </a:r>
            <a:r>
              <a:rPr lang="ru-RU" dirty="0" err="1"/>
              <a:t>Линдон</a:t>
            </a:r>
            <a:r>
              <a:rPr lang="ru-RU" dirty="0"/>
              <a:t> </a:t>
            </a:r>
            <a:r>
              <a:rPr lang="ru-RU" dirty="0" err="1"/>
              <a:t>Трэверс</a:t>
            </a:r>
            <a:r>
              <a:rPr lang="en-US" dirty="0"/>
              <a:t>). </a:t>
            </a:r>
            <a:endParaRPr lang="ru-RU" dirty="0"/>
          </a:p>
          <a:p>
            <a:endParaRPr lang="ru-RU" dirty="0"/>
          </a:p>
        </p:txBody>
      </p:sp>
      <p:sp>
        <p:nvSpPr>
          <p:cNvPr id="9" name="TextBox 8"/>
          <p:cNvSpPr txBox="1"/>
          <p:nvPr/>
        </p:nvSpPr>
        <p:spPr>
          <a:xfrm>
            <a:off x="902175" y="2940046"/>
            <a:ext cx="3376245" cy="738664"/>
          </a:xfrm>
          <a:prstGeom prst="rect">
            <a:avLst/>
          </a:prstGeom>
          <a:noFill/>
        </p:spPr>
        <p:txBody>
          <a:bodyPr wrap="none" rtlCol="0">
            <a:spAutoFit/>
          </a:bodyPr>
          <a:lstStyle/>
          <a:p>
            <a:pPr lvl="0"/>
            <a:r>
              <a:rPr lang="en-US" dirty="0" smtClean="0"/>
              <a:t>c) Michael </a:t>
            </a:r>
            <a:r>
              <a:rPr lang="en-US" dirty="0"/>
              <a:t>Bond</a:t>
            </a:r>
            <a:r>
              <a:rPr lang="ru-RU" dirty="0"/>
              <a:t> (</a:t>
            </a:r>
            <a:r>
              <a:rPr lang="ru-RU" sz="2400" dirty="0"/>
              <a:t>Майкл</a:t>
            </a:r>
            <a:r>
              <a:rPr lang="ru-RU" dirty="0"/>
              <a:t> Бонд).</a:t>
            </a:r>
          </a:p>
          <a:p>
            <a:endParaRPr lang="ru-RU" dirty="0"/>
          </a:p>
        </p:txBody>
      </p:sp>
      <p:sp>
        <p:nvSpPr>
          <p:cNvPr id="10" name="TextBox 9"/>
          <p:cNvSpPr txBox="1"/>
          <p:nvPr/>
        </p:nvSpPr>
        <p:spPr>
          <a:xfrm>
            <a:off x="423916" y="3932600"/>
            <a:ext cx="8470973" cy="646331"/>
          </a:xfrm>
          <a:prstGeom prst="rect">
            <a:avLst/>
          </a:prstGeom>
          <a:noFill/>
        </p:spPr>
        <p:txBody>
          <a:bodyPr wrap="non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right answer – </a:t>
            </a:r>
            <a:r>
              <a:rPr lang="en-US" b="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a:t>
            </a:r>
            <a:r>
              <a:rPr lang="en-US"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 Michael Bond </a:t>
            </a:r>
            <a:r>
              <a:rPr lang="en-US" b="1" u="sng"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wrote</a:t>
            </a:r>
            <a:r>
              <a:rPr lang="en-US"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books about bear Paddington. </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3074" name="Picture 2" descr="C:\Users\Kirill\Desktop\мама\23251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363" y="4437112"/>
            <a:ext cx="4644941" cy="1961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61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076056" y="6093296"/>
            <a:ext cx="3825791" cy="276999"/>
          </a:xfrm>
          <a:prstGeom prst="rect">
            <a:avLst/>
          </a:prstGeom>
          <a:noFill/>
        </p:spPr>
        <p:txBody>
          <a:bodyPr wrap="none" rtlCol="0">
            <a:spAutoFit/>
          </a:bodyPr>
          <a:lstStyle/>
          <a:p>
            <a:r>
              <a:rPr lang="ru-RU" sz="1200" b="1" dirty="0"/>
              <a:t>Этап 8. Выполнение заданий в формате ГИА (ОГЭ, ЕГЭ)</a:t>
            </a:r>
            <a:endParaRPr lang="ru-RU" sz="1200" dirty="0"/>
          </a:p>
        </p:txBody>
      </p:sp>
      <p:sp>
        <p:nvSpPr>
          <p:cNvPr id="6" name="TextBox 5"/>
          <p:cNvSpPr txBox="1"/>
          <p:nvPr/>
        </p:nvSpPr>
        <p:spPr>
          <a:xfrm>
            <a:off x="1475656" y="260648"/>
            <a:ext cx="6480720" cy="1569660"/>
          </a:xfrm>
          <a:prstGeom prst="rect">
            <a:avLst/>
          </a:prstGeom>
          <a:noFill/>
        </p:spPr>
        <p:txBody>
          <a:bodyPr wrap="square" rtlCol="0">
            <a:spAutoFit/>
          </a:bodyPr>
          <a:lstStyle/>
          <a:p>
            <a:pPr algn="ct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t>
            </a: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lease</a:t>
            </a: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open your workbooks. </a:t>
            </a:r>
            <a:endPar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We’re </a:t>
            </a: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going to do exercise 8 from page 106. </a:t>
            </a:r>
            <a:endPar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We </a:t>
            </a: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should choose a suitable remark and fill in the table with your answers.</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TextBox 6"/>
          <p:cNvSpPr txBox="1"/>
          <p:nvPr/>
        </p:nvSpPr>
        <p:spPr>
          <a:xfrm>
            <a:off x="539552" y="2276872"/>
            <a:ext cx="288032" cy="369332"/>
          </a:xfrm>
          <a:prstGeom prst="rect">
            <a:avLst/>
          </a:prstGeom>
          <a:noFill/>
        </p:spPr>
        <p:txBody>
          <a:bodyPr wrap="square" rtlCol="0">
            <a:spAutoFit/>
          </a:bodyPr>
          <a:lstStyle/>
          <a:p>
            <a:endParaRPr lang="ru-RU" dirty="0"/>
          </a:p>
        </p:txBody>
      </p:sp>
      <p:pic>
        <p:nvPicPr>
          <p:cNvPr id="4097" name="Picture 1"/>
          <p:cNvPicPr>
            <a:picLocks noChangeAspect="1" noChangeArrowheads="1"/>
          </p:cNvPicPr>
          <p:nvPr/>
        </p:nvPicPr>
        <p:blipFill rotWithShape="1">
          <a:blip r:embed="rId3">
            <a:extLst>
              <a:ext uri="{28A0092B-C50C-407E-A947-70E740481C1C}">
                <a14:useLocalDpi xmlns:a14="http://schemas.microsoft.com/office/drawing/2010/main" val="0"/>
              </a:ext>
            </a:extLst>
          </a:blip>
          <a:srcRect l="25155" t="33722" r="26262" b="38749"/>
          <a:stretch/>
        </p:blipFill>
        <p:spPr bwMode="auto">
          <a:xfrm>
            <a:off x="215779" y="2780928"/>
            <a:ext cx="8900747" cy="3301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TextBox 40"/>
          <p:cNvSpPr txBox="1"/>
          <p:nvPr/>
        </p:nvSpPr>
        <p:spPr>
          <a:xfrm>
            <a:off x="4355976" y="1842833"/>
            <a:ext cx="4760550" cy="461665"/>
          </a:xfrm>
          <a:prstGeom prst="rect">
            <a:avLst/>
          </a:prstGeom>
          <a:noFill/>
        </p:spPr>
        <p:txBody>
          <a:bodyPr wrap="square" rtlCol="0">
            <a:spAutoFit/>
          </a:bodyPr>
          <a:lstStyle/>
          <a:p>
            <a:r>
              <a:rPr lang="en-US" sz="2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Do it yourself and check</a:t>
            </a:r>
            <a:endPar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4099" name="Picture 3" descr="C:\Users\Kirill\Desktop\мама\2e827a457b35803eb7edd0bb5d8f9580.gif"/>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4288" y="5373216"/>
            <a:ext cx="792088" cy="59406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Kirill\Desktop\мама\strelka.gif"/>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33317" y="1832841"/>
            <a:ext cx="828678" cy="540841"/>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Kirill\Desktop\мама\6396091965.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800" b="23922"/>
          <a:stretch/>
        </p:blipFill>
        <p:spPr bwMode="auto">
          <a:xfrm>
            <a:off x="4067944" y="3000436"/>
            <a:ext cx="2391041"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491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cxnSp>
        <p:nvCxnSpPr>
          <p:cNvPr id="7" name="Прямая соединительная линия 6"/>
          <p:cNvCxnSpPr/>
          <p:nvPr/>
        </p:nvCxnSpPr>
        <p:spPr>
          <a:xfrm>
            <a:off x="611188" y="1988840"/>
            <a:ext cx="7921252" cy="0"/>
          </a:xfrm>
          <a:prstGeom prst="line">
            <a:avLst/>
          </a:prstGeom>
          <a:ln w="317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611188" y="6309320"/>
            <a:ext cx="7921252" cy="0"/>
          </a:xfrm>
          <a:prstGeom prst="line">
            <a:avLst/>
          </a:prstGeom>
          <a:ln w="317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Табличка 8"/>
          <p:cNvSpPr/>
          <p:nvPr/>
        </p:nvSpPr>
        <p:spPr>
          <a:xfrm>
            <a:off x="1619672" y="1844824"/>
            <a:ext cx="270678" cy="288032"/>
          </a:xfrm>
          <a:prstGeom prst="plaque">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sp>
        <p:nvSpPr>
          <p:cNvPr id="10" name="Табличка 9"/>
          <p:cNvSpPr/>
          <p:nvPr/>
        </p:nvSpPr>
        <p:spPr>
          <a:xfrm>
            <a:off x="8100392" y="6165304"/>
            <a:ext cx="288032" cy="288032"/>
          </a:xfrm>
          <a:prstGeom prst="plaque">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FF"/>
              </a:solidFill>
            </a:endParaRPr>
          </a:p>
        </p:txBody>
      </p:sp>
      <p:sp>
        <p:nvSpPr>
          <p:cNvPr id="13" name="TextBox 12">
            <a:extLst>
              <a:ext uri="{FF2B5EF4-FFF2-40B4-BE49-F238E27FC236}">
                <a16:creationId xmlns:a16="http://schemas.microsoft.com/office/drawing/2014/main" xmlns="" id="{66505F8A-6F5B-A64D-801B-E6880BFDE031}"/>
              </a:ext>
            </a:extLst>
          </p:cNvPr>
          <p:cNvSpPr txBox="1"/>
          <p:nvPr/>
        </p:nvSpPr>
        <p:spPr>
          <a:xfrm>
            <a:off x="3563888" y="2132856"/>
            <a:ext cx="5228356" cy="3970318"/>
          </a:xfrm>
          <a:prstGeom prst="rect">
            <a:avLst/>
          </a:prstGeom>
          <a:noFill/>
        </p:spPr>
        <p:txBody>
          <a:bodyPr wrap="square" rtlCol="0">
            <a:spAutoFit/>
          </a:bodyPr>
          <a:lstStyle/>
          <a:p>
            <a:r>
              <a:rPr lang="en-US" sz="3600" dirty="0" smtClean="0">
                <a:latin typeface="Arial Rounded MT Bold" panose="020F0704030504030204" pitchFamily="34" charset="0"/>
              </a:rPr>
              <a:t>1.On </a:t>
            </a:r>
            <a:r>
              <a:rPr lang="en-US" sz="3600" dirty="0">
                <a:latin typeface="Arial Rounded MT Bold" panose="020F0704030504030204" pitchFamily="34" charset="0"/>
              </a:rPr>
              <a:t>Saturday.</a:t>
            </a:r>
            <a:r>
              <a:rPr lang="en-US" sz="3600" b="1" dirty="0" smtClean="0">
                <a:latin typeface="Arial Rounded MT Bold" panose="020F0704030504030204" pitchFamily="34" charset="0"/>
              </a:rPr>
              <a:t> </a:t>
            </a:r>
          </a:p>
          <a:p>
            <a:r>
              <a:rPr lang="en-US" sz="3600" b="1" dirty="0" smtClean="0">
                <a:latin typeface="Arial Rounded MT Bold" panose="020F0704030504030204" pitchFamily="34" charset="0"/>
              </a:rPr>
              <a:t>2.</a:t>
            </a:r>
            <a:r>
              <a:rPr lang="en-US" sz="3600" dirty="0" smtClean="0">
                <a:latin typeface="Arial Rounded MT Bold" panose="020F0704030504030204" pitchFamily="34" charset="0"/>
              </a:rPr>
              <a:t>Because </a:t>
            </a:r>
            <a:r>
              <a:rPr lang="en-US" sz="3600" dirty="0">
                <a:latin typeface="Arial Rounded MT Bold" panose="020F0704030504030204" pitchFamily="34" charset="0"/>
              </a:rPr>
              <a:t>it was cold.</a:t>
            </a:r>
            <a:r>
              <a:rPr lang="en-US" sz="3600" dirty="0" smtClean="0">
                <a:latin typeface="Arial Rounded MT Bold" panose="020F0704030504030204" pitchFamily="34" charset="0"/>
              </a:rPr>
              <a:t>  </a:t>
            </a:r>
          </a:p>
          <a:p>
            <a:r>
              <a:rPr lang="en-US" sz="3600" dirty="0" smtClean="0">
                <a:latin typeface="Arial Rounded MT Bold" panose="020F0704030504030204" pitchFamily="34" charset="0"/>
              </a:rPr>
              <a:t>3.</a:t>
            </a:r>
            <a:r>
              <a:rPr lang="en-US" sz="3600" dirty="0" smtClean="0">
                <a:latin typeface="Arial Rounded MT Bold" panose="020F0704030504030204" pitchFamily="34" charset="0"/>
              </a:rPr>
              <a:t>Yes</a:t>
            </a:r>
            <a:r>
              <a:rPr lang="en-US" sz="3600" dirty="0">
                <a:latin typeface="Arial Rounded MT Bold" panose="020F0704030504030204" pitchFamily="34" charset="0"/>
              </a:rPr>
              <a:t>, she did.</a:t>
            </a:r>
            <a:r>
              <a:rPr lang="en-US" sz="3600" dirty="0" smtClean="0">
                <a:latin typeface="Arial Rounded MT Bold" panose="020F0704030504030204" pitchFamily="34" charset="0"/>
              </a:rPr>
              <a:t>  </a:t>
            </a:r>
          </a:p>
          <a:p>
            <a:r>
              <a:rPr lang="en-US" sz="3600" dirty="0" smtClean="0">
                <a:latin typeface="Arial Rounded MT Bold" panose="020F0704030504030204" pitchFamily="34" charset="0"/>
              </a:rPr>
              <a:t>4.</a:t>
            </a:r>
            <a:r>
              <a:rPr lang="en-US" sz="3600" dirty="0" smtClean="0">
                <a:latin typeface="Arial Rounded MT Bold" panose="020F0704030504030204" pitchFamily="34" charset="0"/>
              </a:rPr>
              <a:t>Yes</a:t>
            </a:r>
            <a:r>
              <a:rPr lang="en-US" sz="3600" dirty="0">
                <a:latin typeface="Arial Rounded MT Bold" panose="020F0704030504030204" pitchFamily="34" charset="0"/>
              </a:rPr>
              <a:t>, she is</a:t>
            </a:r>
            <a:r>
              <a:rPr lang="en-US" sz="3600" dirty="0" smtClean="0">
                <a:latin typeface="Arial Rounded MT Bold" panose="020F0704030504030204" pitchFamily="34" charset="0"/>
              </a:rPr>
              <a:t>.  </a:t>
            </a:r>
          </a:p>
          <a:p>
            <a:r>
              <a:rPr lang="en-US" sz="3600" dirty="0" smtClean="0">
                <a:latin typeface="Arial Rounded MT Bold" panose="020F0704030504030204" pitchFamily="34" charset="0"/>
              </a:rPr>
              <a:t>5.Dims </a:t>
            </a:r>
            <a:r>
              <a:rPr lang="en-US" sz="3600" dirty="0">
                <a:latin typeface="Arial Rounded MT Bold" panose="020F0704030504030204" pitchFamily="34" charset="0"/>
              </a:rPr>
              <a:t>was</a:t>
            </a:r>
            <a:r>
              <a:rPr lang="en-US" sz="3600" dirty="0" smtClean="0">
                <a:latin typeface="Arial Rounded MT Bold" panose="020F0704030504030204" pitchFamily="34" charset="0"/>
              </a:rPr>
              <a:t>.  </a:t>
            </a:r>
          </a:p>
          <a:p>
            <a:r>
              <a:rPr lang="en-US" sz="3600" dirty="0" smtClean="0">
                <a:latin typeface="Arial Rounded MT Bold" panose="020F0704030504030204" pitchFamily="34" charset="0"/>
              </a:rPr>
              <a:t>6. No</a:t>
            </a:r>
            <a:r>
              <a:rPr lang="en-US" sz="3600" dirty="0">
                <a:latin typeface="Arial Rounded MT Bold" panose="020F0704030504030204" pitchFamily="34" charset="0"/>
              </a:rPr>
              <a:t>, I didn’t</a:t>
            </a:r>
            <a:r>
              <a:rPr lang="en-US" sz="3600" dirty="0" smtClean="0">
                <a:latin typeface="Arial Rounded MT Bold" panose="020F0704030504030204" pitchFamily="34" charset="0"/>
              </a:rPr>
              <a:t>. </a:t>
            </a:r>
          </a:p>
          <a:p>
            <a:r>
              <a:rPr lang="en-US" sz="3600" dirty="0" smtClean="0">
                <a:latin typeface="Arial Rounded MT Bold" panose="020F0704030504030204" pitchFamily="34" charset="0"/>
              </a:rPr>
              <a:t>7.To </a:t>
            </a:r>
            <a:r>
              <a:rPr lang="en-US" sz="3600" dirty="0">
                <a:latin typeface="Arial Rounded MT Bold" panose="020F0704030504030204" pitchFamily="34" charset="0"/>
              </a:rPr>
              <a:t>the cinema.</a:t>
            </a:r>
            <a:r>
              <a:rPr lang="en-US" sz="3600" dirty="0" smtClean="0">
                <a:latin typeface="Arial Rounded MT Bold" panose="020F0704030504030204" pitchFamily="34" charset="0"/>
              </a:rPr>
              <a:t>   </a:t>
            </a:r>
            <a:endParaRPr lang="ru-RU" sz="3600" dirty="0">
              <a:latin typeface="TT Norms Pro Medium" panose="02000503030000020003" pitchFamily="2" charset="0"/>
            </a:endParaRPr>
          </a:p>
        </p:txBody>
      </p:sp>
      <p:sp>
        <p:nvSpPr>
          <p:cNvPr id="14" name="TextBox 13"/>
          <p:cNvSpPr txBox="1"/>
          <p:nvPr/>
        </p:nvSpPr>
        <p:spPr>
          <a:xfrm>
            <a:off x="2363717" y="4437529"/>
            <a:ext cx="370614"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5" name="TextBox 14"/>
          <p:cNvSpPr txBox="1"/>
          <p:nvPr/>
        </p:nvSpPr>
        <p:spPr>
          <a:xfrm>
            <a:off x="2371733" y="5589240"/>
            <a:ext cx="357790"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6" name="TextBox 15"/>
          <p:cNvSpPr txBox="1"/>
          <p:nvPr/>
        </p:nvSpPr>
        <p:spPr>
          <a:xfrm>
            <a:off x="2349429" y="5013176"/>
            <a:ext cx="348172"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7" name="TextBox 16"/>
          <p:cNvSpPr txBox="1"/>
          <p:nvPr/>
        </p:nvSpPr>
        <p:spPr>
          <a:xfrm>
            <a:off x="2349429" y="3429000"/>
            <a:ext cx="378630"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8" name="TextBox 17"/>
          <p:cNvSpPr txBox="1"/>
          <p:nvPr/>
        </p:nvSpPr>
        <p:spPr>
          <a:xfrm>
            <a:off x="2350893" y="2243190"/>
            <a:ext cx="335348"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9" name="TextBox 18"/>
          <p:cNvSpPr txBox="1"/>
          <p:nvPr/>
        </p:nvSpPr>
        <p:spPr>
          <a:xfrm>
            <a:off x="2349429" y="3933349"/>
            <a:ext cx="325730"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0" name="TextBox 19"/>
          <p:cNvSpPr txBox="1"/>
          <p:nvPr/>
        </p:nvSpPr>
        <p:spPr>
          <a:xfrm>
            <a:off x="2350893" y="2830289"/>
            <a:ext cx="380232" cy="461665"/>
          </a:xfrm>
          <a:prstGeom prst="rect">
            <a:avLst/>
          </a:prstGeom>
          <a:noFill/>
        </p:spPr>
        <p:txBody>
          <a:bodyPr wrap="none" rtlCol="0">
            <a:spAutoFit/>
          </a:bodyPr>
          <a:lstStyle/>
          <a:p>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a:t>
            </a:r>
            <a:endPar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146" name="Picture 2" descr="C:\Users\Kirill\Desktop\мама\1696577086_gas-kvas-com-p-kartinki-paddington-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000"/>
          <a:stretch/>
        </p:blipFill>
        <p:spPr bwMode="auto">
          <a:xfrm>
            <a:off x="1929944" y="137895"/>
            <a:ext cx="2426031" cy="1845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501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580112" y="5877272"/>
            <a:ext cx="3343351" cy="276999"/>
          </a:xfrm>
          <a:prstGeom prst="rect">
            <a:avLst/>
          </a:prstGeom>
          <a:noFill/>
        </p:spPr>
        <p:txBody>
          <a:bodyPr wrap="none" rtlCol="0">
            <a:spAutoFit/>
          </a:bodyPr>
          <a:lstStyle/>
          <a:p>
            <a:r>
              <a:rPr lang="ru-RU" sz="1200" b="1" dirty="0"/>
              <a:t>Этап 9. Развитие функциональной грамотности</a:t>
            </a:r>
            <a:endParaRPr lang="ru-RU" sz="1200" dirty="0"/>
          </a:p>
        </p:txBody>
      </p:sp>
      <p:sp>
        <p:nvSpPr>
          <p:cNvPr id="6" name="TextBox 5"/>
          <p:cNvSpPr txBox="1"/>
          <p:nvPr/>
        </p:nvSpPr>
        <p:spPr>
          <a:xfrm>
            <a:off x="1403648" y="1196752"/>
            <a:ext cx="6714253" cy="156966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Now we’re going to do </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exercise </a:t>
            </a: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9 from page 106 </a:t>
            </a:r>
            <a:r>
              <a:rPr lang="en-US" sz="32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(workbook). </a:t>
            </a:r>
            <a:endParaRPr lang="en-US" sz="32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Let’s </a:t>
            </a:r>
            <a:r>
              <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find mistakes.</a:t>
            </a:r>
            <a:endParaRPr lang="ru-RU"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172" name="Picture 4" descr="C:\Users\Kirill\Desktop\мама\1676729417_gas-kvas-com-p-paddington-risunok-detskii-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118" r="29412" b="4753"/>
          <a:stretch/>
        </p:blipFill>
        <p:spPr bwMode="auto">
          <a:xfrm>
            <a:off x="1695128" y="3039489"/>
            <a:ext cx="1447056" cy="236277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Users\Kirill\Desktop\мама\timer_orange.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3141526"/>
            <a:ext cx="3372966" cy="21586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0331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612886" y="6267509"/>
            <a:ext cx="1261884" cy="246221"/>
          </a:xfrm>
          <a:prstGeom prst="rect">
            <a:avLst/>
          </a:prstGeom>
          <a:noFill/>
        </p:spPr>
        <p:txBody>
          <a:bodyPr wrap="none" rtlCol="0">
            <a:spAutoFit/>
          </a:bodyPr>
          <a:lstStyle/>
          <a:p>
            <a:r>
              <a:rPr lang="ru-RU" sz="1000" b="1" dirty="0"/>
              <a:t>Этап 10. Рефлексия</a:t>
            </a:r>
            <a:endParaRPr lang="ru-RU" sz="1000" dirty="0"/>
          </a:p>
        </p:txBody>
      </p:sp>
      <p:sp>
        <p:nvSpPr>
          <p:cNvPr id="6" name="TextBox 5"/>
          <p:cNvSpPr txBox="1"/>
          <p:nvPr/>
        </p:nvSpPr>
        <p:spPr>
          <a:xfrm>
            <a:off x="611188" y="908720"/>
            <a:ext cx="7921252" cy="1754326"/>
          </a:xfrm>
          <a:prstGeom prst="rect">
            <a:avLst/>
          </a:prstGeom>
          <a:noFill/>
        </p:spPr>
        <p:txBody>
          <a:bodyPr wrap="square" rtlCol="0">
            <a:spAutoFit/>
          </a:bodyPr>
          <a:lstStyle/>
          <a:p>
            <a:pPr algn="ctr"/>
            <a:r>
              <a:rPr lang="ru-RU"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Now</a:t>
            </a:r>
            <a:r>
              <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we know</a:t>
            </a:r>
            <a:r>
              <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pPr marL="285750" lvl="0" indent="-285750">
              <a:buFont typeface="Wingdings" panose="05000000000000000000" pitchFamily="2" charset="2"/>
              <a:buChar char="q"/>
            </a:pPr>
            <a:r>
              <a:rPr lang="en-US" dirty="0"/>
              <a:t>Some more irregular verbs.</a:t>
            </a:r>
            <a:endParaRPr lang="ru-RU" dirty="0"/>
          </a:p>
          <a:p>
            <a:pPr marL="285750" lvl="0" indent="-285750">
              <a:buFont typeface="Wingdings" panose="05000000000000000000" pitchFamily="2" charset="2"/>
              <a:buChar char="q"/>
            </a:pPr>
            <a:r>
              <a:rPr lang="en-US" dirty="0"/>
              <a:t>The famous English writer – Michael Bond and his books about a bear called Paddington.</a:t>
            </a:r>
            <a:endParaRPr lang="ru-RU" dirty="0"/>
          </a:p>
          <a:p>
            <a:pPr marL="285750" lvl="0" indent="-285750">
              <a:buFont typeface="Wingdings" panose="05000000000000000000" pitchFamily="2" charset="2"/>
              <a:buChar char="q"/>
            </a:pPr>
            <a:r>
              <a:rPr lang="en-US" dirty="0"/>
              <a:t>How regular and irregular verbs differ</a:t>
            </a:r>
            <a:r>
              <a:rPr lang="en-US" dirty="0" smtClean="0"/>
              <a:t>.</a:t>
            </a:r>
            <a:endParaRPr lang="ru-RU" dirty="0" smtClean="0"/>
          </a:p>
        </p:txBody>
      </p:sp>
      <p:sp>
        <p:nvSpPr>
          <p:cNvPr id="7" name="TextBox 6"/>
          <p:cNvSpPr txBox="1"/>
          <p:nvPr/>
        </p:nvSpPr>
        <p:spPr>
          <a:xfrm>
            <a:off x="1237697" y="3212976"/>
            <a:ext cx="6668237" cy="954107"/>
          </a:xfrm>
          <a:prstGeom prst="rect">
            <a:avLst/>
          </a:prstGeom>
          <a:noFill/>
        </p:spPr>
        <p:txBody>
          <a:bodyPr wrap="none" rtlCol="0">
            <a:spAutoFit/>
          </a:bodyPr>
          <a:lstStyle/>
          <a:p>
            <a:pPr algn="ctr"/>
            <a:r>
              <a:rPr lang="en-US"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What picture do you choose? How are you?</a:t>
            </a:r>
            <a:endParaRPr lang="ru-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ru-RU" sz="2800"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6863" y="4167083"/>
            <a:ext cx="20732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9952" y="3954065"/>
            <a:ext cx="1547813"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02788" y="4063101"/>
            <a:ext cx="15240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C:\Users\Kirill\Desktop\мама\tsifry-animatsionnaya-kartinka-0021.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709650" y="5563289"/>
            <a:ext cx="323850" cy="5715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C:\Users\Kirill\Desktop\мама\tsifry-animatsionnaya-kartinka-0022.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594304" y="5519110"/>
            <a:ext cx="400050" cy="571500"/>
          </a:xfrm>
          <a:prstGeom prst="rect">
            <a:avLst/>
          </a:prstGeom>
          <a:noFill/>
          <a:extLst>
            <a:ext uri="{909E8E84-426E-40DD-AFC4-6F175D3DCCD1}">
              <a14:hiddenFill xmlns:a14="http://schemas.microsoft.com/office/drawing/2010/main">
                <a:solidFill>
                  <a:srgbClr val="FFFFFF"/>
                </a:solidFill>
              </a14:hiddenFill>
            </a:ext>
          </a:extLst>
        </p:spPr>
      </p:pic>
      <p:pic>
        <p:nvPicPr>
          <p:cNvPr id="8199" name="Picture 7" descr="C:\Users\Kirill\Desktop\мама\tsifry-animatsionnaya-kartinka-0023.gif"/>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7215336" y="5572898"/>
            <a:ext cx="381000" cy="57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7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195"/>
                                        </p:tgtEl>
                                        <p:attrNameLst>
                                          <p:attrName>style.visibility</p:attrName>
                                        </p:attrNameLst>
                                      </p:cBhvr>
                                      <p:to>
                                        <p:strVal val="visible"/>
                                      </p:to>
                                    </p:set>
                                    <p:animEffect transition="in" filter="fade">
                                      <p:cBhvr>
                                        <p:cTn id="14" dur="1000"/>
                                        <p:tgtEl>
                                          <p:spTgt spid="8195"/>
                                        </p:tgtEl>
                                      </p:cBhvr>
                                    </p:animEffect>
                                    <p:anim calcmode="lin" valueType="num">
                                      <p:cBhvr>
                                        <p:cTn id="15" dur="1000" fill="hold"/>
                                        <p:tgtEl>
                                          <p:spTgt spid="8195"/>
                                        </p:tgtEl>
                                        <p:attrNameLst>
                                          <p:attrName>ppt_x</p:attrName>
                                        </p:attrNameLst>
                                      </p:cBhvr>
                                      <p:tavLst>
                                        <p:tav tm="0">
                                          <p:val>
                                            <p:strVal val="#ppt_x"/>
                                          </p:val>
                                        </p:tav>
                                        <p:tav tm="100000">
                                          <p:val>
                                            <p:strVal val="#ppt_x"/>
                                          </p:val>
                                        </p:tav>
                                      </p:tavLst>
                                    </p:anim>
                                    <p:anim calcmode="lin" valueType="num">
                                      <p:cBhvr>
                                        <p:cTn id="16"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196"/>
                                        </p:tgtEl>
                                        <p:attrNameLst>
                                          <p:attrName>style.visibility</p:attrName>
                                        </p:attrNameLst>
                                      </p:cBhvr>
                                      <p:to>
                                        <p:strVal val="visible"/>
                                      </p:to>
                                    </p:set>
                                    <p:animEffect transition="in" filter="fade">
                                      <p:cBhvr>
                                        <p:cTn id="21" dur="1000"/>
                                        <p:tgtEl>
                                          <p:spTgt spid="8196"/>
                                        </p:tgtEl>
                                      </p:cBhvr>
                                    </p:animEffect>
                                    <p:anim calcmode="lin" valueType="num">
                                      <p:cBhvr>
                                        <p:cTn id="22" dur="1000" fill="hold"/>
                                        <p:tgtEl>
                                          <p:spTgt spid="8196"/>
                                        </p:tgtEl>
                                        <p:attrNameLst>
                                          <p:attrName>ppt_x</p:attrName>
                                        </p:attrNameLst>
                                      </p:cBhvr>
                                      <p:tavLst>
                                        <p:tav tm="0">
                                          <p:val>
                                            <p:strVal val="#ppt_x"/>
                                          </p:val>
                                        </p:tav>
                                        <p:tav tm="100000">
                                          <p:val>
                                            <p:strVal val="#ppt_x"/>
                                          </p:val>
                                        </p:tav>
                                      </p:tavLst>
                                    </p:anim>
                                    <p:anim calcmode="lin" valueType="num">
                                      <p:cBhvr>
                                        <p:cTn id="23"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105187" y="6309320"/>
            <a:ext cx="1754006" cy="246221"/>
          </a:xfrm>
          <a:prstGeom prst="rect">
            <a:avLst/>
          </a:prstGeom>
          <a:noFill/>
        </p:spPr>
        <p:txBody>
          <a:bodyPr wrap="none" rtlCol="0">
            <a:spAutoFit/>
          </a:bodyPr>
          <a:lstStyle/>
          <a:p>
            <a:r>
              <a:rPr lang="ru-RU" sz="1000" b="1" dirty="0"/>
              <a:t>Этап </a:t>
            </a:r>
            <a:r>
              <a:rPr lang="en-US" sz="1000" b="1" dirty="0"/>
              <a:t>11</a:t>
            </a:r>
            <a:r>
              <a:rPr lang="ru-RU" sz="1000" b="1" dirty="0"/>
              <a:t>.</a:t>
            </a:r>
            <a:r>
              <a:rPr lang="ru-RU" sz="1000" dirty="0"/>
              <a:t> </a:t>
            </a:r>
            <a:r>
              <a:rPr lang="ru-RU" sz="1000" b="1" dirty="0"/>
              <a:t>Домашнее задание</a:t>
            </a:r>
            <a:endParaRPr lang="ru-RU" sz="1000" dirty="0"/>
          </a:p>
        </p:txBody>
      </p:sp>
      <p:sp>
        <p:nvSpPr>
          <p:cNvPr id="6" name="TextBox 5"/>
          <p:cNvSpPr txBox="1"/>
          <p:nvPr/>
        </p:nvSpPr>
        <p:spPr>
          <a:xfrm>
            <a:off x="2771800" y="548680"/>
            <a:ext cx="3960440" cy="769441"/>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Homework</a:t>
            </a:r>
            <a:endPar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7" name="TextBox 6"/>
          <p:cNvSpPr txBox="1"/>
          <p:nvPr/>
        </p:nvSpPr>
        <p:spPr>
          <a:xfrm>
            <a:off x="714803" y="1844824"/>
            <a:ext cx="8440067" cy="830997"/>
          </a:xfrm>
          <a:prstGeom prst="rect">
            <a:avLst/>
          </a:prstGeom>
          <a:noFill/>
        </p:spPr>
        <p:txBody>
          <a:bodyPr wrap="none" rtlCol="0">
            <a:spAutoFit/>
          </a:bodyPr>
          <a:lstStyle/>
          <a:p>
            <a:r>
              <a:rPr lang="en-US" sz="2400" dirty="0"/>
              <a:t>R</a:t>
            </a:r>
            <a:r>
              <a:rPr lang="en-US" sz="2400" dirty="0" smtClean="0"/>
              <a:t>epeat </a:t>
            </a:r>
            <a:r>
              <a:rPr lang="en-US" sz="2400" dirty="0"/>
              <a:t>irregular verbs from pages 108, 110, 112 (Student’s book). </a:t>
            </a:r>
            <a:endParaRPr lang="en-US" sz="2400" dirty="0" smtClean="0"/>
          </a:p>
          <a:p>
            <a:r>
              <a:rPr lang="en-US" sz="2400" dirty="0" smtClean="0"/>
              <a:t>Do </a:t>
            </a:r>
            <a:r>
              <a:rPr lang="en-US" sz="2400" dirty="0"/>
              <a:t>exercise 2,3, page 103 – 104 (Workbook)</a:t>
            </a:r>
            <a:endParaRPr lang="ru-RU" sz="2400" dirty="0"/>
          </a:p>
        </p:txBody>
      </p:sp>
      <p:pic>
        <p:nvPicPr>
          <p:cNvPr id="9218" name="Picture 2" descr="C:\Users\Kirill\Desktop\мама\slide-71.jpg"/>
          <p:cNvPicPr>
            <a:picLocks noChangeAspect="1" noChangeArrowheads="1"/>
          </p:cNvPicPr>
          <p:nvPr/>
        </p:nvPicPr>
        <p:blipFill rotWithShape="1">
          <a:blip r:embed="rId3">
            <a:extLst>
              <a:ext uri="{28A0092B-C50C-407E-A947-70E740481C1C}">
                <a14:useLocalDpi xmlns:a14="http://schemas.microsoft.com/office/drawing/2010/main" val="0"/>
              </a:ext>
            </a:extLst>
          </a:blip>
          <a:srcRect l="19196" t="9454" r="16277" b="8361"/>
          <a:stretch/>
        </p:blipFill>
        <p:spPr bwMode="auto">
          <a:xfrm>
            <a:off x="2195736" y="2931458"/>
            <a:ext cx="4032448" cy="38468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857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p:cTn id="1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xEl>
                                              <p:pRg st="0" end="0"/>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7">
                                            <p:txEl>
                                              <p:pRg st="1" end="1"/>
                                            </p:txEl>
                                          </p:spTgt>
                                        </p:tgtEl>
                                        <p:attrNameLst>
                                          <p:attrName>style.visibility</p:attrName>
                                        </p:attrNameLst>
                                      </p:cBhvr>
                                      <p:to>
                                        <p:strVal val="visible"/>
                                      </p:to>
                                    </p:set>
                                    <p:anim calcmode="lin" valueType="num">
                                      <p:cBhvr>
                                        <p:cTn id="21"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Kirill\Desktop\мама\1676729429_gas-kvas-com-p-paddington-risunok-detskii-3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291" t="6913" r="5871" b="7734"/>
          <a:stretch/>
        </p:blipFill>
        <p:spPr bwMode="auto">
          <a:xfrm>
            <a:off x="-180528" y="5175776"/>
            <a:ext cx="1800200" cy="167660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685800" y="1772816"/>
            <a:ext cx="7846640" cy="1827634"/>
          </a:xfrm>
        </p:spPr>
        <p:txBody>
          <a:bodyPr>
            <a:noAutofit/>
          </a:bodyPr>
          <a:lstStyle/>
          <a:p>
            <a:r>
              <a:rPr lang="en-US" sz="3200" dirty="0">
                <a:latin typeface="Arial Narrow" panose="020B0606020202030204" pitchFamily="34" charset="0"/>
              </a:rPr>
              <a:t>Good morning, children! </a:t>
            </a:r>
            <a:r>
              <a:rPr lang="ru-RU" sz="3200" dirty="0" smtClean="0">
                <a:latin typeface="Arial Narrow" panose="020B0606020202030204" pitchFamily="34" charset="0"/>
              </a:rPr>
              <a:t/>
            </a:r>
            <a:br>
              <a:rPr lang="ru-RU" sz="3200" dirty="0" smtClean="0">
                <a:latin typeface="Arial Narrow" panose="020B0606020202030204" pitchFamily="34" charset="0"/>
              </a:rPr>
            </a:br>
            <a:r>
              <a:rPr lang="ru-RU" sz="3200" dirty="0" smtClean="0">
                <a:latin typeface="Arial Narrow" panose="020B0606020202030204" pitchFamily="34" charset="0"/>
              </a:rPr>
              <a:t/>
            </a:r>
            <a:br>
              <a:rPr lang="ru-RU" sz="3200" dirty="0" smtClean="0">
                <a:latin typeface="Arial Narrow" panose="020B0606020202030204" pitchFamily="34" charset="0"/>
              </a:rPr>
            </a:br>
            <a:r>
              <a:rPr lang="en-US" sz="3200" dirty="0" smtClean="0">
                <a:latin typeface="Arial Narrow" panose="020B0606020202030204" pitchFamily="34" charset="0"/>
              </a:rPr>
              <a:t>How </a:t>
            </a:r>
            <a:r>
              <a:rPr lang="en-US" sz="3200" dirty="0">
                <a:latin typeface="Arial Narrow" panose="020B0606020202030204" pitchFamily="34" charset="0"/>
              </a:rPr>
              <a:t>are you today? </a:t>
            </a:r>
            <a:r>
              <a:rPr lang="ru-RU" sz="3200" dirty="0" smtClean="0">
                <a:latin typeface="Arial Narrow" panose="020B0606020202030204" pitchFamily="34" charset="0"/>
              </a:rPr>
              <a:t/>
            </a:r>
            <a:br>
              <a:rPr lang="ru-RU" sz="3200" dirty="0" smtClean="0">
                <a:latin typeface="Arial Narrow" panose="020B0606020202030204" pitchFamily="34" charset="0"/>
              </a:rPr>
            </a:br>
            <a:r>
              <a:rPr lang="en-US" sz="3200" dirty="0" smtClean="0">
                <a:latin typeface="Arial Narrow" panose="020B0606020202030204" pitchFamily="34" charset="0"/>
              </a:rPr>
              <a:t>What’s </a:t>
            </a:r>
            <a:r>
              <a:rPr lang="en-US" sz="3200" dirty="0">
                <a:latin typeface="Arial Narrow" panose="020B0606020202030204" pitchFamily="34" charset="0"/>
              </a:rPr>
              <a:t>the weather like today</a:t>
            </a:r>
            <a:r>
              <a:rPr lang="en-US" sz="3200" dirty="0" smtClean="0">
                <a:latin typeface="Arial Narrow" panose="020B0606020202030204" pitchFamily="34" charset="0"/>
              </a:rPr>
              <a:t>?</a:t>
            </a:r>
            <a:r>
              <a:rPr lang="ru-RU" sz="3200" dirty="0" smtClean="0">
                <a:latin typeface="Arial Narrow" panose="020B0606020202030204" pitchFamily="34" charset="0"/>
              </a:rPr>
              <a:t/>
            </a:r>
            <a:br>
              <a:rPr lang="ru-RU" sz="3200" dirty="0" smtClean="0">
                <a:latin typeface="Arial Narrow" panose="020B0606020202030204" pitchFamily="34" charset="0"/>
              </a:rPr>
            </a:br>
            <a:r>
              <a:rPr lang="en-US" sz="3200" dirty="0" smtClean="0">
                <a:latin typeface="Arial Narrow" panose="020B0606020202030204" pitchFamily="34" charset="0"/>
              </a:rPr>
              <a:t> </a:t>
            </a:r>
            <a:r>
              <a:rPr lang="en-US" sz="3200" dirty="0">
                <a:latin typeface="Arial Narrow" panose="020B0606020202030204" pitchFamily="34" charset="0"/>
              </a:rPr>
              <a:t>What did you do yesterday</a:t>
            </a:r>
            <a:r>
              <a:rPr lang="en-US" sz="3200" dirty="0" smtClean="0">
                <a:latin typeface="Arial Narrow" panose="020B0606020202030204" pitchFamily="34" charset="0"/>
              </a:rPr>
              <a:t>?</a:t>
            </a:r>
            <a:r>
              <a:rPr lang="ru-RU" sz="3200" dirty="0" smtClean="0">
                <a:latin typeface="Arial Narrow" panose="020B0606020202030204" pitchFamily="34" charset="0"/>
              </a:rPr>
              <a:t/>
            </a:r>
            <a:br>
              <a:rPr lang="ru-RU" sz="3200" dirty="0" smtClean="0">
                <a:latin typeface="Arial Narrow" panose="020B0606020202030204" pitchFamily="34" charset="0"/>
              </a:rPr>
            </a:br>
            <a:r>
              <a:rPr lang="en-US" sz="3200" dirty="0" smtClean="0">
                <a:latin typeface="Arial Narrow" panose="020B0606020202030204" pitchFamily="34" charset="0"/>
              </a:rPr>
              <a:t> </a:t>
            </a:r>
            <a:r>
              <a:rPr lang="ru-RU" sz="3200" dirty="0">
                <a:latin typeface="Arial Narrow" panose="020B0606020202030204" pitchFamily="34" charset="0"/>
              </a:rPr>
              <a:t/>
            </a:r>
            <a:br>
              <a:rPr lang="ru-RU" sz="3200" dirty="0">
                <a:latin typeface="Arial Narrow" panose="020B0606020202030204" pitchFamily="34" charset="0"/>
              </a:rPr>
            </a:br>
            <a:r>
              <a:rPr lang="en-US" sz="3200" dirty="0" smtClean="0">
                <a:latin typeface="Arial Narrow" panose="020B0606020202030204" pitchFamily="34" charset="0"/>
              </a:rPr>
              <a:t>What’s </a:t>
            </a:r>
            <a:r>
              <a:rPr lang="en-US" sz="3200" dirty="0">
                <a:latin typeface="Arial Narrow" panose="020B0606020202030204" pitchFamily="34" charset="0"/>
              </a:rPr>
              <a:t>the date today? </a:t>
            </a:r>
            <a:r>
              <a:rPr lang="ru-RU" sz="3200" dirty="0" smtClean="0">
                <a:latin typeface="Arial Narrow" panose="020B0606020202030204" pitchFamily="34" charset="0"/>
              </a:rPr>
              <a:t/>
            </a:r>
            <a:br>
              <a:rPr lang="ru-RU" sz="3200" dirty="0" smtClean="0">
                <a:latin typeface="Arial Narrow" panose="020B0606020202030204" pitchFamily="34" charset="0"/>
              </a:rPr>
            </a:br>
            <a:r>
              <a:rPr lang="en-US" sz="3200" dirty="0" smtClean="0">
                <a:latin typeface="Arial Narrow" panose="020B0606020202030204" pitchFamily="34" charset="0"/>
              </a:rPr>
              <a:t>What </a:t>
            </a:r>
            <a:r>
              <a:rPr lang="en-US" sz="3200" dirty="0">
                <a:latin typeface="Arial Narrow" panose="020B0606020202030204" pitchFamily="34" charset="0"/>
              </a:rPr>
              <a:t>is the day today? </a:t>
            </a:r>
            <a:r>
              <a:rPr lang="ru-RU" sz="3200" dirty="0" smtClean="0">
                <a:latin typeface="Arial Narrow" panose="020B0606020202030204" pitchFamily="34" charset="0"/>
              </a:rPr>
              <a:t/>
            </a:r>
            <a:br>
              <a:rPr lang="ru-RU" sz="3200" dirty="0" smtClean="0">
                <a:latin typeface="Arial Narrow" panose="020B0606020202030204" pitchFamily="34" charset="0"/>
              </a:rPr>
            </a:br>
            <a:endParaRPr lang="ru-RU" sz="3200" dirty="0"/>
          </a:p>
        </p:txBody>
      </p:sp>
      <p:sp>
        <p:nvSpPr>
          <p:cNvPr id="3" name="Подзаголовок 2"/>
          <p:cNvSpPr>
            <a:spLocks noGrp="1"/>
          </p:cNvSpPr>
          <p:nvPr>
            <p:ph type="subTitle" idx="1"/>
          </p:nvPr>
        </p:nvSpPr>
        <p:spPr>
          <a:xfrm>
            <a:off x="6516216" y="6026367"/>
            <a:ext cx="2336304" cy="557480"/>
          </a:xfrm>
        </p:spPr>
        <p:txBody>
          <a:bodyPr>
            <a:normAutofit fontScale="25000" lnSpcReduction="20000"/>
          </a:bodyPr>
          <a:lstStyle/>
          <a:p>
            <a:r>
              <a:rPr lang="ru-RU" b="1" dirty="0"/>
              <a:t>Этап 1. Мотивирование на учебную </a:t>
            </a:r>
            <a:r>
              <a:rPr lang="ru-RU" b="1" dirty="0" smtClean="0"/>
              <a:t>деятельность. </a:t>
            </a:r>
          </a:p>
          <a:p>
            <a:r>
              <a:rPr lang="en-US" dirty="0"/>
              <a:t>Let’s </a:t>
            </a:r>
            <a:r>
              <a:rPr lang="en-US" dirty="0" smtClean="0"/>
              <a:t>open your </a:t>
            </a:r>
            <a:r>
              <a:rPr lang="en-US" dirty="0"/>
              <a:t>exercise books and write down the date and the day</a:t>
            </a:r>
            <a:endParaRPr lang="ru-RU" dirty="0"/>
          </a:p>
        </p:txBody>
      </p:sp>
      <p:pic>
        <p:nvPicPr>
          <p:cNvPr id="10242" name="Picture 2" descr="C:\Users\Kirill\Desktop\мама\slide_7.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10000" b="90000" l="6979" r="94896"/>
                    </a14:imgEffect>
                  </a14:imgLayer>
                </a14:imgProps>
              </a:ext>
              <a:ext uri="{28A0092B-C50C-407E-A947-70E740481C1C}">
                <a14:useLocalDpi xmlns:a14="http://schemas.microsoft.com/office/drawing/2010/main" val="0"/>
              </a:ext>
            </a:extLst>
          </a:blip>
          <a:srcRect l="6684" t="14902" r="4706" b="18039"/>
          <a:stretch/>
        </p:blipFill>
        <p:spPr bwMode="auto">
          <a:xfrm>
            <a:off x="6300192" y="2744373"/>
            <a:ext cx="2448272" cy="1389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85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Kirill\AppData\Local\Temp\Rar$DRa49480.38559\v1064-3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648680" y="2420888"/>
            <a:ext cx="7846640" cy="3123778"/>
          </a:xfrm>
        </p:spPr>
        <p:txBody>
          <a:bodyPr>
            <a:noAutofit/>
          </a:bodyPr>
          <a:lstStyle/>
          <a:p>
            <a:r>
              <a:rPr lang="en-US" sz="4000" dirty="0" err="1"/>
              <a:t>Yy</a:t>
            </a:r>
            <a:r>
              <a:rPr lang="en-US" sz="4000" dirty="0"/>
              <a:t/>
            </a:r>
            <a:br>
              <a:rPr lang="en-US" sz="4000" dirty="0"/>
            </a:br>
            <a:r>
              <a:rPr lang="en-US" sz="4000" dirty="0"/>
              <a:t>[</a:t>
            </a:r>
            <a:r>
              <a:rPr lang="en-US" sz="4000" dirty="0" err="1"/>
              <a:t>aɪ</a:t>
            </a:r>
            <a:r>
              <a:rPr lang="en-US" sz="4000" dirty="0" smtClean="0"/>
              <a:t>]        [</a:t>
            </a:r>
            <a:r>
              <a:rPr lang="en-US" sz="4000" dirty="0"/>
              <a:t>ɪ</a:t>
            </a:r>
            <a:r>
              <a:rPr lang="en-US" sz="4000" dirty="0" smtClean="0"/>
              <a:t>]        [</a:t>
            </a:r>
            <a:r>
              <a:rPr lang="en-US" sz="4000" dirty="0"/>
              <a:t>j]</a:t>
            </a:r>
            <a:br>
              <a:rPr lang="en-US" sz="4000" dirty="0"/>
            </a:br>
            <a:r>
              <a:rPr lang="en-US" sz="4000" dirty="0"/>
              <a:t> </a:t>
            </a:r>
            <a:br>
              <a:rPr lang="en-US" sz="4000" dirty="0"/>
            </a:br>
            <a:r>
              <a:rPr lang="en-US" sz="4000" dirty="0"/>
              <a:t>fly, my</a:t>
            </a:r>
            <a:br>
              <a:rPr lang="en-US" sz="4000" dirty="0"/>
            </a:br>
            <a:r>
              <a:rPr lang="en-US" sz="4000" dirty="0"/>
              <a:t>happy</a:t>
            </a:r>
            <a:br>
              <a:rPr lang="en-US" sz="4000" dirty="0"/>
            </a:br>
            <a:r>
              <a:rPr lang="en-US" sz="4000" dirty="0"/>
              <a:t>yellow</a:t>
            </a:r>
            <a:br>
              <a:rPr lang="en-US" sz="4000" dirty="0"/>
            </a:br>
            <a:endParaRPr lang="ru-RU" sz="4000" dirty="0"/>
          </a:p>
        </p:txBody>
      </p:sp>
      <p:sp>
        <p:nvSpPr>
          <p:cNvPr id="3" name="Подзаголовок 2"/>
          <p:cNvSpPr>
            <a:spLocks noGrp="1"/>
          </p:cNvSpPr>
          <p:nvPr>
            <p:ph type="subTitle" idx="1"/>
          </p:nvPr>
        </p:nvSpPr>
        <p:spPr>
          <a:xfrm>
            <a:off x="6464899" y="5659112"/>
            <a:ext cx="2408312" cy="715001"/>
          </a:xfrm>
        </p:spPr>
        <p:txBody>
          <a:bodyPr>
            <a:normAutofit fontScale="25000" lnSpcReduction="20000"/>
          </a:bodyPr>
          <a:lstStyle/>
          <a:p>
            <a:r>
              <a:rPr lang="ru-RU" b="1" dirty="0"/>
              <a:t>Этап 1. Мотивирование на учебную </a:t>
            </a:r>
            <a:r>
              <a:rPr lang="ru-RU" b="1" dirty="0" smtClean="0"/>
              <a:t>деятельность. </a:t>
            </a:r>
          </a:p>
          <a:p>
            <a:r>
              <a:rPr lang="en-US" dirty="0"/>
              <a:t>While you are writing, </a:t>
            </a:r>
            <a:endParaRPr lang="en-US" dirty="0" smtClean="0"/>
          </a:p>
          <a:p>
            <a:r>
              <a:rPr lang="en-US" dirty="0" smtClean="0"/>
              <a:t>try </a:t>
            </a:r>
            <a:r>
              <a:rPr lang="en-US" dirty="0"/>
              <a:t>to remember our reading rules. </a:t>
            </a:r>
            <a:endParaRPr lang="ru-RU" dirty="0"/>
          </a:p>
          <a:p>
            <a:r>
              <a:rPr lang="en-US" dirty="0"/>
              <a:t>And now look at the blackboard. What is the letter? </a:t>
            </a:r>
            <a:endParaRPr lang="en-US" dirty="0" smtClean="0"/>
          </a:p>
          <a:p>
            <a:r>
              <a:rPr lang="en-US" dirty="0" smtClean="0"/>
              <a:t>How </a:t>
            </a:r>
            <a:r>
              <a:rPr lang="en-US" dirty="0"/>
              <a:t>do we pronounce this letter</a:t>
            </a:r>
            <a:r>
              <a:rPr lang="en-US" dirty="0" smtClean="0"/>
              <a:t>?</a:t>
            </a:r>
          </a:p>
          <a:p>
            <a:r>
              <a:rPr lang="en-US" dirty="0" smtClean="0"/>
              <a:t> </a:t>
            </a:r>
            <a:r>
              <a:rPr lang="en-US" dirty="0"/>
              <a:t>Please</a:t>
            </a:r>
            <a:r>
              <a:rPr lang="ru-RU" dirty="0"/>
              <a:t>, </a:t>
            </a:r>
            <a:r>
              <a:rPr lang="en-US" dirty="0"/>
              <a:t>give me some examples to these </a:t>
            </a:r>
            <a:r>
              <a:rPr lang="en-US" dirty="0" smtClean="0"/>
              <a:t>sounds</a:t>
            </a:r>
            <a:endParaRPr lang="ru-RU" dirty="0"/>
          </a:p>
        </p:txBody>
      </p:sp>
      <p:pic>
        <p:nvPicPr>
          <p:cNvPr id="4" name="03 (21) Unit 13. Ex. 4.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52320" y="764703"/>
            <a:ext cx="433471" cy="433471"/>
          </a:xfrm>
          <a:prstGeom prst="rect">
            <a:avLst/>
          </a:prstGeom>
        </p:spPr>
      </p:pic>
      <p:sp>
        <p:nvSpPr>
          <p:cNvPr id="5" name="TextBox 4"/>
          <p:cNvSpPr txBox="1"/>
          <p:nvPr/>
        </p:nvSpPr>
        <p:spPr>
          <a:xfrm>
            <a:off x="554224" y="548679"/>
            <a:ext cx="6340896" cy="954107"/>
          </a:xfrm>
          <a:prstGeom prst="rect">
            <a:avLst/>
          </a:prstGeom>
          <a:noFill/>
        </p:spPr>
        <p:txBody>
          <a:bodyPr wrap="square" rtlCol="0">
            <a:spAutoFit/>
          </a:bodyPr>
          <a:lstStyle/>
          <a:p>
            <a:pPr algn="ctr"/>
            <a:r>
              <a:rPr lang="en-US" sz="2800" b="1" dirty="0" smtClean="0">
                <a:solidFill>
                  <a:schemeClr val="tx2"/>
                </a:solidFill>
              </a:rPr>
              <a:t>Did you like my yellow yacht?</a:t>
            </a:r>
          </a:p>
          <a:p>
            <a:pPr algn="ctr"/>
            <a:r>
              <a:rPr lang="en-US" sz="2800" b="1" dirty="0" smtClean="0">
                <a:solidFill>
                  <a:schemeClr val="tx2"/>
                </a:solidFill>
              </a:rPr>
              <a:t>Yes, it was yummy. I liked it a lot.</a:t>
            </a:r>
            <a:endParaRPr lang="ru-RU" sz="2800" b="1" dirty="0">
              <a:solidFill>
                <a:schemeClr val="tx2"/>
              </a:solidFill>
            </a:endParaRPr>
          </a:p>
        </p:txBody>
      </p:sp>
      <p:pic>
        <p:nvPicPr>
          <p:cNvPr id="205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l="55997" t="31274" r="18797" b="38292"/>
          <a:stretch/>
        </p:blipFill>
        <p:spPr bwMode="auto">
          <a:xfrm>
            <a:off x="323528" y="4509120"/>
            <a:ext cx="2735268" cy="1864993"/>
          </a:xfrm>
          <a:prstGeom prst="rect">
            <a:avLst/>
          </a:prstGeom>
          <a:noFill/>
          <a:ln>
            <a:noFill/>
          </a:ln>
          <a:effectLst>
            <a:outerShdw blurRad="44450" dist="27940" dir="5400000" algn="ctr">
              <a:srgbClr val="000000">
                <a:alpha val="32000"/>
              </a:srgbClr>
            </a:outerShdw>
            <a:softEdge rad="31750"/>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descr="C:\Users\Kirill\Desktop\мама\bf3f04_c5fc9e0994ff446cbcf98d10c7ae1ed5~mv2.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535366">
            <a:off x="7961661" y="768311"/>
            <a:ext cx="453488" cy="597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366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10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1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barn(inVertical)">
                                      <p:cBhvr>
                                        <p:cTn id="25" dur="500"/>
                                        <p:tgtEl>
                                          <p:spTgt spid="205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051"/>
                                        </p:tgtEl>
                                        <p:attrNameLst>
                                          <p:attrName>style.visibility</p:attrName>
                                        </p:attrNameLst>
                                      </p:cBhvr>
                                      <p:to>
                                        <p:strVal val="visible"/>
                                      </p:to>
                                    </p:set>
                                    <p:animEffect transition="in" filter="wipe(down)">
                                      <p:cBhvr>
                                        <p:cTn id="30"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1"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Объект 2"/>
          <p:cNvSpPr>
            <a:spLocks noGrp="1"/>
          </p:cNvSpPr>
          <p:nvPr>
            <p:ph idx="1"/>
          </p:nvPr>
        </p:nvSpPr>
        <p:spPr>
          <a:xfrm>
            <a:off x="5724128" y="6021288"/>
            <a:ext cx="3178696" cy="608931"/>
          </a:xfrm>
        </p:spPr>
        <p:txBody>
          <a:bodyPr>
            <a:normAutofit fontScale="40000" lnSpcReduction="20000"/>
          </a:bodyPr>
          <a:lstStyle/>
          <a:p>
            <a:pPr marL="0" indent="0" algn="ctr">
              <a:buNone/>
            </a:pPr>
            <a:r>
              <a:rPr lang="ru-RU" sz="1800" dirty="0" smtClean="0"/>
              <a:t>Этап 1. Мотивирование.</a:t>
            </a:r>
          </a:p>
          <a:p>
            <a:pPr marL="0" indent="0" algn="ctr">
              <a:buNone/>
            </a:pPr>
            <a:r>
              <a:rPr lang="ru-RU" sz="1800" dirty="0" smtClean="0"/>
              <a:t>Видео разряжает обстановку на уроке. Знакомит с героем урока. </a:t>
            </a:r>
          </a:p>
          <a:p>
            <a:pPr marL="0" indent="0" algn="ctr">
              <a:buNone/>
            </a:pPr>
            <a:r>
              <a:rPr lang="ru-RU" sz="1800" dirty="0" smtClean="0"/>
              <a:t>Задаем вопросы о герое, его характере, о фильме, кто смотрел.</a:t>
            </a:r>
            <a:endParaRPr lang="ru-RU" sz="1800" dirty="0"/>
          </a:p>
        </p:txBody>
      </p:sp>
      <p:pic>
        <p:nvPicPr>
          <p:cNvPr id="1026" name="Picture 2" descr="C:\Users\Kirill\Desktop\мама\ac3d3be53ed1eeb199e2e2373ea7b13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165996" y="2780928"/>
            <a:ext cx="2736304" cy="27363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7" name="Picture 3" descr="C:\Users\Kirill\Desktop\мама\GGMI.gif">
            <a:hlinkClick r:id="rId4" action="ppaction://hlinkfile"/>
          </p:cNvPr>
          <p:cNvPicPr>
            <a:picLocks noChangeAspect="1" noChangeArrowheads="1" noCrop="1"/>
          </p:cNvPicPr>
          <p:nvPr/>
        </p:nvPicPr>
        <p:blipFill>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509882" y="865738"/>
            <a:ext cx="2124236" cy="15931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rgbClr val="FFFFFF"/>
                </a:solidFill>
              </a14:hiddenFill>
            </a:ext>
          </a:extLst>
        </p:spPr>
      </p:pic>
      <p:pic>
        <p:nvPicPr>
          <p:cNvPr id="1028" name="Picture 4" descr="C:\Users\Kirill\Desktop\мама\d7f713_22bdf3e4ec83492187127fdbcc250e68~mv2.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200000">
            <a:off x="2005353" y="1199253"/>
            <a:ext cx="1676910" cy="8921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Kirill\Desktop\мама\d7f713_22bdf3e4ec83492187127fdbcc250e68~mv2.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5475747" y="1241119"/>
            <a:ext cx="1676910" cy="892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675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C:\Users\Kirill\AppData\Local\Temp\Rar$DRa49480.38559\v1064-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4690864" cy="922114"/>
          </a:xfrm>
        </p:spPr>
        <p:txBody>
          <a:bodyPr/>
          <a:lstStyle/>
          <a:p>
            <a:r>
              <a:rPr lang="en-US" dirty="0" smtClean="0"/>
              <a:t>Make </a:t>
            </a:r>
            <a:r>
              <a:rPr lang="en-US" dirty="0"/>
              <a:t>pairs of verbs</a:t>
            </a:r>
            <a:endParaRPr lang="ru-RU" dirty="0"/>
          </a:p>
        </p:txBody>
      </p:sp>
      <p:sp>
        <p:nvSpPr>
          <p:cNvPr id="3" name="Объект 2"/>
          <p:cNvSpPr>
            <a:spLocks noGrp="1"/>
          </p:cNvSpPr>
          <p:nvPr>
            <p:ph idx="1"/>
          </p:nvPr>
        </p:nvSpPr>
        <p:spPr>
          <a:xfrm>
            <a:off x="5652120" y="5373216"/>
            <a:ext cx="3168352" cy="1008112"/>
          </a:xfrm>
        </p:spPr>
        <p:txBody>
          <a:bodyPr>
            <a:noAutofit/>
          </a:bodyPr>
          <a:lstStyle/>
          <a:p>
            <a:pPr marL="0" indent="0" algn="ctr">
              <a:buNone/>
            </a:pPr>
            <a:r>
              <a:rPr lang="ru-RU" sz="800" b="1" dirty="0"/>
              <a:t>Этап 2. Актуализация опорных </a:t>
            </a:r>
            <a:r>
              <a:rPr lang="ru-RU" sz="800" b="1" dirty="0" smtClean="0"/>
              <a:t>знаний</a:t>
            </a:r>
            <a:endParaRPr lang="en-US" sz="800" b="1" dirty="0" smtClean="0"/>
          </a:p>
          <a:p>
            <a:pPr marL="0" indent="0" algn="ctr">
              <a:buNone/>
            </a:pPr>
            <a:r>
              <a:rPr lang="en-US" sz="800" dirty="0"/>
              <a:t>We began to study how to talk about our activities in the past. </a:t>
            </a:r>
            <a:endParaRPr lang="en-US" sz="800" dirty="0" smtClean="0"/>
          </a:p>
          <a:p>
            <a:pPr marL="0" indent="0" algn="ctr">
              <a:buNone/>
            </a:pPr>
            <a:r>
              <a:rPr lang="en-US" sz="800" dirty="0" smtClean="0"/>
              <a:t>We </a:t>
            </a:r>
            <a:r>
              <a:rPr lang="en-US" sz="800" dirty="0"/>
              <a:t>use regular and irregular verbs to make these sentences. </a:t>
            </a:r>
            <a:endParaRPr lang="en-US" sz="800" dirty="0" smtClean="0"/>
          </a:p>
          <a:p>
            <a:pPr marL="0" indent="0" algn="ctr">
              <a:buNone/>
            </a:pPr>
            <a:r>
              <a:rPr lang="en-US" sz="800" dirty="0" smtClean="0"/>
              <a:t>We </a:t>
            </a:r>
            <a:r>
              <a:rPr lang="en-US" sz="800" dirty="0"/>
              <a:t>are going to expand our vocabulary by adding another verbs. </a:t>
            </a:r>
            <a:endParaRPr lang="en-US" sz="800" dirty="0" smtClean="0"/>
          </a:p>
          <a:p>
            <a:pPr marL="0" indent="0" algn="ctr">
              <a:buNone/>
            </a:pPr>
            <a:r>
              <a:rPr lang="en-US" sz="800" dirty="0" smtClean="0"/>
              <a:t>You </a:t>
            </a:r>
            <a:r>
              <a:rPr lang="en-US" sz="800" dirty="0"/>
              <a:t>can see two columns of verbs </a:t>
            </a:r>
            <a:endParaRPr lang="ru-RU" sz="800" dirty="0" smtClean="0"/>
          </a:p>
          <a:p>
            <a:pPr marL="0" indent="0" algn="ctr">
              <a:buNone/>
            </a:pPr>
            <a:r>
              <a:rPr lang="en-US" sz="800" dirty="0" smtClean="0"/>
              <a:t>(</a:t>
            </a:r>
            <a:r>
              <a:rPr lang="en-US" sz="800" dirty="0"/>
              <a:t>the infinitive and the past simple tense) on the blackboard</a:t>
            </a:r>
            <a:r>
              <a:rPr lang="en-US" sz="800" dirty="0" smtClean="0"/>
              <a:t>.</a:t>
            </a:r>
          </a:p>
          <a:p>
            <a:pPr marL="0" indent="0" algn="ctr">
              <a:buNone/>
            </a:pPr>
            <a:r>
              <a:rPr lang="en-US" sz="800" dirty="0" smtClean="0"/>
              <a:t> </a:t>
            </a:r>
            <a:r>
              <a:rPr lang="en-US" sz="800" dirty="0"/>
              <a:t>You should make pairs of verbs.</a:t>
            </a:r>
            <a:endParaRPr lang="ru-RU" sz="800" dirty="0"/>
          </a:p>
        </p:txBody>
      </p:sp>
      <p:graphicFrame>
        <p:nvGraphicFramePr>
          <p:cNvPr id="5" name="Таблица 4"/>
          <p:cNvGraphicFramePr>
            <a:graphicFrameLocks noGrp="1"/>
          </p:cNvGraphicFramePr>
          <p:nvPr>
            <p:extLst>
              <p:ext uri="{D42A27DB-BD31-4B8C-83A1-F6EECF244321}">
                <p14:modId xmlns:p14="http://schemas.microsoft.com/office/powerpoint/2010/main" val="3380480741"/>
              </p:ext>
            </p:extLst>
          </p:nvPr>
        </p:nvGraphicFramePr>
        <p:xfrm>
          <a:off x="683568" y="1196752"/>
          <a:ext cx="1440160" cy="5074920"/>
        </p:xfrm>
        <a:graphic>
          <a:graphicData uri="http://schemas.openxmlformats.org/drawingml/2006/table">
            <a:tbl>
              <a:tblPr firstRow="1" firstCol="1" bandRow="1" bandCol="1">
                <a:tableStyleId>{2D5ABB26-0587-4C30-8999-92F81FD0307C}</a:tableStyleId>
              </a:tblPr>
              <a:tblGrid>
                <a:gridCol w="1440160"/>
              </a:tblGrid>
              <a:tr h="379679">
                <a:tc>
                  <a:txBody>
                    <a:bodyPr/>
                    <a:lstStyle/>
                    <a:p>
                      <a:pPr algn="ctr">
                        <a:spcAft>
                          <a:spcPts val="0"/>
                        </a:spcAft>
                      </a:pPr>
                      <a:r>
                        <a:rPr lang="en-US" sz="3200" dirty="0">
                          <a:effectLst/>
                        </a:rPr>
                        <a:t>make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have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be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write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go</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see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drink</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ride</a:t>
                      </a:r>
                      <a:endParaRPr lang="ru-RU" sz="2800" dirty="0">
                        <a:effectLst/>
                        <a:latin typeface="Times New Roman"/>
                        <a:ea typeface="Times New Roman"/>
                      </a:endParaRPr>
                    </a:p>
                  </a:txBody>
                  <a:tcPr marL="68580" marR="68580" marT="0" marB="0"/>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656717719"/>
              </p:ext>
            </p:extLst>
          </p:nvPr>
        </p:nvGraphicFramePr>
        <p:xfrm>
          <a:off x="3203848" y="1268760"/>
          <a:ext cx="2232248" cy="5074920"/>
        </p:xfrm>
        <a:graphic>
          <a:graphicData uri="http://schemas.openxmlformats.org/drawingml/2006/table">
            <a:tbl>
              <a:tblPr firstRow="1" firstCol="1" bandRow="1" bandCol="1">
                <a:tableStyleId>{2D5ABB26-0587-4C30-8999-92F81FD0307C}</a:tableStyleId>
              </a:tblPr>
              <a:tblGrid>
                <a:gridCol w="2232248"/>
              </a:tblGrid>
              <a:tr h="379679">
                <a:tc>
                  <a:txBody>
                    <a:bodyPr/>
                    <a:lstStyle/>
                    <a:p>
                      <a:pPr algn="ctr">
                        <a:spcAft>
                          <a:spcPts val="0"/>
                        </a:spcAft>
                      </a:pPr>
                      <a:r>
                        <a:rPr lang="en-US" sz="3200" dirty="0">
                          <a:effectLst/>
                        </a:rPr>
                        <a:t>had</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rode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made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drank</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went</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wrote</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saw</a:t>
                      </a:r>
                      <a:endParaRPr lang="ru-RU" sz="2800" dirty="0">
                        <a:effectLst/>
                        <a:latin typeface="Times New Roman"/>
                        <a:ea typeface="Times New Roman"/>
                      </a:endParaRPr>
                    </a:p>
                  </a:txBody>
                  <a:tcPr marL="68580" marR="68580" marT="0" marB="0"/>
                </a:tc>
              </a:tr>
              <a:tr h="162719">
                <a:tc>
                  <a:txBody>
                    <a:bodyPr/>
                    <a:lstStyle/>
                    <a:p>
                      <a:pPr algn="ctr">
                        <a:spcAft>
                          <a:spcPts val="0"/>
                        </a:spcAft>
                      </a:pPr>
                      <a:r>
                        <a:rPr lang="en-US" sz="1100" dirty="0">
                          <a:effectLst/>
                        </a:rPr>
                        <a:t> </a:t>
                      </a:r>
                      <a:endParaRPr lang="ru-RU" sz="2800" dirty="0">
                        <a:effectLst/>
                        <a:latin typeface="Times New Roman"/>
                        <a:ea typeface="Times New Roman"/>
                      </a:endParaRPr>
                    </a:p>
                  </a:txBody>
                  <a:tcPr marL="68580" marR="68580" marT="0" marB="0"/>
                </a:tc>
              </a:tr>
              <a:tr h="379679">
                <a:tc>
                  <a:txBody>
                    <a:bodyPr/>
                    <a:lstStyle/>
                    <a:p>
                      <a:pPr algn="ctr">
                        <a:spcAft>
                          <a:spcPts val="0"/>
                        </a:spcAft>
                      </a:pPr>
                      <a:r>
                        <a:rPr lang="en-US" sz="3200" dirty="0">
                          <a:effectLst/>
                        </a:rPr>
                        <a:t>was, were</a:t>
                      </a:r>
                      <a:endParaRPr lang="ru-RU" sz="2800" dirty="0">
                        <a:effectLst/>
                        <a:latin typeface="Times New Roman"/>
                        <a:ea typeface="Times New Roman"/>
                      </a:endParaRPr>
                    </a:p>
                  </a:txBody>
                  <a:tcPr marL="68580" marR="68580" marT="0" marB="0"/>
                </a:tc>
              </a:tr>
            </a:tbl>
          </a:graphicData>
        </a:graphic>
      </p:graphicFrame>
      <p:pic>
        <p:nvPicPr>
          <p:cNvPr id="4097" name="Picture 1" descr="C:\Users\Kirill\Desktop\мама\Paddington-2-Wallpaper.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360" t="3106" r="18852"/>
          <a:stretch/>
        </p:blipFill>
        <p:spPr bwMode="auto">
          <a:xfrm>
            <a:off x="5148064" y="1196753"/>
            <a:ext cx="3680699" cy="30963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8" name="Прямая соединительная линия 7"/>
          <p:cNvCxnSpPr/>
          <p:nvPr/>
        </p:nvCxnSpPr>
        <p:spPr>
          <a:xfrm>
            <a:off x="1979712" y="1484784"/>
            <a:ext cx="1800200" cy="13681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flipV="1">
            <a:off x="1835696" y="1628800"/>
            <a:ext cx="2088232" cy="5400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1691680" y="2852936"/>
            <a:ext cx="1728192" cy="32403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1835696" y="3429000"/>
            <a:ext cx="1944216" cy="144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1691680" y="4149080"/>
            <a:ext cx="20882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1691680" y="4725144"/>
            <a:ext cx="2232248" cy="7920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flipV="1">
            <a:off x="1835696" y="3573016"/>
            <a:ext cx="1944216" cy="1872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V="1">
            <a:off x="1835696" y="2168860"/>
            <a:ext cx="2088232" cy="3924436"/>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C:\Users\Kirill\Desktop\мама\18a813e5b4212a2973507bdf2ce0f12f.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668" t="5182" r="6370" b="3561"/>
          <a:stretch/>
        </p:blipFill>
        <p:spPr bwMode="auto">
          <a:xfrm>
            <a:off x="5118946" y="362249"/>
            <a:ext cx="694636" cy="834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68691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style.rotation</p:attrName>
                                        </p:attrNameLst>
                                      </p:cBhvr>
                                      <p:tavLst>
                                        <p:tav tm="0">
                                          <p:val>
                                            <p:fltVal val="90"/>
                                          </p:val>
                                        </p:tav>
                                        <p:tav tm="100000">
                                          <p:val>
                                            <p:fltVal val="0"/>
                                          </p:val>
                                        </p:tav>
                                      </p:tavLst>
                                    </p:anim>
                                    <p:animEffect transition="in" filter="fad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32" presetClass="emph" presetSubtype="0" fill="hold" nodeType="clickEffect">
                                  <p:stCondLst>
                                    <p:cond delay="0"/>
                                  </p:stCondLst>
                                  <p:childTnLst>
                                    <p:animRot by="120000">
                                      <p:cBhvr>
                                        <p:cTn id="63" dur="100" fill="hold">
                                          <p:stCondLst>
                                            <p:cond delay="0"/>
                                          </p:stCondLst>
                                        </p:cTn>
                                        <p:tgtEl>
                                          <p:spTgt spid="4097"/>
                                        </p:tgtEl>
                                        <p:attrNameLst>
                                          <p:attrName>r</p:attrName>
                                        </p:attrNameLst>
                                      </p:cBhvr>
                                    </p:animRot>
                                    <p:animRot by="-240000">
                                      <p:cBhvr>
                                        <p:cTn id="64" dur="200" fill="hold">
                                          <p:stCondLst>
                                            <p:cond delay="200"/>
                                          </p:stCondLst>
                                        </p:cTn>
                                        <p:tgtEl>
                                          <p:spTgt spid="4097"/>
                                        </p:tgtEl>
                                        <p:attrNameLst>
                                          <p:attrName>r</p:attrName>
                                        </p:attrNameLst>
                                      </p:cBhvr>
                                    </p:animRot>
                                    <p:animRot by="240000">
                                      <p:cBhvr>
                                        <p:cTn id="65" dur="200" fill="hold">
                                          <p:stCondLst>
                                            <p:cond delay="400"/>
                                          </p:stCondLst>
                                        </p:cTn>
                                        <p:tgtEl>
                                          <p:spTgt spid="4097"/>
                                        </p:tgtEl>
                                        <p:attrNameLst>
                                          <p:attrName>r</p:attrName>
                                        </p:attrNameLst>
                                      </p:cBhvr>
                                    </p:animRot>
                                    <p:animRot by="-240000">
                                      <p:cBhvr>
                                        <p:cTn id="66" dur="200" fill="hold">
                                          <p:stCondLst>
                                            <p:cond delay="600"/>
                                          </p:stCondLst>
                                        </p:cTn>
                                        <p:tgtEl>
                                          <p:spTgt spid="4097"/>
                                        </p:tgtEl>
                                        <p:attrNameLst>
                                          <p:attrName>r</p:attrName>
                                        </p:attrNameLst>
                                      </p:cBhvr>
                                    </p:animRot>
                                    <p:animRot by="120000">
                                      <p:cBhvr>
                                        <p:cTn id="67" dur="200" fill="hold">
                                          <p:stCondLst>
                                            <p:cond delay="800"/>
                                          </p:stCondLst>
                                        </p:cTn>
                                        <p:tgtEl>
                                          <p:spTgt spid="409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descr="C:\Users\Kirill\AppData\Local\Temp\Rar$DRa49480.38559\v1064-3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6639" name="Rectangle 15"/>
          <p:cNvSpPr>
            <a:spLocks noChangeArrowheads="1"/>
          </p:cNvSpPr>
          <p:nvPr/>
        </p:nvSpPr>
        <p:spPr bwMode="auto">
          <a:xfrm>
            <a:off x="3924300" y="2852738"/>
            <a:ext cx="4895850" cy="431800"/>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43" name="Rectangle 19"/>
          <p:cNvSpPr>
            <a:spLocks noChangeArrowheads="1"/>
          </p:cNvSpPr>
          <p:nvPr/>
        </p:nvSpPr>
        <p:spPr bwMode="auto">
          <a:xfrm>
            <a:off x="2555875" y="5445125"/>
            <a:ext cx="5041900" cy="431800"/>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38" name="Rectangle 14"/>
          <p:cNvSpPr>
            <a:spLocks noChangeArrowheads="1"/>
          </p:cNvSpPr>
          <p:nvPr/>
        </p:nvSpPr>
        <p:spPr bwMode="auto">
          <a:xfrm>
            <a:off x="3348038" y="2420938"/>
            <a:ext cx="4895850" cy="360362"/>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37" name="Rectangle 13"/>
          <p:cNvSpPr>
            <a:spLocks noChangeArrowheads="1"/>
          </p:cNvSpPr>
          <p:nvPr/>
        </p:nvSpPr>
        <p:spPr bwMode="auto">
          <a:xfrm>
            <a:off x="3924300" y="1916113"/>
            <a:ext cx="4895850" cy="433387"/>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40" name="Rectangle 16"/>
          <p:cNvSpPr>
            <a:spLocks noChangeArrowheads="1"/>
          </p:cNvSpPr>
          <p:nvPr/>
        </p:nvSpPr>
        <p:spPr bwMode="auto">
          <a:xfrm>
            <a:off x="3924300" y="3357563"/>
            <a:ext cx="4895850" cy="431800"/>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41" name="Rectangle 17"/>
          <p:cNvSpPr>
            <a:spLocks noChangeArrowheads="1"/>
          </p:cNvSpPr>
          <p:nvPr/>
        </p:nvSpPr>
        <p:spPr bwMode="auto">
          <a:xfrm>
            <a:off x="3132138" y="4005263"/>
            <a:ext cx="4895850" cy="431800"/>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42" name="Rectangle 18"/>
          <p:cNvSpPr>
            <a:spLocks noChangeArrowheads="1"/>
          </p:cNvSpPr>
          <p:nvPr/>
        </p:nvSpPr>
        <p:spPr bwMode="auto">
          <a:xfrm>
            <a:off x="2051050" y="4941888"/>
            <a:ext cx="4968875" cy="431800"/>
          </a:xfrm>
          <a:prstGeom prst="rect">
            <a:avLst/>
          </a:prstGeom>
          <a:solidFill>
            <a:schemeClr val="accent1"/>
          </a:solidFill>
          <a:ln w="9525">
            <a:solidFill>
              <a:schemeClr val="tx1"/>
            </a:solidFill>
            <a:miter lim="800000"/>
            <a:headEnd/>
            <a:tailEnd/>
          </a:ln>
          <a:effectLst/>
        </p:spPr>
        <p:txBody>
          <a:bodyPr wrap="none" anchor="ctr"/>
          <a:lstStyle/>
          <a:p>
            <a:endParaRPr lang="ru-RU"/>
          </a:p>
        </p:txBody>
      </p:sp>
      <p:sp>
        <p:nvSpPr>
          <p:cNvPr id="26627" name="Rectangle 3"/>
          <p:cNvSpPr>
            <a:spLocks noGrp="1" noChangeArrowheads="1"/>
          </p:cNvSpPr>
          <p:nvPr>
            <p:ph type="body" sz="half" idx="1"/>
          </p:nvPr>
        </p:nvSpPr>
        <p:spPr>
          <a:xfrm>
            <a:off x="250825" y="1773238"/>
            <a:ext cx="4038600" cy="4814887"/>
          </a:xfrm>
        </p:spPr>
        <p:txBody>
          <a:bodyPr/>
          <a:lstStyle/>
          <a:p>
            <a:pPr>
              <a:buFontTx/>
              <a:buNone/>
            </a:pPr>
            <a:r>
              <a:rPr lang="en-US" sz="2800" b="1" dirty="0">
                <a:solidFill>
                  <a:srgbClr val="003399"/>
                </a:solidFill>
                <a:latin typeface="Comic Sans MS" pitchFamily="66" charset="0"/>
              </a:rPr>
              <a:t>ten days ago  </a:t>
            </a:r>
          </a:p>
          <a:p>
            <a:pPr>
              <a:buFontTx/>
              <a:buNone/>
            </a:pPr>
            <a:r>
              <a:rPr lang="en-US" sz="2800" b="1" dirty="0">
                <a:solidFill>
                  <a:srgbClr val="003399"/>
                </a:solidFill>
                <a:latin typeface="Comic Sans MS" pitchFamily="66" charset="0"/>
              </a:rPr>
              <a:t>last summer</a:t>
            </a:r>
          </a:p>
          <a:p>
            <a:pPr>
              <a:buFontTx/>
              <a:buNone/>
            </a:pPr>
            <a:r>
              <a:rPr lang="en-US" sz="2800" b="1" dirty="0">
                <a:solidFill>
                  <a:srgbClr val="003399"/>
                </a:solidFill>
                <a:latin typeface="Comic Sans MS" pitchFamily="66" charset="0"/>
              </a:rPr>
              <a:t>yesterday</a:t>
            </a:r>
          </a:p>
          <a:p>
            <a:pPr>
              <a:buFontTx/>
              <a:buNone/>
            </a:pPr>
            <a:r>
              <a:rPr lang="en-US" sz="2800" b="1" dirty="0">
                <a:solidFill>
                  <a:srgbClr val="003399"/>
                </a:solidFill>
                <a:latin typeface="Comic Sans MS" pitchFamily="66" charset="0"/>
              </a:rPr>
              <a:t>a week ago</a:t>
            </a:r>
          </a:p>
          <a:p>
            <a:pPr>
              <a:buFontTx/>
              <a:buNone/>
            </a:pPr>
            <a:r>
              <a:rPr lang="en-US" sz="2800" b="1" dirty="0">
                <a:solidFill>
                  <a:srgbClr val="003399"/>
                </a:solidFill>
                <a:latin typeface="Comic Sans MS" pitchFamily="66" charset="0"/>
              </a:rPr>
              <a:t>the day before yesterday</a:t>
            </a:r>
          </a:p>
          <a:p>
            <a:pPr>
              <a:buFontTx/>
              <a:buNone/>
            </a:pPr>
            <a:r>
              <a:rPr lang="en-US" sz="2800" b="1" dirty="0">
                <a:solidFill>
                  <a:srgbClr val="003399"/>
                </a:solidFill>
                <a:latin typeface="Comic Sans MS" pitchFamily="66" charset="0"/>
              </a:rPr>
              <a:t>last year</a:t>
            </a:r>
          </a:p>
          <a:p>
            <a:pPr>
              <a:buFontTx/>
              <a:buNone/>
            </a:pPr>
            <a:r>
              <a:rPr lang="en-US" sz="2800" b="1" dirty="0">
                <a:solidFill>
                  <a:srgbClr val="003399"/>
                </a:solidFill>
                <a:latin typeface="Comic Sans MS" pitchFamily="66" charset="0"/>
              </a:rPr>
              <a:t>a month ago</a:t>
            </a:r>
          </a:p>
          <a:p>
            <a:pPr>
              <a:buFontTx/>
              <a:buNone/>
            </a:pPr>
            <a:endParaRPr lang="ru-RU" sz="2800" dirty="0"/>
          </a:p>
        </p:txBody>
      </p:sp>
      <p:sp>
        <p:nvSpPr>
          <p:cNvPr id="26629" name="Text Box 5"/>
          <p:cNvSpPr txBox="1">
            <a:spLocks noChangeArrowheads="1"/>
          </p:cNvSpPr>
          <p:nvPr/>
        </p:nvSpPr>
        <p:spPr bwMode="auto">
          <a:xfrm>
            <a:off x="179388" y="765175"/>
            <a:ext cx="3384550" cy="457200"/>
          </a:xfrm>
          <a:prstGeom prst="rect">
            <a:avLst/>
          </a:prstGeom>
          <a:noFill/>
          <a:ln w="9525">
            <a:noFill/>
            <a:miter lim="800000"/>
            <a:headEnd/>
            <a:tailEnd/>
          </a:ln>
          <a:effectLst/>
        </p:spPr>
        <p:txBody>
          <a:bodyPr>
            <a:spAutoFit/>
          </a:bodyPr>
          <a:lstStyle/>
          <a:p>
            <a:pPr>
              <a:spcBef>
                <a:spcPct val="50000"/>
              </a:spcBef>
            </a:pPr>
            <a:r>
              <a:rPr lang="ru-RU" sz="2400" b="1">
                <a:solidFill>
                  <a:srgbClr val="008000"/>
                </a:solidFill>
                <a:latin typeface="Comic Sans MS" pitchFamily="66" charset="0"/>
              </a:rPr>
              <a:t>10 дней тому назад</a:t>
            </a:r>
          </a:p>
        </p:txBody>
      </p:sp>
      <p:sp>
        <p:nvSpPr>
          <p:cNvPr id="26630" name="Text Box 6"/>
          <p:cNvSpPr txBox="1">
            <a:spLocks noChangeArrowheads="1"/>
          </p:cNvSpPr>
          <p:nvPr/>
        </p:nvSpPr>
        <p:spPr bwMode="auto">
          <a:xfrm>
            <a:off x="179388" y="188913"/>
            <a:ext cx="2879725" cy="457200"/>
          </a:xfrm>
          <a:prstGeom prst="rect">
            <a:avLst/>
          </a:prstGeom>
          <a:noFill/>
          <a:ln w="9525">
            <a:noFill/>
            <a:miter lim="800000"/>
            <a:headEnd/>
            <a:tailEnd/>
          </a:ln>
          <a:effectLst/>
        </p:spPr>
        <p:txBody>
          <a:bodyPr>
            <a:spAutoFit/>
          </a:bodyPr>
          <a:lstStyle/>
          <a:p>
            <a:pPr>
              <a:spcBef>
                <a:spcPct val="50000"/>
              </a:spcBef>
            </a:pPr>
            <a:r>
              <a:rPr lang="ru-RU" sz="2400" b="1">
                <a:solidFill>
                  <a:srgbClr val="CC0000"/>
                </a:solidFill>
                <a:latin typeface="Comic Sans MS" pitchFamily="66" charset="0"/>
              </a:rPr>
              <a:t>позавчера</a:t>
            </a:r>
          </a:p>
        </p:txBody>
      </p:sp>
      <p:sp>
        <p:nvSpPr>
          <p:cNvPr id="26631" name="Text Box 7"/>
          <p:cNvSpPr txBox="1">
            <a:spLocks noChangeArrowheads="1"/>
          </p:cNvSpPr>
          <p:nvPr/>
        </p:nvSpPr>
        <p:spPr bwMode="auto">
          <a:xfrm>
            <a:off x="2555875" y="188913"/>
            <a:ext cx="2808288" cy="457200"/>
          </a:xfrm>
          <a:prstGeom prst="rect">
            <a:avLst/>
          </a:prstGeom>
          <a:noFill/>
          <a:ln w="9525">
            <a:noFill/>
            <a:miter lim="800000"/>
            <a:headEnd/>
            <a:tailEnd/>
          </a:ln>
          <a:effectLst/>
        </p:spPr>
        <p:txBody>
          <a:bodyPr>
            <a:spAutoFit/>
          </a:bodyPr>
          <a:lstStyle/>
          <a:p>
            <a:pPr>
              <a:spcBef>
                <a:spcPct val="50000"/>
              </a:spcBef>
            </a:pPr>
            <a:r>
              <a:rPr lang="ru-RU" sz="2400" b="1">
                <a:solidFill>
                  <a:srgbClr val="0000FF"/>
                </a:solidFill>
                <a:latin typeface="Comic Sans MS" pitchFamily="66" charset="0"/>
              </a:rPr>
              <a:t>в прошлом году</a:t>
            </a:r>
          </a:p>
        </p:txBody>
      </p:sp>
      <p:sp>
        <p:nvSpPr>
          <p:cNvPr id="26632" name="Text Box 8"/>
          <p:cNvSpPr txBox="1">
            <a:spLocks noChangeArrowheads="1"/>
          </p:cNvSpPr>
          <p:nvPr/>
        </p:nvSpPr>
        <p:spPr bwMode="auto">
          <a:xfrm>
            <a:off x="5580063" y="260350"/>
            <a:ext cx="3313112" cy="457200"/>
          </a:xfrm>
          <a:prstGeom prst="rect">
            <a:avLst/>
          </a:prstGeom>
          <a:noFill/>
          <a:ln w="9525">
            <a:noFill/>
            <a:miter lim="800000"/>
            <a:headEnd/>
            <a:tailEnd/>
          </a:ln>
          <a:effectLst/>
        </p:spPr>
        <p:txBody>
          <a:bodyPr>
            <a:spAutoFit/>
          </a:bodyPr>
          <a:lstStyle/>
          <a:p>
            <a:pPr>
              <a:spcBef>
                <a:spcPct val="50000"/>
              </a:spcBef>
            </a:pPr>
            <a:r>
              <a:rPr lang="ru-RU" sz="2400" b="1">
                <a:solidFill>
                  <a:srgbClr val="CC6600"/>
                </a:solidFill>
                <a:latin typeface="Comic Sans MS" pitchFamily="66" charset="0"/>
              </a:rPr>
              <a:t>неделю тому назад</a:t>
            </a:r>
          </a:p>
        </p:txBody>
      </p:sp>
      <p:sp>
        <p:nvSpPr>
          <p:cNvPr id="26633" name="Text Box 9"/>
          <p:cNvSpPr txBox="1">
            <a:spLocks noChangeArrowheads="1"/>
          </p:cNvSpPr>
          <p:nvPr/>
        </p:nvSpPr>
        <p:spPr bwMode="auto">
          <a:xfrm>
            <a:off x="3708400" y="765175"/>
            <a:ext cx="2808288" cy="457200"/>
          </a:xfrm>
          <a:prstGeom prst="rect">
            <a:avLst/>
          </a:prstGeom>
          <a:noFill/>
          <a:ln w="9525">
            <a:noFill/>
            <a:miter lim="800000"/>
            <a:headEnd/>
            <a:tailEnd/>
          </a:ln>
          <a:effectLst/>
        </p:spPr>
        <p:txBody>
          <a:bodyPr>
            <a:spAutoFit/>
          </a:bodyPr>
          <a:lstStyle/>
          <a:p>
            <a:pPr>
              <a:spcBef>
                <a:spcPct val="50000"/>
              </a:spcBef>
            </a:pPr>
            <a:r>
              <a:rPr lang="ru-RU" sz="2400" b="1" dirty="0">
                <a:solidFill>
                  <a:srgbClr val="D60093"/>
                </a:solidFill>
                <a:latin typeface="Comic Sans MS" pitchFamily="66" charset="0"/>
              </a:rPr>
              <a:t>прошлым летом</a:t>
            </a:r>
          </a:p>
        </p:txBody>
      </p:sp>
      <p:sp>
        <p:nvSpPr>
          <p:cNvPr id="26635" name="Text Box 11"/>
          <p:cNvSpPr txBox="1">
            <a:spLocks noChangeArrowheads="1"/>
          </p:cNvSpPr>
          <p:nvPr/>
        </p:nvSpPr>
        <p:spPr bwMode="auto">
          <a:xfrm>
            <a:off x="7164388" y="836613"/>
            <a:ext cx="1439862" cy="457200"/>
          </a:xfrm>
          <a:prstGeom prst="rect">
            <a:avLst/>
          </a:prstGeom>
          <a:noFill/>
          <a:ln w="9525">
            <a:noFill/>
            <a:miter lim="800000"/>
            <a:headEnd/>
            <a:tailEnd/>
          </a:ln>
          <a:effectLst/>
        </p:spPr>
        <p:txBody>
          <a:bodyPr>
            <a:spAutoFit/>
          </a:bodyPr>
          <a:lstStyle/>
          <a:p>
            <a:pPr>
              <a:spcBef>
                <a:spcPct val="50000"/>
              </a:spcBef>
            </a:pPr>
            <a:r>
              <a:rPr lang="ru-RU" sz="2400" b="1">
                <a:solidFill>
                  <a:srgbClr val="9900CC"/>
                </a:solidFill>
                <a:latin typeface="Comic Sans MS" pitchFamily="66" charset="0"/>
              </a:rPr>
              <a:t>вчера</a:t>
            </a:r>
          </a:p>
        </p:txBody>
      </p:sp>
      <p:sp>
        <p:nvSpPr>
          <p:cNvPr id="26636" name="Text Box 12"/>
          <p:cNvSpPr txBox="1">
            <a:spLocks noChangeArrowheads="1"/>
          </p:cNvSpPr>
          <p:nvPr/>
        </p:nvSpPr>
        <p:spPr bwMode="auto">
          <a:xfrm>
            <a:off x="2411413" y="1341438"/>
            <a:ext cx="3529012" cy="457200"/>
          </a:xfrm>
          <a:prstGeom prst="rect">
            <a:avLst/>
          </a:prstGeom>
          <a:noFill/>
          <a:ln w="9525">
            <a:noFill/>
            <a:miter lim="800000"/>
            <a:headEnd/>
            <a:tailEnd/>
          </a:ln>
          <a:effectLst/>
        </p:spPr>
        <p:txBody>
          <a:bodyPr>
            <a:spAutoFit/>
          </a:bodyPr>
          <a:lstStyle/>
          <a:p>
            <a:pPr>
              <a:spcBef>
                <a:spcPct val="50000"/>
              </a:spcBef>
            </a:pPr>
            <a:r>
              <a:rPr lang="ru-RU" sz="2400" b="1">
                <a:solidFill>
                  <a:srgbClr val="FF5050"/>
                </a:solidFill>
                <a:latin typeface="Comic Sans MS" pitchFamily="66" charset="0"/>
              </a:rPr>
              <a:t>месяц тому назад</a:t>
            </a:r>
          </a:p>
        </p:txBody>
      </p:sp>
      <p:sp>
        <p:nvSpPr>
          <p:cNvPr id="2" name="Объект 1"/>
          <p:cNvSpPr>
            <a:spLocks noGrp="1"/>
          </p:cNvSpPr>
          <p:nvPr>
            <p:ph sz="half" idx="2"/>
          </p:nvPr>
        </p:nvSpPr>
        <p:spPr/>
        <p:txBody>
          <a:bodyPr/>
          <a:lstStyle/>
          <a:p>
            <a:endParaRPr lang="ru-RU"/>
          </a:p>
        </p:txBody>
      </p:sp>
      <p:pic>
        <p:nvPicPr>
          <p:cNvPr id="6146" name="Picture 2" descr="C:\Users\Kirill\Desktop\мама\436-4363582_paddington-bear-eating-sandwich-paddington-bear-50p-coins.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1565" t="8826" r="32480" b="6927"/>
          <a:stretch/>
        </p:blipFill>
        <p:spPr bwMode="auto">
          <a:xfrm>
            <a:off x="7814469" y="4941888"/>
            <a:ext cx="1043781" cy="1413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710323"/>
      </p:ext>
    </p:extLst>
  </p:cSld>
  <p:clrMapOvr>
    <a:masterClrMapping/>
  </p:clrMapOvr>
  <p:transition spd="med">
    <p:split orient="vert"/>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E-6 -7.51445E-7 L 0.39376 0.55584 " pathEditMode="relative" ptsTypes="AA">
                                      <p:cBhvr>
                                        <p:cTn id="6" dur="2000" fill="hold"/>
                                        <p:tgtEl>
                                          <p:spTgt spid="26630"/>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00399 0.05064 L -0.01181 0.70081 " pathEditMode="relative" ptsTypes="AA">
                                      <p:cBhvr>
                                        <p:cTn id="10" dur="2000" fill="hold"/>
                                        <p:tgtEl>
                                          <p:spTgt spid="26631"/>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5.55556E-7 0.04024 L -0.13385 0.45966 " pathEditMode="relative" ptsTypes="AA">
                                      <p:cBhvr>
                                        <p:cTn id="14" dur="2000" fill="hold"/>
                                        <p:tgtEl>
                                          <p:spTgt spid="26632"/>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004 0.04 L 0.5158 0.16601 " pathEditMode="relative" ptsTypes="AA">
                                      <p:cBhvr>
                                        <p:cTn id="18" dur="2000" fill="hold"/>
                                        <p:tgtEl>
                                          <p:spTgt spid="26629"/>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0.00382 0.04 L 0.0118 0.23931 " pathEditMode="relative" ptsTypes="AA">
                                      <p:cBhvr>
                                        <p:cTn id="22" dur="2000" fill="hold"/>
                                        <p:tgtEl>
                                          <p:spTgt spid="26633"/>
                                        </p:tgtEl>
                                        <p:attrNameLst>
                                          <p:attrName>ppt_x</p:attrName>
                                          <p:attrName>ppt_y</p:attrName>
                                        </p:attrNameLst>
                                      </p:cBhvr>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0.00018 0.04024 L -0.20468 0.2918 " pathEditMode="relative" ptsTypes="AA">
                                      <p:cBhvr>
                                        <p:cTn id="26" dur="2000" fill="hold"/>
                                        <p:tgtEl>
                                          <p:spTgt spid="26635"/>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grpId="0" nodeType="clickEffect">
                                  <p:stCondLst>
                                    <p:cond delay="0"/>
                                  </p:stCondLst>
                                  <p:childTnLst>
                                    <p:animMotion origin="layout" path="M -0.00382 0.04 L 0.0592 0.60647 " pathEditMode="relative" ptsTypes="AA">
                                      <p:cBhvr>
                                        <p:cTn id="30" dur="2000" fill="hold"/>
                                        <p:tgtEl>
                                          <p:spTgt spid="2663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6630" grpId="0"/>
      <p:bldP spid="26631" grpId="0"/>
      <p:bldP spid="26632" grpId="0"/>
      <p:bldP spid="26633" grpId="0"/>
      <p:bldP spid="26635" grpId="0"/>
      <p:bldP spid="266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Kirill\AppData\Local\Temp\Rar$DRa49480.38559\v1064-3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Kirill\Desktop\мама\unnam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5218" y="907491"/>
            <a:ext cx="7579309" cy="7579309"/>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7452320" y="5805264"/>
            <a:ext cx="1440160" cy="320899"/>
          </a:xfrm>
        </p:spPr>
        <p:txBody>
          <a:bodyPr>
            <a:normAutofit fontScale="25000" lnSpcReduction="20000"/>
          </a:bodyPr>
          <a:lstStyle/>
          <a:p>
            <a:pPr marL="0" indent="0" algn="ctr">
              <a:buNone/>
            </a:pPr>
            <a:r>
              <a:rPr lang="ru-RU" b="1" dirty="0"/>
              <a:t>Этап 3. </a:t>
            </a:r>
            <a:r>
              <a:rPr lang="ru-RU" sz="4000" b="1" dirty="0"/>
              <a:t>Целеполагание</a:t>
            </a:r>
            <a:endParaRPr lang="ru-RU" dirty="0"/>
          </a:p>
        </p:txBody>
      </p:sp>
      <p:grpSp>
        <p:nvGrpSpPr>
          <p:cNvPr id="6" name="Группа 5"/>
          <p:cNvGrpSpPr/>
          <p:nvPr/>
        </p:nvGrpSpPr>
        <p:grpSpPr>
          <a:xfrm rot="20956310">
            <a:off x="562447" y="546566"/>
            <a:ext cx="2175226" cy="4714376"/>
            <a:chOff x="4860032" y="1196752"/>
            <a:chExt cx="2032889" cy="4077072"/>
          </a:xfrm>
        </p:grpSpPr>
        <p:grpSp>
          <p:nvGrpSpPr>
            <p:cNvPr id="5" name="Группа 4"/>
            <p:cNvGrpSpPr/>
            <p:nvPr/>
          </p:nvGrpSpPr>
          <p:grpSpPr>
            <a:xfrm>
              <a:off x="4860032" y="1196752"/>
              <a:ext cx="2032889" cy="4077072"/>
              <a:chOff x="1475655" y="846932"/>
              <a:chExt cx="2032889" cy="4077072"/>
            </a:xfrm>
          </p:grpSpPr>
          <p:pic>
            <p:nvPicPr>
              <p:cNvPr id="7" name="Picture 3" descr="C:\Users\Kirill\Downloads\c5ce8ad9d511f0986f59fc24795df1d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5" y="846932"/>
                <a:ext cx="2032889" cy="407707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Kirill\Desktop\мама\172421-raskraska-paddington.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611" t="2325" r="6962"/>
              <a:stretch/>
            </p:blipFill>
            <p:spPr bwMode="auto">
              <a:xfrm>
                <a:off x="1587499" y="939800"/>
                <a:ext cx="1828801" cy="3901976"/>
              </a:xfrm>
              <a:prstGeom prst="roundRect">
                <a:avLst/>
              </a:prstGeom>
              <a:noFill/>
              <a:extLst>
                <a:ext uri="{909E8E84-426E-40DD-AFC4-6F175D3DCCD1}">
                  <a14:hiddenFill xmlns:a14="http://schemas.microsoft.com/office/drawing/2010/main">
                    <a:solidFill>
                      <a:srgbClr val="FFFFFF"/>
                    </a:solidFill>
                  </a14:hiddenFill>
                </a:ext>
              </a:extLst>
            </p:spPr>
          </p:pic>
        </p:grpSp>
        <p:pic>
          <p:nvPicPr>
            <p:cNvPr id="7173" name="Picture 5" descr="C:\Users\Kirill\Desktop\мама\clock_a00000.gif"/>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70275" y="1412776"/>
              <a:ext cx="1432001" cy="1432001"/>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Скругленная прямоугольная выноска 8"/>
          <p:cNvSpPr/>
          <p:nvPr/>
        </p:nvSpPr>
        <p:spPr>
          <a:xfrm rot="20939954">
            <a:off x="749208" y="2330290"/>
            <a:ext cx="1419336" cy="1087753"/>
          </a:xfrm>
          <a:prstGeom prst="wedgeRoundRectCallou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Bahnschrift SemiBold" panose="020B0502040204020203" pitchFamily="34" charset="0"/>
              </a:rPr>
              <a:t>Today we’re going to study some more irregular verbs</a:t>
            </a:r>
            <a:r>
              <a:rPr lang="en-US" sz="1100" dirty="0">
                <a:solidFill>
                  <a:srgbClr val="FFFF00"/>
                </a:solidFill>
                <a:latin typeface="Bahnschrift SemiBold" panose="020B0502040204020203" pitchFamily="34" charset="0"/>
              </a:rPr>
              <a:t>. </a:t>
            </a:r>
            <a:endParaRPr lang="ru-RU" sz="1100" dirty="0">
              <a:solidFill>
                <a:srgbClr val="FFFF00"/>
              </a:solidFill>
              <a:latin typeface="Bahnschrift SemiBold" panose="020B0502040204020203" pitchFamily="34" charset="0"/>
            </a:endParaRPr>
          </a:p>
        </p:txBody>
      </p:sp>
      <p:sp>
        <p:nvSpPr>
          <p:cNvPr id="14" name="Скругленная прямоугольная выноска 13"/>
          <p:cNvSpPr/>
          <p:nvPr/>
        </p:nvSpPr>
        <p:spPr>
          <a:xfrm rot="20961514">
            <a:off x="1185323" y="3421590"/>
            <a:ext cx="1606296" cy="1361230"/>
          </a:xfrm>
          <a:prstGeom prst="wedgeRoundRectCallou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We have got a list of these verbs, an exercise and a story about funny bear called Paddington. </a:t>
            </a:r>
            <a:endParaRPr lang="ru-RU" sz="1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22243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80">
                                          <p:stCondLst>
                                            <p:cond delay="0"/>
                                          </p:stCondLst>
                                        </p:cTn>
                                        <p:tgtEl>
                                          <p:spTgt spid="14"/>
                                        </p:tgtEl>
                                      </p:cBhvr>
                                    </p:animEffect>
                                    <p:anim calcmode="lin" valueType="num">
                                      <p:cBhvr>
                                        <p:cTn id="2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1" dur="26">
                                          <p:stCondLst>
                                            <p:cond delay="650"/>
                                          </p:stCondLst>
                                        </p:cTn>
                                        <p:tgtEl>
                                          <p:spTgt spid="14"/>
                                        </p:tgtEl>
                                      </p:cBhvr>
                                      <p:to x="100000" y="60000"/>
                                    </p:animScale>
                                    <p:animScale>
                                      <p:cBhvr>
                                        <p:cTn id="32" dur="166" decel="50000">
                                          <p:stCondLst>
                                            <p:cond delay="676"/>
                                          </p:stCondLst>
                                        </p:cTn>
                                        <p:tgtEl>
                                          <p:spTgt spid="14"/>
                                        </p:tgtEl>
                                      </p:cBhvr>
                                      <p:to x="100000" y="100000"/>
                                    </p:animScale>
                                    <p:animScale>
                                      <p:cBhvr>
                                        <p:cTn id="33" dur="26">
                                          <p:stCondLst>
                                            <p:cond delay="1312"/>
                                          </p:stCondLst>
                                        </p:cTn>
                                        <p:tgtEl>
                                          <p:spTgt spid="14"/>
                                        </p:tgtEl>
                                      </p:cBhvr>
                                      <p:to x="100000" y="80000"/>
                                    </p:animScale>
                                    <p:animScale>
                                      <p:cBhvr>
                                        <p:cTn id="34" dur="166" decel="50000">
                                          <p:stCondLst>
                                            <p:cond delay="1338"/>
                                          </p:stCondLst>
                                        </p:cTn>
                                        <p:tgtEl>
                                          <p:spTgt spid="14"/>
                                        </p:tgtEl>
                                      </p:cBhvr>
                                      <p:to x="100000" y="100000"/>
                                    </p:animScale>
                                    <p:animScale>
                                      <p:cBhvr>
                                        <p:cTn id="35" dur="26">
                                          <p:stCondLst>
                                            <p:cond delay="1642"/>
                                          </p:stCondLst>
                                        </p:cTn>
                                        <p:tgtEl>
                                          <p:spTgt spid="14"/>
                                        </p:tgtEl>
                                      </p:cBhvr>
                                      <p:to x="100000" y="90000"/>
                                    </p:animScale>
                                    <p:animScale>
                                      <p:cBhvr>
                                        <p:cTn id="36" dur="166" decel="50000">
                                          <p:stCondLst>
                                            <p:cond delay="1668"/>
                                          </p:stCondLst>
                                        </p:cTn>
                                        <p:tgtEl>
                                          <p:spTgt spid="14"/>
                                        </p:tgtEl>
                                      </p:cBhvr>
                                      <p:to x="100000" y="100000"/>
                                    </p:animScale>
                                    <p:animScale>
                                      <p:cBhvr>
                                        <p:cTn id="37" dur="26">
                                          <p:stCondLst>
                                            <p:cond delay="1808"/>
                                          </p:stCondLst>
                                        </p:cTn>
                                        <p:tgtEl>
                                          <p:spTgt spid="14"/>
                                        </p:tgtEl>
                                      </p:cBhvr>
                                      <p:to x="100000" y="95000"/>
                                    </p:animScale>
                                    <p:animScale>
                                      <p:cBhvr>
                                        <p:cTn id="38"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C:\Users\Kirill\AppData\Local\Temp\Rar$DRa49480.38559\v1064-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lstStyle/>
          <a:p>
            <a:r>
              <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New words</a:t>
            </a:r>
            <a:endParaRPr lang="ru-RU"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Объект 2"/>
          <p:cNvSpPr>
            <a:spLocks noGrp="1"/>
          </p:cNvSpPr>
          <p:nvPr>
            <p:ph idx="1"/>
          </p:nvPr>
        </p:nvSpPr>
        <p:spPr>
          <a:xfrm>
            <a:off x="4716016" y="6021288"/>
            <a:ext cx="4186808" cy="720080"/>
          </a:xfrm>
        </p:spPr>
        <p:txBody>
          <a:bodyPr>
            <a:normAutofit fontScale="25000" lnSpcReduction="20000"/>
          </a:bodyPr>
          <a:lstStyle/>
          <a:p>
            <a:pPr marL="0" indent="0">
              <a:buNone/>
            </a:pPr>
            <a:r>
              <a:rPr lang="ru-RU" b="1" dirty="0"/>
              <a:t>Этап 4. Осуществление учебных действий по освоению нового </a:t>
            </a:r>
            <a:r>
              <a:rPr lang="ru-RU" b="1" dirty="0" smtClean="0"/>
              <a:t>материала</a:t>
            </a:r>
          </a:p>
          <a:p>
            <a:pPr marL="0" indent="0">
              <a:buNone/>
            </a:pPr>
            <a:r>
              <a:rPr lang="en-US" dirty="0"/>
              <a:t>Now let’s open our student’s books on page 112, unit 14b. You can see a blue frame at the top of this page. What words are there? (Irregular verbs). Now listen, point and repeat new words. Then please write them with translation.</a:t>
            </a:r>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1336809399"/>
              </p:ext>
            </p:extLst>
          </p:nvPr>
        </p:nvGraphicFramePr>
        <p:xfrm>
          <a:off x="611560" y="1484784"/>
          <a:ext cx="8064896" cy="2651760"/>
        </p:xfrm>
        <a:graphic>
          <a:graphicData uri="http://schemas.openxmlformats.org/drawingml/2006/table">
            <a:tbl>
              <a:tblPr firstRow="1" firstCol="1" bandRow="1" bandCol="1">
                <a:tableStyleId>{C083E6E3-FA7D-4D7B-A595-EF9225AFEA82}</a:tableStyleId>
              </a:tblPr>
              <a:tblGrid>
                <a:gridCol w="2465800"/>
                <a:gridCol w="1278616"/>
                <a:gridCol w="1665420"/>
                <a:gridCol w="826230"/>
                <a:gridCol w="1828830"/>
              </a:tblGrid>
              <a:tr h="263313">
                <a:tc gridSpan="2">
                  <a:txBody>
                    <a:bodyPr/>
                    <a:lstStyle/>
                    <a:p>
                      <a:pPr algn="ctr">
                        <a:spcAft>
                          <a:spcPts val="0"/>
                        </a:spcAft>
                      </a:pPr>
                      <a:r>
                        <a:rPr lang="en-US" sz="1800" dirty="0">
                          <a:effectLst/>
                        </a:rPr>
                        <a:t>Infinitive</a:t>
                      </a:r>
                      <a:endParaRPr lang="ru-RU" sz="1600" dirty="0">
                        <a:effectLst/>
                        <a:latin typeface="Times New Roman"/>
                        <a:ea typeface="Times New Roman"/>
                      </a:endParaRPr>
                    </a:p>
                  </a:txBody>
                  <a:tcPr marL="68580" marR="68580" marT="0" marB="0"/>
                </a:tc>
                <a:tc hMerge="1">
                  <a:txBody>
                    <a:bodyPr/>
                    <a:lstStyle/>
                    <a:p>
                      <a:endParaRPr lang="ru-RU"/>
                    </a:p>
                  </a:txBody>
                  <a:tcPr/>
                </a:tc>
                <a:tc>
                  <a:txBody>
                    <a:bodyPr/>
                    <a:lstStyle/>
                    <a:p>
                      <a:pPr algn="ctr">
                        <a:spcAft>
                          <a:spcPts val="0"/>
                        </a:spcAft>
                      </a:pPr>
                      <a:r>
                        <a:rPr lang="en-US" sz="1800">
                          <a:effectLst/>
                        </a:rPr>
                        <a:t> </a:t>
                      </a:r>
                      <a:endParaRPr lang="ru-RU" sz="1600">
                        <a:effectLst/>
                        <a:latin typeface="Times New Roman"/>
                        <a:ea typeface="Times New Roman"/>
                      </a:endParaRPr>
                    </a:p>
                  </a:txBody>
                  <a:tcPr marL="68580" marR="68580" marT="0" marB="0"/>
                </a:tc>
                <a:tc gridSpan="2">
                  <a:txBody>
                    <a:bodyPr/>
                    <a:lstStyle/>
                    <a:p>
                      <a:pPr algn="ctr">
                        <a:spcAft>
                          <a:spcPts val="0"/>
                        </a:spcAft>
                      </a:pPr>
                      <a:r>
                        <a:rPr lang="en-US" sz="1800">
                          <a:effectLst/>
                        </a:rPr>
                        <a:t>The Past Simple Tense</a:t>
                      </a:r>
                      <a:endParaRPr lang="ru-RU" sz="1600">
                        <a:effectLst/>
                        <a:latin typeface="Times New Roman"/>
                        <a:ea typeface="Times New Roman"/>
                      </a:endParaRPr>
                    </a:p>
                  </a:txBody>
                  <a:tcPr marL="68580" marR="68580" marT="0" marB="0"/>
                </a:tc>
                <a:tc hMerge="1">
                  <a:txBody>
                    <a:bodyPr/>
                    <a:lstStyle/>
                    <a:p>
                      <a:endParaRPr lang="ru-RU"/>
                    </a:p>
                  </a:txBody>
                  <a:tcPr/>
                </a:tc>
              </a:tr>
              <a:tr h="112848">
                <a:tc>
                  <a:txBody>
                    <a:bodyPr/>
                    <a:lstStyle/>
                    <a:p>
                      <a:pPr>
                        <a:spcAft>
                          <a:spcPts val="0"/>
                        </a:spcAft>
                      </a:pPr>
                      <a:r>
                        <a:rPr lang="en-US" sz="800" dirty="0">
                          <a:effectLst/>
                        </a:rPr>
                        <a:t> </a:t>
                      </a:r>
                      <a:endParaRPr lang="ru-RU" sz="1600" dirty="0">
                        <a:effectLst/>
                        <a:latin typeface="Times New Roman"/>
                        <a:ea typeface="Times New Roman"/>
                      </a:endParaRPr>
                    </a:p>
                  </a:txBody>
                  <a:tcPr marL="68580" marR="68580" marT="0" marB="0"/>
                </a:tc>
                <a:tc>
                  <a:txBody>
                    <a:bodyPr/>
                    <a:lstStyle/>
                    <a:p>
                      <a:pP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spcAft>
                          <a:spcPts val="0"/>
                        </a:spcAft>
                      </a:pPr>
                      <a:r>
                        <a:rPr lang="en-US" sz="800">
                          <a:effectLst/>
                        </a:rPr>
                        <a:t> </a:t>
                      </a:r>
                      <a:endParaRPr lang="ru-RU" sz="1600">
                        <a:effectLst/>
                        <a:latin typeface="Times New Roman"/>
                        <a:ea typeface="Times New Roman"/>
                      </a:endParaRPr>
                    </a:p>
                  </a:txBody>
                  <a:tcPr marL="68580" marR="68580" marT="0" marB="0"/>
                </a:tc>
              </a:tr>
              <a:tr h="263313">
                <a:tc>
                  <a:txBody>
                    <a:bodyPr/>
                    <a:lstStyle/>
                    <a:p>
                      <a:pPr algn="ctr">
                        <a:spcAft>
                          <a:spcPts val="0"/>
                        </a:spcAft>
                      </a:pPr>
                      <a:r>
                        <a:rPr lang="en-US" sz="1800" dirty="0">
                          <a:effectLst/>
                        </a:rPr>
                        <a:t>come</a:t>
                      </a:r>
                      <a:endParaRPr lang="ru-RU" sz="1600" dirty="0">
                        <a:effectLst/>
                        <a:latin typeface="Times New Roman"/>
                        <a:ea typeface="Times New Roman"/>
                      </a:endParaRPr>
                    </a:p>
                  </a:txBody>
                  <a:tcPr marL="68580" marR="68580" marT="0" marB="0"/>
                </a:tc>
                <a:tc>
                  <a:txBody>
                    <a:bodyPr/>
                    <a:lstStyle/>
                    <a:p>
                      <a:pPr algn="ctr">
                        <a:spcAft>
                          <a:spcPts val="0"/>
                        </a:spcAft>
                      </a:pPr>
                      <a:r>
                        <a:rPr lang="ru-RU" sz="1800" dirty="0">
                          <a:effectLst/>
                        </a:rPr>
                        <a:t>приходить</a:t>
                      </a:r>
                      <a:endParaRPr lang="ru-RU" sz="1600" dirty="0">
                        <a:effectLst/>
                        <a:latin typeface="Times New Roman"/>
                        <a:ea typeface="Times New Roman"/>
                      </a:endParaRPr>
                    </a:p>
                  </a:txBody>
                  <a:tcPr marL="68580" marR="68580" marT="0" marB="0"/>
                </a:tc>
                <a:tc>
                  <a:txBody>
                    <a:bodyPr/>
                    <a:lstStyle/>
                    <a:p>
                      <a:pPr algn="ctr">
                        <a:spcAft>
                          <a:spcPts val="0"/>
                        </a:spcAft>
                      </a:pPr>
                      <a:r>
                        <a:rPr lang="en-US" sz="1800">
                          <a:effectLst/>
                        </a:rPr>
                        <a:t>–</a:t>
                      </a:r>
                      <a:endParaRPr lang="ru-RU" sz="1600">
                        <a:effectLst/>
                        <a:latin typeface="Times New Roman"/>
                        <a:ea typeface="Times New Roman"/>
                      </a:endParaRPr>
                    </a:p>
                  </a:txBody>
                  <a:tcPr marL="68580" marR="68580" marT="0" marB="0"/>
                </a:tc>
                <a:tc>
                  <a:txBody>
                    <a:bodyPr/>
                    <a:lstStyle/>
                    <a:p>
                      <a:pPr algn="ctr">
                        <a:spcAft>
                          <a:spcPts val="0"/>
                        </a:spcAft>
                      </a:pPr>
                      <a:r>
                        <a:rPr lang="en-US" sz="1800">
                          <a:effectLst/>
                        </a:rPr>
                        <a:t>came</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пришёл</a:t>
                      </a:r>
                      <a:endParaRPr lang="ru-RU" sz="1600">
                        <a:effectLst/>
                        <a:latin typeface="Times New Roman"/>
                        <a:ea typeface="Times New Roman"/>
                      </a:endParaRPr>
                    </a:p>
                  </a:txBody>
                  <a:tcPr marL="68580" marR="68580" marT="0" marB="0"/>
                </a:tc>
              </a:tr>
              <a:tr h="112848">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en-US" sz="800" dirty="0">
                          <a:effectLst/>
                        </a:rPr>
                        <a:t> </a:t>
                      </a:r>
                      <a:endParaRPr lang="ru-RU" sz="1600" dirty="0">
                        <a:effectLst/>
                        <a:latin typeface="Times New Roman"/>
                        <a:ea typeface="Times New Roman"/>
                      </a:endParaRPr>
                    </a:p>
                  </a:txBody>
                  <a:tcPr marL="68580" marR="68580" marT="0" marB="0"/>
                </a:tc>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r>
              <a:tr h="263313">
                <a:tc>
                  <a:txBody>
                    <a:bodyPr/>
                    <a:lstStyle/>
                    <a:p>
                      <a:pPr algn="ctr">
                        <a:spcAft>
                          <a:spcPts val="0"/>
                        </a:spcAft>
                      </a:pPr>
                      <a:r>
                        <a:rPr lang="en-US" sz="1800">
                          <a:effectLst/>
                        </a:rPr>
                        <a:t>win</a:t>
                      </a:r>
                      <a:endParaRPr lang="ru-RU" sz="1600">
                        <a:effectLst/>
                        <a:latin typeface="Times New Roman"/>
                        <a:ea typeface="Times New Roman"/>
                      </a:endParaRPr>
                    </a:p>
                  </a:txBody>
                  <a:tcPr marL="68580" marR="68580" marT="0" marB="0"/>
                </a:tc>
                <a:tc>
                  <a:txBody>
                    <a:bodyPr/>
                    <a:lstStyle/>
                    <a:p>
                      <a:pPr algn="ctr">
                        <a:spcAft>
                          <a:spcPts val="0"/>
                        </a:spcAft>
                      </a:pPr>
                      <a:r>
                        <a:rPr lang="ru-RU" sz="1800" dirty="0">
                          <a:effectLst/>
                        </a:rPr>
                        <a:t>побеждать</a:t>
                      </a:r>
                      <a:endParaRPr lang="ru-RU" sz="1600" dirty="0">
                        <a:effectLst/>
                        <a:latin typeface="Times New Roman"/>
                        <a:ea typeface="Times New Roman"/>
                      </a:endParaRPr>
                    </a:p>
                  </a:txBody>
                  <a:tcPr marL="68580" marR="68580" marT="0" marB="0"/>
                </a:tc>
                <a:tc>
                  <a:txBody>
                    <a:bodyPr/>
                    <a:lstStyle/>
                    <a:p>
                      <a:pPr algn="ctr">
                        <a:spcAft>
                          <a:spcPts val="0"/>
                        </a:spcAft>
                      </a:pPr>
                      <a:r>
                        <a:rPr lang="en-US" sz="1800">
                          <a:effectLst/>
                        </a:rPr>
                        <a:t>–</a:t>
                      </a:r>
                      <a:endParaRPr lang="ru-RU" sz="1600">
                        <a:effectLst/>
                        <a:latin typeface="Times New Roman"/>
                        <a:ea typeface="Times New Roman"/>
                      </a:endParaRPr>
                    </a:p>
                  </a:txBody>
                  <a:tcPr marL="68580" marR="68580" marT="0" marB="0"/>
                </a:tc>
                <a:tc>
                  <a:txBody>
                    <a:bodyPr/>
                    <a:lstStyle/>
                    <a:p>
                      <a:pPr algn="ctr">
                        <a:spcAft>
                          <a:spcPts val="0"/>
                        </a:spcAft>
                      </a:pPr>
                      <a:r>
                        <a:rPr lang="en-US" sz="1800">
                          <a:effectLst/>
                        </a:rPr>
                        <a:t>won</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победил</a:t>
                      </a:r>
                      <a:endParaRPr lang="ru-RU" sz="1600">
                        <a:effectLst/>
                        <a:latin typeface="Times New Roman"/>
                        <a:ea typeface="Times New Roman"/>
                      </a:endParaRPr>
                    </a:p>
                  </a:txBody>
                  <a:tcPr marL="68580" marR="68580" marT="0" marB="0"/>
                </a:tc>
              </a:tr>
              <a:tr h="112848">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en-US" sz="800" dirty="0">
                          <a:effectLst/>
                        </a:rPr>
                        <a:t> </a:t>
                      </a:r>
                      <a:endParaRPr lang="ru-RU" sz="1600" dirty="0">
                        <a:effectLst/>
                        <a:latin typeface="Times New Roman"/>
                        <a:ea typeface="Times New Roman"/>
                      </a:endParaRPr>
                    </a:p>
                  </a:txBody>
                  <a:tcPr marL="68580" marR="68580" marT="0" marB="0"/>
                </a:tc>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en-US" sz="800">
                          <a:effectLst/>
                        </a:rPr>
                        <a:t> </a:t>
                      </a:r>
                      <a:endParaRPr lang="ru-RU" sz="1600">
                        <a:effectLst/>
                        <a:latin typeface="Times New Roman"/>
                        <a:ea typeface="Times New Roman"/>
                      </a:endParaRPr>
                    </a:p>
                  </a:txBody>
                  <a:tcPr marL="68580" marR="68580" marT="0" marB="0"/>
                </a:tc>
              </a:tr>
              <a:tr h="263313">
                <a:tc>
                  <a:txBody>
                    <a:bodyPr/>
                    <a:lstStyle/>
                    <a:p>
                      <a:pPr algn="ctr">
                        <a:spcAft>
                          <a:spcPts val="0"/>
                        </a:spcAft>
                      </a:pPr>
                      <a:r>
                        <a:rPr lang="en-US" sz="1800">
                          <a:effectLst/>
                        </a:rPr>
                        <a:t>meet</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встречать</a:t>
                      </a:r>
                      <a:endParaRPr lang="ru-RU" sz="1600">
                        <a:effectLst/>
                        <a:latin typeface="Times New Roman"/>
                        <a:ea typeface="Times New Roman"/>
                      </a:endParaRPr>
                    </a:p>
                  </a:txBody>
                  <a:tcPr marL="68580" marR="68580" marT="0" marB="0"/>
                </a:tc>
                <a:tc>
                  <a:txBody>
                    <a:bodyPr/>
                    <a:lstStyle/>
                    <a:p>
                      <a:pPr algn="ctr">
                        <a:spcAft>
                          <a:spcPts val="0"/>
                        </a:spcAft>
                      </a:pPr>
                      <a:r>
                        <a:rPr lang="ru-RU" sz="1800" dirty="0">
                          <a:effectLst/>
                        </a:rPr>
                        <a:t>–</a:t>
                      </a:r>
                      <a:endParaRPr lang="ru-RU" sz="1600" dirty="0">
                        <a:effectLst/>
                        <a:latin typeface="Times New Roman"/>
                        <a:ea typeface="Times New Roman"/>
                      </a:endParaRPr>
                    </a:p>
                  </a:txBody>
                  <a:tcPr marL="68580" marR="68580" marT="0" marB="0"/>
                </a:tc>
                <a:tc>
                  <a:txBody>
                    <a:bodyPr/>
                    <a:lstStyle/>
                    <a:p>
                      <a:pPr algn="ctr">
                        <a:spcAft>
                          <a:spcPts val="0"/>
                        </a:spcAft>
                      </a:pPr>
                      <a:r>
                        <a:rPr lang="en-US" sz="1800">
                          <a:effectLst/>
                        </a:rPr>
                        <a:t>met</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встретил</a:t>
                      </a:r>
                      <a:endParaRPr lang="ru-RU" sz="1600">
                        <a:effectLst/>
                        <a:latin typeface="Times New Roman"/>
                        <a:ea typeface="Times New Roman"/>
                      </a:endParaRPr>
                    </a:p>
                  </a:txBody>
                  <a:tcPr marL="68580" marR="68580" marT="0" marB="0"/>
                </a:tc>
              </a:tr>
              <a:tr h="112848">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dirty="0">
                          <a:effectLst/>
                        </a:rPr>
                        <a:t> </a:t>
                      </a:r>
                      <a:endParaRPr lang="ru-RU" sz="1600" dirty="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r>
              <a:tr h="263313">
                <a:tc>
                  <a:txBody>
                    <a:bodyPr/>
                    <a:lstStyle/>
                    <a:p>
                      <a:pPr algn="ctr">
                        <a:spcAft>
                          <a:spcPts val="0"/>
                        </a:spcAft>
                      </a:pPr>
                      <a:r>
                        <a:rPr lang="en-US" sz="1800">
                          <a:effectLst/>
                        </a:rPr>
                        <a:t>sleep</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спать</a:t>
                      </a:r>
                      <a:endParaRPr lang="ru-RU" sz="1600">
                        <a:effectLst/>
                        <a:latin typeface="Times New Roman"/>
                        <a:ea typeface="Times New Roman"/>
                      </a:endParaRPr>
                    </a:p>
                  </a:txBody>
                  <a:tcPr marL="68580" marR="68580" marT="0" marB="0"/>
                </a:tc>
                <a:tc>
                  <a:txBody>
                    <a:bodyPr/>
                    <a:lstStyle/>
                    <a:p>
                      <a:pPr algn="ctr">
                        <a:spcAft>
                          <a:spcPts val="0"/>
                        </a:spcAft>
                      </a:pPr>
                      <a:r>
                        <a:rPr lang="ru-RU" sz="1800" dirty="0">
                          <a:effectLst/>
                        </a:rPr>
                        <a:t>–</a:t>
                      </a:r>
                      <a:endParaRPr lang="ru-RU" sz="1600" dirty="0">
                        <a:effectLst/>
                        <a:latin typeface="Times New Roman"/>
                        <a:ea typeface="Times New Roman"/>
                      </a:endParaRPr>
                    </a:p>
                  </a:txBody>
                  <a:tcPr marL="68580" marR="68580" marT="0" marB="0"/>
                </a:tc>
                <a:tc>
                  <a:txBody>
                    <a:bodyPr/>
                    <a:lstStyle/>
                    <a:p>
                      <a:pPr algn="ctr">
                        <a:spcAft>
                          <a:spcPts val="0"/>
                        </a:spcAft>
                      </a:pPr>
                      <a:r>
                        <a:rPr lang="en-US" sz="1800" dirty="0">
                          <a:effectLst/>
                        </a:rPr>
                        <a:t>slept</a:t>
                      </a:r>
                      <a:endParaRPr lang="ru-RU" sz="1600" dirty="0">
                        <a:effectLst/>
                        <a:latin typeface="Times New Roman"/>
                        <a:ea typeface="Times New Roman"/>
                      </a:endParaRPr>
                    </a:p>
                  </a:txBody>
                  <a:tcPr marL="68580" marR="68580" marT="0" marB="0"/>
                </a:tc>
                <a:tc>
                  <a:txBody>
                    <a:bodyPr/>
                    <a:lstStyle/>
                    <a:p>
                      <a:pPr algn="ctr">
                        <a:spcAft>
                          <a:spcPts val="0"/>
                        </a:spcAft>
                      </a:pPr>
                      <a:r>
                        <a:rPr lang="ru-RU" sz="1800" dirty="0">
                          <a:effectLst/>
                        </a:rPr>
                        <a:t>спал</a:t>
                      </a:r>
                      <a:endParaRPr lang="ru-RU" sz="1600" dirty="0">
                        <a:effectLst/>
                        <a:latin typeface="Times New Roman"/>
                        <a:ea typeface="Times New Roman"/>
                      </a:endParaRPr>
                    </a:p>
                  </a:txBody>
                  <a:tcPr marL="68580" marR="68580" marT="0" marB="0"/>
                </a:tc>
              </a:tr>
              <a:tr h="112848">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dirty="0">
                          <a:effectLst/>
                        </a:rPr>
                        <a:t> </a:t>
                      </a:r>
                      <a:endParaRPr lang="ru-RU" sz="1600" dirty="0">
                        <a:effectLst/>
                        <a:latin typeface="Times New Roman"/>
                        <a:ea typeface="Times New Roman"/>
                      </a:endParaRPr>
                    </a:p>
                  </a:txBody>
                  <a:tcPr marL="68580" marR="68580" marT="0" marB="0"/>
                </a:tc>
              </a:tr>
              <a:tr h="263313">
                <a:tc>
                  <a:txBody>
                    <a:bodyPr/>
                    <a:lstStyle/>
                    <a:p>
                      <a:pPr algn="ctr">
                        <a:spcAft>
                          <a:spcPts val="0"/>
                        </a:spcAft>
                      </a:pPr>
                      <a:r>
                        <a:rPr lang="en-US" sz="1800">
                          <a:effectLst/>
                        </a:rPr>
                        <a:t>take</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брать</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a:t>
                      </a:r>
                      <a:endParaRPr lang="ru-RU" sz="1600">
                        <a:effectLst/>
                        <a:latin typeface="Times New Roman"/>
                        <a:ea typeface="Times New Roman"/>
                      </a:endParaRPr>
                    </a:p>
                  </a:txBody>
                  <a:tcPr marL="68580" marR="68580" marT="0" marB="0"/>
                </a:tc>
                <a:tc>
                  <a:txBody>
                    <a:bodyPr/>
                    <a:lstStyle/>
                    <a:p>
                      <a:pPr algn="ctr">
                        <a:spcAft>
                          <a:spcPts val="0"/>
                        </a:spcAft>
                      </a:pPr>
                      <a:r>
                        <a:rPr lang="en-US" sz="1800">
                          <a:effectLst/>
                        </a:rPr>
                        <a:t>took</a:t>
                      </a:r>
                      <a:endParaRPr lang="ru-RU" sz="1600">
                        <a:effectLst/>
                        <a:latin typeface="Times New Roman"/>
                        <a:ea typeface="Times New Roman"/>
                      </a:endParaRPr>
                    </a:p>
                  </a:txBody>
                  <a:tcPr marL="68580" marR="68580" marT="0" marB="0"/>
                </a:tc>
                <a:tc>
                  <a:txBody>
                    <a:bodyPr/>
                    <a:lstStyle/>
                    <a:p>
                      <a:pPr algn="ctr">
                        <a:spcAft>
                          <a:spcPts val="0"/>
                        </a:spcAft>
                      </a:pPr>
                      <a:r>
                        <a:rPr lang="ru-RU" sz="1800" dirty="0">
                          <a:effectLst/>
                        </a:rPr>
                        <a:t>брал</a:t>
                      </a:r>
                      <a:endParaRPr lang="ru-RU" sz="1600" dirty="0">
                        <a:effectLst/>
                        <a:latin typeface="Times New Roman"/>
                        <a:ea typeface="Times New Roman"/>
                      </a:endParaRPr>
                    </a:p>
                  </a:txBody>
                  <a:tcPr marL="68580" marR="68580" marT="0" marB="0"/>
                </a:tc>
              </a:tr>
              <a:tr h="112848">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a:effectLst/>
                        </a:rPr>
                        <a:t> </a:t>
                      </a:r>
                      <a:endParaRPr lang="ru-RU" sz="1600">
                        <a:effectLst/>
                        <a:latin typeface="Times New Roman"/>
                        <a:ea typeface="Times New Roman"/>
                      </a:endParaRPr>
                    </a:p>
                  </a:txBody>
                  <a:tcPr marL="68580" marR="68580" marT="0" marB="0"/>
                </a:tc>
                <a:tc>
                  <a:txBody>
                    <a:bodyPr/>
                    <a:lstStyle/>
                    <a:p>
                      <a:pPr algn="ctr">
                        <a:spcAft>
                          <a:spcPts val="0"/>
                        </a:spcAft>
                      </a:pPr>
                      <a:r>
                        <a:rPr lang="ru-RU" sz="800" dirty="0">
                          <a:effectLst/>
                        </a:rPr>
                        <a:t> </a:t>
                      </a:r>
                      <a:endParaRPr lang="ru-RU" sz="1600" dirty="0">
                        <a:effectLst/>
                        <a:latin typeface="Times New Roman"/>
                        <a:ea typeface="Times New Roman"/>
                      </a:endParaRPr>
                    </a:p>
                  </a:txBody>
                  <a:tcPr marL="68580" marR="68580" marT="0" marB="0"/>
                </a:tc>
              </a:tr>
              <a:tr h="263313">
                <a:tc>
                  <a:txBody>
                    <a:bodyPr/>
                    <a:lstStyle/>
                    <a:p>
                      <a:pPr algn="ctr">
                        <a:spcAft>
                          <a:spcPts val="0"/>
                        </a:spcAft>
                      </a:pPr>
                      <a:r>
                        <a:rPr lang="en-US" sz="1800">
                          <a:effectLst/>
                        </a:rPr>
                        <a:t>swim</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плавать</a:t>
                      </a:r>
                      <a:endParaRPr lang="ru-RU" sz="1600">
                        <a:effectLst/>
                        <a:latin typeface="Times New Roman"/>
                        <a:ea typeface="Times New Roman"/>
                      </a:endParaRPr>
                    </a:p>
                  </a:txBody>
                  <a:tcPr marL="68580" marR="68580" marT="0" marB="0"/>
                </a:tc>
                <a:tc>
                  <a:txBody>
                    <a:bodyPr/>
                    <a:lstStyle/>
                    <a:p>
                      <a:pPr algn="ctr">
                        <a:spcAft>
                          <a:spcPts val="0"/>
                        </a:spcAft>
                      </a:pPr>
                      <a:r>
                        <a:rPr lang="ru-RU" sz="1800">
                          <a:effectLst/>
                        </a:rPr>
                        <a:t>–</a:t>
                      </a:r>
                      <a:endParaRPr lang="ru-RU" sz="1600">
                        <a:effectLst/>
                        <a:latin typeface="Times New Roman"/>
                        <a:ea typeface="Times New Roman"/>
                      </a:endParaRPr>
                    </a:p>
                  </a:txBody>
                  <a:tcPr marL="68580" marR="68580" marT="0" marB="0"/>
                </a:tc>
                <a:tc>
                  <a:txBody>
                    <a:bodyPr/>
                    <a:lstStyle/>
                    <a:p>
                      <a:pPr algn="ctr">
                        <a:spcAft>
                          <a:spcPts val="0"/>
                        </a:spcAft>
                      </a:pPr>
                      <a:r>
                        <a:rPr lang="en-US" sz="1800">
                          <a:effectLst/>
                        </a:rPr>
                        <a:t>swam</a:t>
                      </a:r>
                      <a:endParaRPr lang="ru-RU" sz="1600">
                        <a:effectLst/>
                        <a:latin typeface="Times New Roman"/>
                        <a:ea typeface="Times New Roman"/>
                      </a:endParaRPr>
                    </a:p>
                  </a:txBody>
                  <a:tcPr marL="68580" marR="68580" marT="0" marB="0"/>
                </a:tc>
                <a:tc>
                  <a:txBody>
                    <a:bodyPr/>
                    <a:lstStyle/>
                    <a:p>
                      <a:pPr algn="ctr">
                        <a:spcAft>
                          <a:spcPts val="0"/>
                        </a:spcAft>
                      </a:pPr>
                      <a:r>
                        <a:rPr lang="ru-RU" sz="1800" dirty="0">
                          <a:effectLst/>
                        </a:rPr>
                        <a:t>плавал</a:t>
                      </a:r>
                      <a:endParaRPr lang="ru-RU" sz="1600" dirty="0">
                        <a:effectLst/>
                        <a:latin typeface="Times New Roman"/>
                        <a:ea typeface="Times New Roman"/>
                      </a:endParaRPr>
                    </a:p>
                  </a:txBody>
                  <a:tcPr marL="68580" marR="68580" marT="0" marB="0"/>
                </a:tc>
              </a:tr>
            </a:tbl>
          </a:graphicData>
        </a:graphic>
      </p:graphicFrame>
      <p:pic>
        <p:nvPicPr>
          <p:cNvPr id="3073" name="Picture 1" descr="C:\Users\Kirill\Desktop\мама\i_028p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592" y="4077072"/>
            <a:ext cx="4434560" cy="2592288"/>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Kirill\Desktop\мама\e23e768b07adfc7a78ccdd96bfb49d88_w200.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549279" y="4293766"/>
            <a:ext cx="1152128" cy="85833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355976" y="4492573"/>
            <a:ext cx="4788024" cy="307777"/>
          </a:xfrm>
          <a:prstGeom prst="rect">
            <a:avLst/>
          </a:prstGeom>
          <a:noFill/>
        </p:spPr>
        <p:txBody>
          <a:bodyPr wrap="square" rtlCol="0">
            <a:spAutoFit/>
          </a:bodyPr>
          <a:lstStyle/>
          <a:p>
            <a:r>
              <a:rPr lang="ru-RU" sz="1400" dirty="0" smtClean="0">
                <a:ln w="10160">
                  <a:solidFill>
                    <a:schemeClr val="accent1"/>
                  </a:solidFill>
                  <a:prstDash val="solid"/>
                </a:ln>
                <a:solidFill>
                  <a:srgbClr val="FFFFFF"/>
                </a:solidFill>
                <a:effectLst>
                  <a:outerShdw blurRad="38100" dist="32000" dir="5400000" algn="tl">
                    <a:srgbClr val="000000">
                      <a:alpha val="30000"/>
                    </a:srgbClr>
                  </a:outerShdw>
                </a:effectLst>
              </a:rPr>
              <a:t>Дополнительное устное задание для самых быстрых:</a:t>
            </a:r>
            <a:endParaRPr lang="ru-RU" sz="140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8" name="TextBox 7"/>
          <p:cNvSpPr txBox="1"/>
          <p:nvPr/>
        </p:nvSpPr>
        <p:spPr>
          <a:xfrm>
            <a:off x="4125343" y="4732714"/>
            <a:ext cx="4767138" cy="1384995"/>
          </a:xfrm>
          <a:prstGeom prst="rect">
            <a:avLst/>
          </a:prstGeom>
          <a:noFill/>
        </p:spPr>
        <p:txBody>
          <a:bodyPr wrap="square" rtlCol="0">
            <a:spAutoFit/>
          </a:bodyPr>
          <a:lstStyle/>
          <a:p>
            <a:r>
              <a:rPr lang="en-US" sz="1600" b="1" u="sng" dirty="0"/>
              <a:t>Please, translate sentences from Russian into </a:t>
            </a:r>
            <a:r>
              <a:rPr lang="en-US" sz="1600" b="1" u="sng" dirty="0" smtClean="0"/>
              <a:t>English</a:t>
            </a:r>
            <a:r>
              <a:rPr lang="ru-RU" sz="1600" b="1" u="sng" dirty="0" smtClean="0"/>
              <a:t>:</a:t>
            </a:r>
          </a:p>
          <a:p>
            <a:r>
              <a:rPr lang="ru-RU" sz="1600" dirty="0" smtClean="0"/>
              <a:t>Я встречался с другом вчера.  Заяц спал. </a:t>
            </a:r>
          </a:p>
          <a:p>
            <a:r>
              <a:rPr lang="ru-RU" sz="1600" dirty="0" smtClean="0"/>
              <a:t>Черепаха победила. Они пришли вечером.</a:t>
            </a:r>
          </a:p>
          <a:p>
            <a:r>
              <a:rPr lang="ru-RU" sz="1600" dirty="0" smtClean="0"/>
              <a:t>Он взял мой карандаш.</a:t>
            </a:r>
            <a:endParaRPr lang="en-US" sz="1600" dirty="0" smtClean="0"/>
          </a:p>
          <a:p>
            <a:endParaRPr lang="ru-RU" dirty="0"/>
          </a:p>
        </p:txBody>
      </p:sp>
    </p:spTree>
    <p:extLst>
      <p:ext uri="{BB962C8B-B14F-4D97-AF65-F5344CB8AC3E}">
        <p14:creationId xmlns:p14="http://schemas.microsoft.com/office/powerpoint/2010/main" val="34510694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C:\Users\Kirill\AppData\Local\Temp\Rar$DRa49480.38559\v1064-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764704"/>
            <a:ext cx="8229600" cy="4320480"/>
          </a:xfrm>
        </p:spPr>
        <p:txBody>
          <a:bodyPr>
            <a:normAutofit fontScale="90000"/>
          </a:bodyPr>
          <a:lstStyle/>
          <a:p>
            <a:r>
              <a:rPr lang="en-US" sz="2700" b="1" u="sng" dirty="0" smtClean="0"/>
              <a:t>Look at the exercise 1, page 112</a:t>
            </a:r>
            <a:r>
              <a:rPr lang="en-US" sz="2700" dirty="0" smtClean="0"/>
              <a:t>.</a:t>
            </a:r>
            <a:r>
              <a:rPr lang="ru-RU" sz="2700" dirty="0" smtClean="0"/>
              <a:t/>
            </a:r>
            <a:br>
              <a:rPr lang="ru-RU" sz="2700" dirty="0" smtClean="0"/>
            </a:br>
            <a:r>
              <a:rPr lang="en-US" sz="2700" dirty="0" smtClean="0"/>
              <a:t> </a:t>
            </a:r>
            <a:r>
              <a:rPr lang="ru-RU" sz="2700" dirty="0" smtClean="0"/>
              <a:t/>
            </a:r>
            <a:br>
              <a:rPr lang="ru-RU" sz="2700" dirty="0" smtClean="0"/>
            </a:br>
            <a:r>
              <a:rPr lang="en-US" sz="2700" dirty="0" smtClean="0"/>
              <a:t>You can see </a:t>
            </a:r>
            <a:r>
              <a:rPr lang="en-US" sz="2700" u="sng" dirty="0" smtClean="0"/>
              <a:t>four pictures </a:t>
            </a:r>
            <a:r>
              <a:rPr lang="en-US" sz="2700" dirty="0" smtClean="0"/>
              <a:t>and </a:t>
            </a:r>
            <a:r>
              <a:rPr lang="en-US" sz="2700" u="sng" dirty="0" smtClean="0"/>
              <a:t>words under </a:t>
            </a:r>
            <a:r>
              <a:rPr lang="en-US" sz="2700" dirty="0" smtClean="0"/>
              <a:t>them.</a:t>
            </a:r>
            <a:r>
              <a:rPr lang="ru-RU" sz="2700" dirty="0" smtClean="0"/>
              <a:t/>
            </a:r>
            <a:br>
              <a:rPr lang="ru-RU" sz="2700" dirty="0" smtClean="0"/>
            </a:br>
            <a:r>
              <a:rPr lang="ru-RU" sz="1800" dirty="0" smtClean="0"/>
              <a:t/>
            </a:r>
            <a:br>
              <a:rPr lang="ru-RU" sz="1800" dirty="0" smtClean="0"/>
            </a:br>
            <a:r>
              <a:rPr lang="en-US" sz="1600" dirty="0" smtClean="0"/>
              <a:t>Please, read the task to this exercise. </a:t>
            </a:r>
            <a:r>
              <a:rPr lang="ru-RU" sz="1600" dirty="0" smtClean="0"/>
              <a:t/>
            </a:r>
            <a:br>
              <a:rPr lang="ru-RU" sz="1600" dirty="0" smtClean="0"/>
            </a:br>
            <a:r>
              <a:rPr lang="ru-RU" sz="1600" dirty="0" smtClean="0"/>
              <a:t/>
            </a:r>
            <a:br>
              <a:rPr lang="ru-RU" sz="1600" dirty="0" smtClean="0"/>
            </a:br>
            <a:r>
              <a:rPr lang="en-US" sz="1600" dirty="0" smtClean="0"/>
              <a:t>We are talking about Larry’s magic moments. </a:t>
            </a:r>
            <a:r>
              <a:rPr lang="ru-RU" sz="1600" dirty="0" smtClean="0"/>
              <a:t/>
            </a:r>
            <a:br>
              <a:rPr lang="ru-RU" sz="1600" dirty="0" smtClean="0"/>
            </a:br>
            <a:r>
              <a:rPr lang="en-US" sz="1600" dirty="0" smtClean="0"/>
              <a:t>So, we are making four sentences about it. What should you do? </a:t>
            </a:r>
            <a:r>
              <a:rPr lang="ru-RU" sz="1600" dirty="0" smtClean="0"/>
              <a:t/>
            </a:r>
            <a:br>
              <a:rPr lang="ru-RU" sz="1600" dirty="0" smtClean="0"/>
            </a:br>
            <a:r>
              <a:rPr lang="ru-RU" sz="1800" dirty="0"/>
              <a:t/>
            </a:r>
            <a:br>
              <a:rPr lang="ru-RU" sz="1800" dirty="0"/>
            </a:br>
            <a:r>
              <a:rPr lang="en-US" sz="1800" dirty="0" smtClean="0"/>
              <a:t>You should take the first word (a subject), then you should take a verb and convert it in the Past Simple. Because all of these activities are in the past. </a:t>
            </a:r>
            <a:r>
              <a:rPr lang="ru-RU" sz="1800" dirty="0" smtClean="0"/>
              <a:t/>
            </a:r>
            <a:br>
              <a:rPr lang="ru-RU" sz="1800" dirty="0" smtClean="0"/>
            </a:br>
            <a:r>
              <a:rPr lang="en-US" sz="1800" dirty="0" smtClean="0"/>
              <a:t>You have got an example to this exercise:</a:t>
            </a:r>
            <a:r>
              <a:rPr lang="ru-RU" sz="1800" dirty="0" smtClean="0"/>
              <a:t/>
            </a:r>
            <a:br>
              <a:rPr lang="ru-RU" sz="1800" dirty="0" smtClean="0"/>
            </a:br>
            <a:r>
              <a:rPr lang="en-US" sz="2000" b="1" i="1" dirty="0" smtClean="0">
                <a:solidFill>
                  <a:schemeClr val="accent1">
                    <a:lumMod val="75000"/>
                  </a:schemeClr>
                </a:solidFill>
              </a:rPr>
              <a:t>Uncle Harry / come / from Australia. – This year Uncle Harry came from Australia.</a:t>
            </a:r>
            <a:r>
              <a:rPr lang="ru-RU" sz="2000" b="1" dirty="0" smtClean="0">
                <a:solidFill>
                  <a:schemeClr val="accent1">
                    <a:lumMod val="75000"/>
                  </a:schemeClr>
                </a:solidFill>
              </a:rPr>
              <a:t/>
            </a:r>
            <a:br>
              <a:rPr lang="ru-RU" sz="2000" b="1" dirty="0" smtClean="0">
                <a:solidFill>
                  <a:schemeClr val="accent1">
                    <a:lumMod val="75000"/>
                  </a:schemeClr>
                </a:solidFill>
              </a:rPr>
            </a:br>
            <a:r>
              <a:rPr lang="en-US" sz="2000" b="1" i="1" dirty="0" smtClean="0">
                <a:solidFill>
                  <a:schemeClr val="accent1">
                    <a:lumMod val="75000"/>
                  </a:schemeClr>
                </a:solidFill>
              </a:rPr>
              <a:t>We / meet him / at the airport. – We met him at the airport.</a:t>
            </a:r>
            <a:r>
              <a:rPr lang="ru-RU" sz="2000" b="1" i="1" dirty="0" smtClean="0">
                <a:solidFill>
                  <a:schemeClr val="accent1">
                    <a:lumMod val="75000"/>
                  </a:schemeClr>
                </a:solidFill>
              </a:rPr>
              <a:t/>
            </a:r>
            <a:br>
              <a:rPr lang="ru-RU" sz="2000" b="1" i="1" dirty="0" smtClean="0">
                <a:solidFill>
                  <a:schemeClr val="accent1">
                    <a:lumMod val="75000"/>
                  </a:schemeClr>
                </a:solidFill>
              </a:rPr>
            </a:br>
            <a:r>
              <a:rPr lang="ru-RU" sz="1800" dirty="0" smtClean="0"/>
              <a:t/>
            </a:r>
            <a:br>
              <a:rPr lang="ru-RU" sz="1800" dirty="0" smtClean="0"/>
            </a:br>
            <a:r>
              <a:rPr lang="en-US" sz="1800" dirty="0" smtClean="0"/>
              <a:t>And we’re going to do it on the blackboard (make a sentence, explain it, read and translate) and in your exercise books. </a:t>
            </a:r>
            <a:r>
              <a:rPr lang="ru-RU" sz="1800" dirty="0" smtClean="0"/>
              <a:t/>
            </a:r>
            <a:br>
              <a:rPr lang="ru-RU" sz="1800" dirty="0" smtClean="0"/>
            </a:br>
            <a:endParaRPr lang="ru-RU" sz="1800" dirty="0"/>
          </a:p>
        </p:txBody>
      </p:sp>
      <p:sp>
        <p:nvSpPr>
          <p:cNvPr id="3" name="Объект 2"/>
          <p:cNvSpPr>
            <a:spLocks noGrp="1"/>
          </p:cNvSpPr>
          <p:nvPr>
            <p:ph idx="1"/>
          </p:nvPr>
        </p:nvSpPr>
        <p:spPr>
          <a:xfrm>
            <a:off x="6084168" y="5157192"/>
            <a:ext cx="3250704" cy="1396751"/>
          </a:xfrm>
        </p:spPr>
        <p:txBody>
          <a:bodyPr>
            <a:normAutofit fontScale="32500" lnSpcReduction="20000"/>
          </a:bodyPr>
          <a:lstStyle/>
          <a:p>
            <a:pPr marL="0" indent="0">
              <a:buNone/>
            </a:pPr>
            <a:r>
              <a:rPr lang="ru-RU" b="1" dirty="0"/>
              <a:t>Этап 5. Проверка первичного усвоения </a:t>
            </a:r>
            <a:endParaRPr lang="ru-RU" b="1" dirty="0" smtClean="0"/>
          </a:p>
          <a:p>
            <a:pPr marL="0" indent="0">
              <a:buNone/>
            </a:pPr>
            <a:r>
              <a:rPr lang="ru-RU" dirty="0" smtClean="0"/>
              <a:t>Письменные </a:t>
            </a:r>
            <a:r>
              <a:rPr lang="ru-RU" dirty="0"/>
              <a:t>упражнения </a:t>
            </a:r>
            <a:r>
              <a:rPr lang="ru-RU" dirty="0" smtClean="0"/>
              <a:t>обычно </a:t>
            </a:r>
            <a:r>
              <a:rPr lang="ru-RU" dirty="0"/>
              <a:t>выполняем в тетрадях и у доски. К доске вызываются одновременно 2-3 человека, в зависимости от количества предложений (в данном случае – трое). Они записывают предложения, объясняют, читают и переводят их. В это время остальные обучающиеся записывают в тетради, обращая внимания на  принципиальные моменты (в данном случае – неправильные глаголы в прошедшем времени).</a:t>
            </a:r>
          </a:p>
        </p:txBody>
      </p:sp>
      <p:pic>
        <p:nvPicPr>
          <p:cNvPr id="8196" name="Picture 4" descr="C:\Users\Kirill\Desktop\мама\paddingto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536" y="4725144"/>
            <a:ext cx="3319016" cy="18669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36584" y="556420"/>
            <a:ext cx="1540775" cy="461665"/>
          </a:xfrm>
          <a:prstGeom prst="rect">
            <a:avLst/>
          </a:prstGeom>
          <a:noFill/>
        </p:spPr>
        <p:txBody>
          <a:bodyPr wrap="square" rtlCol="0">
            <a:spAutoFit/>
          </a:bodyPr>
          <a:lstStyle/>
          <a:p>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Writing </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31804888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789</TotalTime>
  <Words>1377</Words>
  <Application>Microsoft Office PowerPoint</Application>
  <PresentationFormat>Экран (4:3)</PresentationFormat>
  <Paragraphs>225</Paragraphs>
  <Slides>17</Slides>
  <Notes>1</Notes>
  <HiddenSlides>0</HiddenSlides>
  <MMClips>1</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к уроку по учебному предмету «Английский язык» в 4 классе на тему:  «The Past Simple Tense  (Прошедшее простое время).  The Irregular verbs  (Неправильные глаголы)» </vt:lpstr>
      <vt:lpstr>Good morning, children!   How are you today?  What’s the weather like today?  What did you do yesterday?   What’s the date today?  What is the day today?  </vt:lpstr>
      <vt:lpstr>Yy [aɪ]        [ɪ]        [j]   fly, my happy yellow </vt:lpstr>
      <vt:lpstr>Презентация PowerPoint</vt:lpstr>
      <vt:lpstr>Make pairs of verbs</vt:lpstr>
      <vt:lpstr>Презентация PowerPoint</vt:lpstr>
      <vt:lpstr>Презентация PowerPoint</vt:lpstr>
      <vt:lpstr>New words</vt:lpstr>
      <vt:lpstr>Look at the exercise 1, page 112.   You can see four pictures and words under them.  Please, read the task to this exercise.   We are talking about Larry’s magic moments.  So, we are making four sentences about it. What should you do?   You should take the first word (a subject), then you should take a verb and convert it in the Past Simple. Because all of these activities are in the past.  You have got an example to this exercise: Uncle Harry / come / from Australia. – This year Uncle Harry came from Australia. We / meet him / at the airport. – We met him at the airport.  And we’re going to do it on the blackboard (make a sentence, explain it, read and translate) and in your exercise books.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Kirill</dc:creator>
  <cp:lastModifiedBy>Kirill</cp:lastModifiedBy>
  <cp:revision>39</cp:revision>
  <dcterms:created xsi:type="dcterms:W3CDTF">2024-04-30T13:11:29Z</dcterms:created>
  <dcterms:modified xsi:type="dcterms:W3CDTF">2024-05-01T12:48:25Z</dcterms:modified>
</cp:coreProperties>
</file>