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04" r:id="rId2"/>
    <p:sldId id="279" r:id="rId3"/>
    <p:sldId id="305" r:id="rId4"/>
    <p:sldId id="306" r:id="rId5"/>
    <p:sldId id="278" r:id="rId6"/>
    <p:sldId id="256" r:id="rId7"/>
    <p:sldId id="260" r:id="rId8"/>
    <p:sldId id="261" r:id="rId9"/>
    <p:sldId id="262" r:id="rId10"/>
    <p:sldId id="263" r:id="rId11"/>
    <p:sldId id="264" r:id="rId12"/>
    <p:sldId id="265" r:id="rId13"/>
    <p:sldId id="268" r:id="rId14"/>
    <p:sldId id="269" r:id="rId15"/>
    <p:sldId id="270" r:id="rId16"/>
    <p:sldId id="271" r:id="rId17"/>
    <p:sldId id="275" r:id="rId18"/>
    <p:sldId id="281" r:id="rId19"/>
    <p:sldId id="283" r:id="rId20"/>
    <p:sldId id="286" r:id="rId21"/>
    <p:sldId id="293" r:id="rId22"/>
    <p:sldId id="297" r:id="rId23"/>
    <p:sldId id="294" r:id="rId24"/>
    <p:sldId id="299" r:id="rId25"/>
    <p:sldId id="300" r:id="rId26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BB1560"/>
    <a:srgbClr val="F9680D"/>
    <a:srgbClr val="EECB52"/>
    <a:srgbClr val="BB120F"/>
    <a:srgbClr val="7D521D"/>
    <a:srgbClr val="E41908"/>
    <a:srgbClr val="016A7D"/>
    <a:srgbClr val="FA73A9"/>
    <a:srgbClr val="FBAE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828" y="1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4" name="Slide Image Placeho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 Placeholder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ий образ слайда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ий образ слайда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ий образ слайда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ий образ слайда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ий образ слайда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ий образ слайда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ий образ слайда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ий образ слайда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ий образ слайда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ий образ слайда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ий образ слайда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ий образ слайда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ий образ слайда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ий образ слайда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ий образ слайда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ий образ слайда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ий образ слайда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ий образ слайда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ий образ слайда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ий образ слайда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ий образ слайда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1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/>
              <a:t>Second level 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3750945"/>
            <a:ext cx="9843135" cy="811530"/>
          </a:xfrm>
        </p:spPr>
        <p:txBody>
          <a:bodyPr anchor="b">
            <a:no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kumimoji="0" lang="en-US" sz="2800" b="0" i="0" u="none" strike="noStrike" kern="1200" cap="none" spc="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en-US" smtClean="0"/>
              <a:t>12/23/2024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  <a:p>
            <a:pPr lvl="3"/>
            <a:r>
              <a:rPr lang="en-US" dirty="0" smtClean="0"/>
              <a:t>Fourth level</a:t>
            </a:r>
            <a:endParaRPr lang="en-US" dirty="0"/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en-US" smtClean="0"/>
              <a:t>12/23/2024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49AE70B2-8BF9-45C0-BB95-33D1B9D3A854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defRPr sz="2800" b="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4.png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4.png"/><Relationship Id="rId5" Type="http://schemas.openxmlformats.org/officeDocument/2006/relationships/image" Target="../media/image10.jpeg"/><Relationship Id="rId4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4.png"/><Relationship Id="rId5" Type="http://schemas.openxmlformats.org/officeDocument/2006/relationships/image" Target="../media/image11.jpeg"/><Relationship Id="rId4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4.png"/><Relationship Id="rId5" Type="http://schemas.openxmlformats.org/officeDocument/2006/relationships/image" Target="../media/image12.jpeg"/><Relationship Id="rId4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4.png"/><Relationship Id="rId5" Type="http://schemas.openxmlformats.org/officeDocument/2006/relationships/image" Target="../media/image13.jpeg"/><Relationship Id="rId4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4.png"/><Relationship Id="rId5" Type="http://schemas.openxmlformats.org/officeDocument/2006/relationships/image" Target="../media/image14.jpeg"/><Relationship Id="rId4" Type="http://schemas.openxmlformats.org/officeDocument/2006/relationships/notesSlide" Target="../notesSlides/notesSlid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4.png"/><Relationship Id="rId5" Type="http://schemas.openxmlformats.org/officeDocument/2006/relationships/image" Target="../media/image15.jpeg"/><Relationship Id="rId4" Type="http://schemas.openxmlformats.org/officeDocument/2006/relationships/notesSlide" Target="../notesSlides/notesSlide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4.png"/><Relationship Id="rId5" Type="http://schemas.openxmlformats.org/officeDocument/2006/relationships/image" Target="../media/image16.jpeg"/><Relationship Id="rId4" Type="http://schemas.openxmlformats.org/officeDocument/2006/relationships/notesSlide" Target="../notesSlides/notesSlide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4.png"/><Relationship Id="rId5" Type="http://schemas.openxmlformats.org/officeDocument/2006/relationships/image" Target="../media/image17.jpeg"/><Relationship Id="rId4" Type="http://schemas.openxmlformats.org/officeDocument/2006/relationships/notesSlide" Target="../notesSlides/notesSlide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4.png"/><Relationship Id="rId5" Type="http://schemas.openxmlformats.org/officeDocument/2006/relationships/image" Target="../media/image18.jpeg"/><Relationship Id="rId4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4.png"/><Relationship Id="rId5" Type="http://schemas.openxmlformats.org/officeDocument/2006/relationships/image" Target="../media/image19.jpeg"/><Relationship Id="rId4" Type="http://schemas.openxmlformats.org/officeDocument/2006/relationships/notesSlide" Target="../notesSlides/notesSlide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4.png"/><Relationship Id="rId5" Type="http://schemas.openxmlformats.org/officeDocument/2006/relationships/image" Target="../media/image20.jpeg"/><Relationship Id="rId4" Type="http://schemas.openxmlformats.org/officeDocument/2006/relationships/notesSlide" Target="../notesSlides/notesSlide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4.png"/><Relationship Id="rId5" Type="http://schemas.openxmlformats.org/officeDocument/2006/relationships/image" Target="../media/image21.jpeg"/><Relationship Id="rId4" Type="http://schemas.openxmlformats.org/officeDocument/2006/relationships/notesSlide" Target="../notesSlides/notesSlide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4.png"/><Relationship Id="rId5" Type="http://schemas.openxmlformats.org/officeDocument/2006/relationships/image" Target="../media/image22.jpeg"/><Relationship Id="rId4" Type="http://schemas.openxmlformats.org/officeDocument/2006/relationships/notesSlide" Target="../notesSlides/notesSlide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4.png"/><Relationship Id="rId5" Type="http://schemas.openxmlformats.org/officeDocument/2006/relationships/image" Target="../media/image23.jpeg"/><Relationship Id="rId4" Type="http://schemas.openxmlformats.org/officeDocument/2006/relationships/notesSlide" Target="../notesSlides/notesSlide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4.png"/><Relationship Id="rId5" Type="http://schemas.openxmlformats.org/officeDocument/2006/relationships/image" Target="../media/image24.jpeg"/><Relationship Id="rId4" Type="http://schemas.openxmlformats.org/officeDocument/2006/relationships/notesSlide" Target="../notesSlides/notesSlide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1.mp4"/><Relationship Id="rId7" Type="http://schemas.openxmlformats.org/officeDocument/2006/relationships/image" Target="../media/image5.jpe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.xml"/><Relationship Id="rId4" Type="http://schemas.openxmlformats.org/officeDocument/2006/relationships/video" Target="../media/media1.mp4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4.pn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4.pn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4.pn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50331"/>
          <a:stretch>
            <a:fillRect/>
          </a:stretch>
        </p:blipFill>
        <p:spPr>
          <a:xfrm>
            <a:off x="0" y="0"/>
            <a:ext cx="3418544" cy="688271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590" y="329466"/>
            <a:ext cx="10046677" cy="1443771"/>
          </a:xfrm>
        </p:spPr>
        <p:txBody>
          <a:bodyPr>
            <a:normAutofit/>
          </a:bodyPr>
          <a:lstStyle/>
          <a:p>
            <a:pPr algn="r">
              <a:lnSpc>
                <a:spcPct val="100000"/>
              </a:lnSpc>
            </a:pPr>
            <a:r>
              <a:rPr lang="ru-RU" sz="4400" b="1" dirty="0" smtClean="0">
                <a:latin typeface="Arial Black" panose="020B0A04020102020204" pitchFamily="34" charset="0"/>
              </a:rPr>
              <a:t>Дидактическая игра </a:t>
            </a:r>
            <a:br>
              <a:rPr lang="ru-RU" sz="4400" b="1" dirty="0" smtClean="0">
                <a:latin typeface="Arial Black" panose="020B0A04020102020204" pitchFamily="34" charset="0"/>
              </a:rPr>
            </a:br>
            <a:r>
              <a:rPr lang="ru-RU" sz="4400" b="1" dirty="0" smtClean="0">
                <a:ln w="1905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2"/>
                    </a:gs>
                    <a:gs pos="29000">
                      <a:schemeClr val="accent4"/>
                    </a:gs>
                    <a:gs pos="61000">
                      <a:srgbClr val="BB120F"/>
                    </a:gs>
                    <a:gs pos="91000">
                      <a:srgbClr val="7030A0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«Бой с нейросетью»</a:t>
            </a:r>
            <a:endParaRPr lang="ru-RU" sz="4400" b="1" dirty="0">
              <a:ln w="19050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2"/>
                  </a:gs>
                  <a:gs pos="29000">
                    <a:schemeClr val="accent4"/>
                  </a:gs>
                  <a:gs pos="61000">
                    <a:srgbClr val="BB120F"/>
                  </a:gs>
                  <a:gs pos="91000">
                    <a:srgbClr val="7030A0"/>
                  </a:gs>
                </a:gsLst>
                <a:lin ang="5400000" scaled="1"/>
              </a:gradFill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590" y="1975460"/>
            <a:ext cx="10046677" cy="2675671"/>
          </a:xfrm>
          <a:prstGeom prst="roundRect">
            <a:avLst/>
          </a:prstGeom>
          <a:solidFill>
            <a:schemeClr val="bg1"/>
          </a:solidFill>
        </p:spPr>
        <p:txBody>
          <a:bodyPr anchor="ctr" anchorCtr="0">
            <a:noAutofit/>
          </a:bodyPr>
          <a:lstStyle/>
          <a:p>
            <a:pPr algn="l"/>
            <a:r>
              <a:rPr lang="ru-RU" sz="2200" b="1" dirty="0" smtClean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Учебный предмет: </a:t>
            </a:r>
            <a:r>
              <a:rPr lang="ru-RU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русский язык.</a:t>
            </a:r>
          </a:p>
          <a:p>
            <a:pPr algn="l"/>
            <a:r>
              <a:rPr lang="ru-RU" sz="2200" dirty="0" smtClean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Тема: </a:t>
            </a:r>
            <a:r>
              <a:rPr lang="ru-RU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Повторение фразеологизмов и их значений.</a:t>
            </a:r>
          </a:p>
          <a:p>
            <a:pPr algn="l"/>
            <a:r>
              <a:rPr lang="ru-RU" sz="2200" b="1" dirty="0" smtClean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Класс:</a:t>
            </a:r>
            <a:r>
              <a:rPr lang="ru-RU" sz="2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9, 11.</a:t>
            </a:r>
          </a:p>
          <a:p>
            <a:pPr algn="l"/>
            <a:r>
              <a:rPr lang="ru-RU" sz="2200" b="1" dirty="0" smtClean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Цель:</a:t>
            </a:r>
            <a:r>
              <a:rPr lang="ru-RU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выполнение экзаменационных заданий №11 (ОГЭ) и №22 (ЕГЭ).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75589" y="4519025"/>
            <a:ext cx="10046677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600" dirty="0">
                <a:latin typeface="Arial Black" panose="020B0A04020102020204" pitchFamily="34" charset="0"/>
                <a:cs typeface="Arial" panose="020B0604020202020204" pitchFamily="34" charset="0"/>
              </a:rPr>
              <a:t>Подготовила:</a:t>
            </a:r>
          </a:p>
          <a:p>
            <a:pPr algn="r"/>
            <a:r>
              <a:rPr lang="ru-RU" sz="2600" i="1" dirty="0">
                <a:latin typeface="Arial" panose="020B0604020202020204" pitchFamily="34" charset="0"/>
                <a:cs typeface="Arial" panose="020B0604020202020204" pitchFamily="34" charset="0"/>
              </a:rPr>
              <a:t>Диана Леонидовна Сычёва,</a:t>
            </a:r>
            <a:br>
              <a:rPr lang="ru-RU" sz="26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учитель русского языка и литературы</a:t>
            </a:r>
            <a:b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МАОУ «СОШ №9» (г. Соликамск)</a:t>
            </a:r>
          </a:p>
          <a:p>
            <a:endParaRPr lang="ru-RU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C:\Users\dia9\Downloads\generated_image_72f1ec97235011ef871ceaa30d96aef9.jpeggenerated_image_72f1ec97235011ef871ceaa30d96aef9"/>
          <p:cNvPicPr>
            <a:picLocks noChangeAspect="1"/>
          </p:cNvPicPr>
          <p:nvPr/>
        </p:nvPicPr>
        <p:blipFill>
          <a:blip r:embed="rId5"/>
          <a:srcRect t="5" b="5"/>
          <a:stretch>
            <a:fillRect/>
          </a:stretch>
        </p:blipFill>
        <p:spPr>
          <a:xfrm>
            <a:off x="943610" y="306705"/>
            <a:ext cx="6184900" cy="6184900"/>
          </a:xfrm>
          <a:prstGeom prst="roundRect">
            <a:avLst/>
          </a:prstGeom>
          <a:ln w="38100">
            <a:solidFill>
              <a:schemeClr val="tx1"/>
            </a:solidFill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6257290" y="625475"/>
            <a:ext cx="5038090" cy="148082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Буква </a:t>
            </a:r>
            <a:r>
              <a:rPr lang="ru-RU" altLang="en-US" sz="5400" b="1" dirty="0">
                <a:ln w="19050">
                  <a:solidFill>
                    <a:sysClr val="windowText" lastClr="000000"/>
                  </a:solidFill>
                </a:ln>
                <a:solidFill>
                  <a:srgbClr val="2E75B6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Г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257290" y="2411730"/>
            <a:ext cx="5038090" cy="211201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Идиллистическая, </a:t>
            </a:r>
          </a:p>
          <a:p>
            <a:pPr algn="ctr"/>
            <a:r>
              <a:rPr lang="ru-RU" altLang="en-US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часто недостижимая мечта</a:t>
            </a:r>
            <a:endParaRPr lang="ru-RU" altLang="en-US" sz="32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257290" y="4828540"/>
            <a:ext cx="5038090" cy="1285240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Голубая мечта</a:t>
            </a:r>
          </a:p>
        </p:txBody>
      </p:sp>
      <p:pic>
        <p:nvPicPr>
          <p:cNvPr id="2" name="1 минута_Таймер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44145" y="4905375"/>
            <a:ext cx="3097530" cy="1742440"/>
          </a:xfrm>
          <a:prstGeom prst="round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8" fill="hold" display="1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23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C:\Users\Диана Сычева\Desktop\JwVt1aiQEfM.jpgJwVt1aiQEfM"/>
          <p:cNvPicPr>
            <a:picLocks noChangeAspect="1"/>
          </p:cNvPicPr>
          <p:nvPr/>
        </p:nvPicPr>
        <p:blipFill>
          <a:blip r:embed="rId5"/>
          <a:srcRect l="4102" r="4102"/>
          <a:stretch>
            <a:fillRect/>
          </a:stretch>
        </p:blipFill>
        <p:spPr>
          <a:xfrm>
            <a:off x="943610" y="306705"/>
            <a:ext cx="6184900" cy="6184900"/>
          </a:xfrm>
          <a:prstGeom prst="roundRect">
            <a:avLst/>
          </a:prstGeom>
          <a:ln w="38100">
            <a:solidFill>
              <a:schemeClr val="tx1"/>
            </a:solidFill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6257290" y="625475"/>
            <a:ext cx="5038090" cy="148082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Буква </a:t>
            </a:r>
            <a:r>
              <a:rPr lang="ru-RU" altLang="en-US" sz="5400" b="1" dirty="0">
                <a:ln w="19050">
                  <a:solidFill>
                    <a:sysClr val="windowText" lastClr="000000"/>
                  </a:solidFill>
                </a:ln>
                <a:solidFill>
                  <a:srgbClr val="9DC3E6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Г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257290" y="2411730"/>
            <a:ext cx="5038090" cy="211201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возможности совершать большие дела</a:t>
            </a:r>
            <a:endParaRPr lang="ru-RU" altLang="en-US" sz="32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257290" y="4828540"/>
            <a:ext cx="5038090" cy="1285240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Горы свернуть</a:t>
            </a:r>
          </a:p>
        </p:txBody>
      </p:sp>
      <p:pic>
        <p:nvPicPr>
          <p:cNvPr id="2" name="1 минута_Таймер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44145" y="4905375"/>
            <a:ext cx="3097530" cy="1742440"/>
          </a:xfrm>
          <a:prstGeom prst="round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8" fill="hold" display="1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23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C:\Users\Диана Сычева\Desktop\yXUiX39Kh0Y.jpgyXUiX39Kh0Y"/>
          <p:cNvPicPr>
            <a:picLocks noChangeAspect="1"/>
          </p:cNvPicPr>
          <p:nvPr/>
        </p:nvPicPr>
        <p:blipFill>
          <a:blip r:embed="rId5"/>
          <a:srcRect l="4204" r="4204"/>
          <a:stretch>
            <a:fillRect/>
          </a:stretch>
        </p:blipFill>
        <p:spPr>
          <a:xfrm>
            <a:off x="886460" y="336550"/>
            <a:ext cx="6184900" cy="6184900"/>
          </a:xfrm>
          <a:prstGeom prst="roundRect">
            <a:avLst/>
          </a:prstGeom>
          <a:ln w="38100">
            <a:solidFill>
              <a:schemeClr val="tx1"/>
            </a:solidFill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6257290" y="625475"/>
            <a:ext cx="5038090" cy="148082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Буква </a:t>
            </a:r>
            <a:r>
              <a:rPr lang="ru-RU" altLang="en-US" sz="5400" b="1" dirty="0">
                <a:ln w="19050">
                  <a:solidFill>
                    <a:sysClr val="windowText" lastClr="000000"/>
                  </a:solidFill>
                </a:ln>
                <a:solidFill>
                  <a:srgbClr val="DA0A9D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Г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257290" y="2411730"/>
            <a:ext cx="5038090" cy="211201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незадачливом </a:t>
            </a:r>
            <a:r>
              <a:rPr lang="ru-RU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человеке</a:t>
            </a:r>
            <a:endParaRPr lang="ru-RU" alt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257290" y="4828540"/>
            <a:ext cx="5038090" cy="128524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DA0A9D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Горе луковое</a:t>
            </a:r>
          </a:p>
        </p:txBody>
      </p:sp>
      <p:pic>
        <p:nvPicPr>
          <p:cNvPr id="2" name="1 минута_Таймер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44145" y="4905375"/>
            <a:ext cx="3097530" cy="1742440"/>
          </a:xfrm>
          <a:prstGeom prst="round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8" fill="hold" display="1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23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C:\Users\dia9\Downloads\generated_image_ba0bcbfe268211ef86fbc2b15c7f98db.jpeggenerated_image_ba0bcbfe268211ef86fbc2b15c7f98db"/>
          <p:cNvPicPr>
            <a:picLocks noChangeAspect="1"/>
          </p:cNvPicPr>
          <p:nvPr/>
        </p:nvPicPr>
        <p:blipFill>
          <a:blip r:embed="rId5"/>
          <a:srcRect t="5" b="5"/>
          <a:stretch>
            <a:fillRect/>
          </a:stretch>
        </p:blipFill>
        <p:spPr>
          <a:xfrm>
            <a:off x="943610" y="306705"/>
            <a:ext cx="6184900" cy="6184900"/>
          </a:xfrm>
          <a:prstGeom prst="roundRect">
            <a:avLst/>
          </a:prstGeom>
          <a:ln w="38100">
            <a:solidFill>
              <a:schemeClr val="tx1"/>
            </a:solidFill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6257290" y="625475"/>
            <a:ext cx="5038090" cy="148082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Буква </a:t>
            </a:r>
            <a:r>
              <a:rPr lang="ru-RU" altLang="en-US" sz="5400" b="1" dirty="0">
                <a:ln w="19050">
                  <a:solidFill>
                    <a:sysClr val="windowText" lastClr="000000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Д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257290" y="2411730"/>
            <a:ext cx="5038090" cy="211201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неразборчивом отношении к тому, каким путём получены деньги</a:t>
            </a:r>
            <a:endParaRPr lang="ru-RU" altLang="en-US" sz="28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257290" y="4828540"/>
            <a:ext cx="5038090" cy="1285240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Деньги не пахнут</a:t>
            </a:r>
          </a:p>
        </p:txBody>
      </p:sp>
      <p:pic>
        <p:nvPicPr>
          <p:cNvPr id="2" name="1 минута_Таймер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44145" y="4905375"/>
            <a:ext cx="3097530" cy="1742440"/>
          </a:xfrm>
          <a:prstGeom prst="round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8" fill="hold" display="1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23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C:\Users\dia9\Downloads\generated_image_8177309c235211ef9aec7259baeeca39.jpeggenerated_image_8177309c235211ef9aec7259baeeca39"/>
          <p:cNvPicPr>
            <a:picLocks noChangeAspect="1"/>
          </p:cNvPicPr>
          <p:nvPr/>
        </p:nvPicPr>
        <p:blipFill>
          <a:blip r:embed="rId5"/>
          <a:srcRect t="5" b="5"/>
          <a:stretch>
            <a:fillRect/>
          </a:stretch>
        </p:blipFill>
        <p:spPr>
          <a:xfrm>
            <a:off x="943610" y="306705"/>
            <a:ext cx="6184900" cy="6184900"/>
          </a:xfrm>
          <a:prstGeom prst="roundRect">
            <a:avLst/>
          </a:prstGeom>
          <a:ln w="38100">
            <a:solidFill>
              <a:schemeClr val="tx1"/>
            </a:solidFill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6257290" y="625475"/>
            <a:ext cx="5038090" cy="148082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Буква </a:t>
            </a:r>
            <a:r>
              <a:rPr lang="ru-RU" altLang="en-US" sz="5400" b="1" dirty="0">
                <a:ln w="190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Ж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257290" y="2411730"/>
            <a:ext cx="5038090" cy="211201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Реакционная, лживая, продажная, падкая на дешёвые сенсации печать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257290" y="4828540"/>
            <a:ext cx="5038090" cy="128524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6FC14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Жёлтая пресса</a:t>
            </a:r>
          </a:p>
        </p:txBody>
      </p:sp>
      <p:pic>
        <p:nvPicPr>
          <p:cNvPr id="2" name="1 минута_Таймер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44145" y="4905375"/>
            <a:ext cx="3097530" cy="1742440"/>
          </a:xfrm>
          <a:prstGeom prst="round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8" fill="hold" display="1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23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C:\Users\dia9\Downloads\generated_image_f8cafa9d235311ef87cf8aca3ebbe331.jpeggenerated_image_f8cafa9d235311ef87cf8aca3ebbe331"/>
          <p:cNvPicPr>
            <a:picLocks noChangeAspect="1"/>
          </p:cNvPicPr>
          <p:nvPr/>
        </p:nvPicPr>
        <p:blipFill>
          <a:blip r:embed="rId5"/>
          <a:srcRect t="5" b="5"/>
          <a:stretch>
            <a:fillRect/>
          </a:stretch>
        </p:blipFill>
        <p:spPr>
          <a:xfrm>
            <a:off x="943610" y="306705"/>
            <a:ext cx="6184900" cy="6184900"/>
          </a:xfrm>
          <a:prstGeom prst="roundRect">
            <a:avLst/>
          </a:prstGeom>
          <a:ln w="38100">
            <a:solidFill>
              <a:schemeClr val="tx1"/>
            </a:solidFill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6257290" y="625475"/>
            <a:ext cx="5038090" cy="148082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Буква </a:t>
            </a:r>
            <a:r>
              <a:rPr lang="ru-RU" altLang="en-US" sz="5400" b="1" dirty="0">
                <a:ln w="12700">
                  <a:solidFill>
                    <a:sysClr val="windowText" lastClr="000000"/>
                  </a:solidFill>
                </a:ln>
                <a:solidFill>
                  <a:srgbClr val="008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З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257290" y="2411730"/>
            <a:ext cx="5038090" cy="211201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3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Свободный путь; отсутствие каких-либо преград; разрешение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257290" y="4828540"/>
            <a:ext cx="5038090" cy="128524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1C981C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Зелёная улица</a:t>
            </a:r>
          </a:p>
        </p:txBody>
      </p:sp>
      <p:pic>
        <p:nvPicPr>
          <p:cNvPr id="2" name="1 минута_Таймер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44145" y="4905375"/>
            <a:ext cx="3097530" cy="1742440"/>
          </a:xfrm>
          <a:prstGeom prst="round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8" fill="hold" display="1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23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C:\Users\dia9\Downloads\generated_image_2b28c94c235411efbc17be1f2033fc7a.jpeggenerated_image_2b28c94c235411efbc17be1f2033fc7a"/>
          <p:cNvPicPr>
            <a:picLocks noChangeAspect="1"/>
          </p:cNvPicPr>
          <p:nvPr/>
        </p:nvPicPr>
        <p:blipFill>
          <a:blip r:embed="rId5"/>
          <a:srcRect t="5" b="5"/>
          <a:stretch>
            <a:fillRect/>
          </a:stretch>
        </p:blipFill>
        <p:spPr>
          <a:xfrm>
            <a:off x="943610" y="306705"/>
            <a:ext cx="6184900" cy="6184900"/>
          </a:xfrm>
          <a:prstGeom prst="roundRect">
            <a:avLst/>
          </a:prstGeom>
          <a:ln w="38100">
            <a:solidFill>
              <a:schemeClr val="tx1"/>
            </a:solidFill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6257290" y="625475"/>
            <a:ext cx="5038090" cy="148082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Буква </a:t>
            </a:r>
            <a:r>
              <a:rPr lang="ru-RU" altLang="en-US" sz="5400" b="1" dirty="0">
                <a:ln w="19050">
                  <a:solidFill>
                    <a:sysClr val="windowText" lastClr="000000"/>
                  </a:solidFill>
                </a:ln>
                <a:solidFill>
                  <a:srgbClr val="EEC92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З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257290" y="2411730"/>
            <a:ext cx="5038090" cy="211201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Богатая аристократическая молодёжь, прожигающая жизнь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257290" y="4828540"/>
            <a:ext cx="5038090" cy="128524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EEC92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Золотая молодёжь</a:t>
            </a:r>
          </a:p>
        </p:txBody>
      </p:sp>
      <p:pic>
        <p:nvPicPr>
          <p:cNvPr id="2" name="1 минута_Таймер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44145" y="4905375"/>
            <a:ext cx="3097530" cy="1742440"/>
          </a:xfrm>
          <a:prstGeom prst="round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8" fill="hold" display="1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23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C:\Users\dia9\Downloads\generated_image_29a46de9235611ef93b93ad29863823d.jpeggenerated_image_29a46de9235611ef93b93ad29863823d"/>
          <p:cNvPicPr>
            <a:picLocks noChangeAspect="1"/>
          </p:cNvPicPr>
          <p:nvPr/>
        </p:nvPicPr>
        <p:blipFill>
          <a:blip r:embed="rId5"/>
          <a:srcRect t="5" b="5"/>
          <a:stretch>
            <a:fillRect/>
          </a:stretch>
        </p:blipFill>
        <p:spPr>
          <a:xfrm>
            <a:off x="943610" y="306705"/>
            <a:ext cx="6184900" cy="6184900"/>
          </a:xfrm>
          <a:prstGeom prst="roundRect">
            <a:avLst/>
          </a:prstGeom>
          <a:ln w="38100">
            <a:solidFill>
              <a:schemeClr val="tx1"/>
            </a:solidFill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6257290" y="625475"/>
            <a:ext cx="5038090" cy="148082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Буква </a:t>
            </a:r>
            <a:r>
              <a:rPr lang="ru-RU" altLang="en-US" sz="5400" b="1" dirty="0">
                <a:ln w="19050">
                  <a:solidFill>
                    <a:sysClr val="windowText" lastClr="000000"/>
                  </a:solidFill>
                </a:ln>
                <a:solidFill>
                  <a:srgbClr val="F0B928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К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257290" y="2411730"/>
            <a:ext cx="5038090" cy="211201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Кто-либо путано мыслит, не может разобраться в </a:t>
            </a:r>
            <a:r>
              <a:rPr lang="ru-RU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чём-либо</a:t>
            </a:r>
            <a:endParaRPr lang="ru-RU" alt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257290" y="4828540"/>
            <a:ext cx="5038090" cy="128524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0B928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Каша в голове</a:t>
            </a:r>
          </a:p>
        </p:txBody>
      </p:sp>
      <p:pic>
        <p:nvPicPr>
          <p:cNvPr id="2" name="1 минута_Таймер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44145" y="4905375"/>
            <a:ext cx="3097530" cy="1742440"/>
          </a:xfrm>
          <a:prstGeom prst="round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8" fill="hold" display="1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23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C:\Users\dia9\Downloads\generated_image_dc0de89b268411ef90ccfe0d5ff3be7d.jpeggenerated_image_dc0de89b268411ef90ccfe0d5ff3be7d"/>
          <p:cNvPicPr>
            <a:picLocks noChangeAspect="1"/>
          </p:cNvPicPr>
          <p:nvPr/>
        </p:nvPicPr>
        <p:blipFill>
          <a:blip r:embed="rId5"/>
          <a:srcRect t="5" b="5"/>
          <a:stretch>
            <a:fillRect/>
          </a:stretch>
        </p:blipFill>
        <p:spPr>
          <a:xfrm>
            <a:off x="943610" y="306705"/>
            <a:ext cx="6184900" cy="6184900"/>
          </a:xfrm>
          <a:prstGeom prst="roundRect">
            <a:avLst/>
          </a:prstGeom>
          <a:ln w="38100">
            <a:solidFill>
              <a:schemeClr val="tx1"/>
            </a:solidFill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6257290" y="625475"/>
            <a:ext cx="5038090" cy="148082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Буква </a:t>
            </a:r>
            <a:r>
              <a:rPr lang="ru-RU" altLang="en-US" sz="5400" b="1" dirty="0">
                <a:ln w="19050">
                  <a:solidFill>
                    <a:sysClr val="windowText" lastClr="000000"/>
                  </a:solidFill>
                </a:ln>
                <a:solidFill>
                  <a:srgbClr val="B75A26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К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257290" y="2411730"/>
            <a:ext cx="5038090" cy="211201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Совещание, обсуждение чего-либо с равными правами участников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257290" y="4828540"/>
            <a:ext cx="5038090" cy="128524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B75A26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Круглый стол</a:t>
            </a:r>
          </a:p>
        </p:txBody>
      </p:sp>
      <p:pic>
        <p:nvPicPr>
          <p:cNvPr id="2" name="1 минута_Таймер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44145" y="4905375"/>
            <a:ext cx="3097530" cy="1742440"/>
          </a:xfrm>
          <a:prstGeom prst="round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8" fill="hold" display="1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23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C:\Users\dia9\Downloads\generated_image_afd5b220268611ef90ccfe0d5ff3be7d.jpeggenerated_image_afd5b220268611ef90ccfe0d5ff3be7d"/>
          <p:cNvPicPr>
            <a:picLocks noChangeAspect="1"/>
          </p:cNvPicPr>
          <p:nvPr/>
        </p:nvPicPr>
        <p:blipFill>
          <a:blip r:embed="rId5"/>
          <a:srcRect t="5" b="5"/>
          <a:stretch>
            <a:fillRect/>
          </a:stretch>
        </p:blipFill>
        <p:spPr>
          <a:xfrm>
            <a:off x="943610" y="306705"/>
            <a:ext cx="6184900" cy="6184900"/>
          </a:xfrm>
          <a:prstGeom prst="roundRect">
            <a:avLst/>
          </a:prstGeom>
          <a:ln w="38100">
            <a:solidFill>
              <a:schemeClr val="tx1"/>
            </a:solidFill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6257290" y="625475"/>
            <a:ext cx="5038090" cy="148082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Буква </a:t>
            </a:r>
            <a:r>
              <a:rPr lang="ru-RU" altLang="en-US" sz="5400" b="1" dirty="0">
                <a:ln w="19050">
                  <a:solidFill>
                    <a:sysClr val="windowText" lastClr="000000"/>
                  </a:solidFill>
                </a:ln>
                <a:solidFill>
                  <a:srgbClr val="5B9BD5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Л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257290" y="2411730"/>
            <a:ext cx="5038090" cy="211201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стремлении не пропустить удачного </a:t>
            </a:r>
          </a:p>
          <a:p>
            <a:pPr algn="ctr"/>
            <a:r>
              <a:rPr lang="ru-RU" altLang="en-US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случая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257290" y="4828540"/>
            <a:ext cx="5038090" cy="1285240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Лови момент</a:t>
            </a:r>
          </a:p>
        </p:txBody>
      </p:sp>
      <p:pic>
        <p:nvPicPr>
          <p:cNvPr id="2" name="1 минута_Таймер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44145" y="4905375"/>
            <a:ext cx="3097530" cy="1742440"/>
          </a:xfrm>
          <a:prstGeom prst="round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8" fill="hold" display="1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23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6" descr="generated_image_5606b3ca268111efbefa3ad29863823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635" y="0"/>
            <a:ext cx="6858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4940" y="986155"/>
            <a:ext cx="9342755" cy="218694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ru-RU" altLang="en-US" sz="6600">
                <a:latin typeface="Arial Black" panose="020B0A04020102020204" pitchFamily="34" charset="0"/>
                <a:cs typeface="Arial Black" panose="020B0A04020102020204" pitchFamily="34" charset="0"/>
              </a:rPr>
              <a:t>Бо</a:t>
            </a:r>
            <a:r>
              <a:rPr lang="ru-RU" altLang="en-US" sz="6600">
                <a:ln w="381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й с нейросет</a:t>
            </a:r>
            <a:r>
              <a:rPr lang="ru-RU" altLang="en-US" sz="6600">
                <a:latin typeface="Arial Black" panose="020B0A04020102020204" pitchFamily="34" charset="0"/>
                <a:cs typeface="Arial Black" panose="020B0A04020102020204" pitchFamily="34" charset="0"/>
              </a:rPr>
              <a:t>ью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3530" y="3429000"/>
            <a:ext cx="11549380" cy="1419225"/>
          </a:xfrm>
          <a:solidFill>
            <a:schemeClr val="bg1"/>
          </a:solidFill>
        </p:spPr>
        <p:txBody>
          <a:bodyPr anchor="ctr" anchorCtr="0">
            <a:noAutofit/>
          </a:bodyPr>
          <a:lstStyle/>
          <a:p>
            <a:r>
              <a:rPr lang="ru-RU" alt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Угадайте фразеологизмы по изображениям, созданным нейросетью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C:\Users\dia9\Downloads\generated_image_9dcee768268911ef80f442204d5c793a.jpeggenerated_image_9dcee768268911ef80f442204d5c793a"/>
          <p:cNvPicPr>
            <a:picLocks noChangeAspect="1"/>
          </p:cNvPicPr>
          <p:nvPr/>
        </p:nvPicPr>
        <p:blipFill>
          <a:blip r:embed="rId5"/>
          <a:srcRect t="5" b="5"/>
          <a:stretch>
            <a:fillRect/>
          </a:stretch>
        </p:blipFill>
        <p:spPr>
          <a:xfrm>
            <a:off x="943610" y="306705"/>
            <a:ext cx="6184900" cy="6184900"/>
          </a:xfrm>
          <a:prstGeom prst="roundRect">
            <a:avLst/>
          </a:prstGeom>
          <a:ln w="38100">
            <a:solidFill>
              <a:schemeClr val="tx1"/>
            </a:solidFill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6257290" y="625475"/>
            <a:ext cx="5038090" cy="148082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Буква </a:t>
            </a:r>
            <a:r>
              <a:rPr lang="ru-RU" altLang="en-US" sz="5400" b="1" dirty="0">
                <a:ln w="19050">
                  <a:solidFill>
                    <a:sysClr val="windowText" lastClr="000000"/>
                  </a:solidFill>
                </a:ln>
                <a:solidFill>
                  <a:srgbClr val="838383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Н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257290" y="2411730"/>
            <a:ext cx="5038090" cy="211201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самом низу социальной лестницы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257290" y="4828540"/>
            <a:ext cx="5038090" cy="1285240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дне</a:t>
            </a:r>
          </a:p>
        </p:txBody>
      </p:sp>
      <p:pic>
        <p:nvPicPr>
          <p:cNvPr id="2" name="1 минута_Таймер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44145" y="4905375"/>
            <a:ext cx="3097530" cy="1742440"/>
          </a:xfrm>
          <a:prstGeom prst="round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8" fill="hold" display="1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23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C:\Users\dia9\Downloads\generated_image_690c63d8268e11efbc3c26f09d66c8ac.jpeggenerated_image_690c63d8268e11efbc3c26f09d66c8ac"/>
          <p:cNvPicPr>
            <a:picLocks noChangeAspect="1"/>
          </p:cNvPicPr>
          <p:nvPr/>
        </p:nvPicPr>
        <p:blipFill>
          <a:blip r:embed="rId5"/>
          <a:srcRect t="5" b="5"/>
          <a:stretch>
            <a:fillRect/>
          </a:stretch>
        </p:blipFill>
        <p:spPr>
          <a:xfrm>
            <a:off x="943610" y="306705"/>
            <a:ext cx="6184900" cy="6184900"/>
          </a:xfrm>
          <a:prstGeom prst="roundRect">
            <a:avLst/>
          </a:prstGeom>
          <a:ln w="38100">
            <a:solidFill>
              <a:schemeClr val="tx1"/>
            </a:solidFill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6257290" y="625475"/>
            <a:ext cx="5038090" cy="148082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Буква </a:t>
            </a:r>
            <a:r>
              <a:rPr lang="ru-RU" altLang="en-US" sz="5400" b="1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Т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257290" y="2411730"/>
            <a:ext cx="5038090" cy="211201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слабом, изнеженном, плохо приспособленном к жизни человеке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257290" y="4828540"/>
            <a:ext cx="5038090" cy="128524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39998D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Тепличное растение</a:t>
            </a:r>
          </a:p>
        </p:txBody>
      </p:sp>
      <p:pic>
        <p:nvPicPr>
          <p:cNvPr id="2" name="1 минута_Таймер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44145" y="4905375"/>
            <a:ext cx="3097530" cy="1742440"/>
          </a:xfrm>
          <a:prstGeom prst="round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8" fill="hold" display="1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23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C:\Users\dia9\Downloads\generated_image_48e2733f231c11efb8577259baeeca39.jpeggenerated_image_48e2733f231c11efb8577259baeeca39"/>
          <p:cNvPicPr>
            <a:picLocks noChangeAspect="1"/>
          </p:cNvPicPr>
          <p:nvPr/>
        </p:nvPicPr>
        <p:blipFill>
          <a:blip r:embed="rId5"/>
          <a:srcRect t="5" b="5"/>
          <a:stretch>
            <a:fillRect/>
          </a:stretch>
        </p:blipFill>
        <p:spPr>
          <a:xfrm>
            <a:off x="943610" y="306705"/>
            <a:ext cx="6184900" cy="6184900"/>
          </a:xfrm>
          <a:prstGeom prst="roundRect">
            <a:avLst/>
          </a:prstGeom>
          <a:ln w="38100">
            <a:solidFill>
              <a:schemeClr val="tx1"/>
            </a:solidFill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6257290" y="625475"/>
            <a:ext cx="5038090" cy="148082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Буква </a:t>
            </a:r>
            <a:r>
              <a:rPr lang="ru-RU" altLang="en-US" sz="5400" b="1" dirty="0">
                <a:ln w="19050">
                  <a:solidFill>
                    <a:sysClr val="windowText" lastClr="000000"/>
                  </a:solidFill>
                </a:ln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Т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257290" y="2411730"/>
            <a:ext cx="5038090" cy="211201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Мысль, выражающая определённое отношение </a:t>
            </a:r>
          </a:p>
          <a:p>
            <a:pPr algn="ctr"/>
            <a:r>
              <a:rPr lang="ru-RU" alt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чему-либо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257290" y="4828540"/>
            <a:ext cx="5038090" cy="1285240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Точка зрения</a:t>
            </a:r>
          </a:p>
        </p:txBody>
      </p:sp>
      <p:pic>
        <p:nvPicPr>
          <p:cNvPr id="2" name="1 минута_Таймер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44145" y="4905375"/>
            <a:ext cx="3097530" cy="1742440"/>
          </a:xfrm>
          <a:prstGeom prst="round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8" fill="hold" display="1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23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C:\Users\dia9\Downloads\generated_image_275f515b269211ef89b07259baeeca39.jpeggenerated_image_275f515b269211ef89b07259baeeca39"/>
          <p:cNvPicPr>
            <a:picLocks noChangeAspect="1"/>
          </p:cNvPicPr>
          <p:nvPr/>
        </p:nvPicPr>
        <p:blipFill>
          <a:blip r:embed="rId5"/>
          <a:srcRect t="5" b="5"/>
          <a:stretch>
            <a:fillRect/>
          </a:stretch>
        </p:blipFill>
        <p:spPr>
          <a:xfrm>
            <a:off x="943610" y="306705"/>
            <a:ext cx="6184900" cy="6184900"/>
          </a:xfrm>
          <a:prstGeom prst="roundRect">
            <a:avLst/>
          </a:prstGeom>
          <a:ln w="38100">
            <a:solidFill>
              <a:schemeClr val="tx1"/>
            </a:solidFill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6257290" y="625475"/>
            <a:ext cx="5038090" cy="148082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Буква </a:t>
            </a:r>
            <a:r>
              <a:rPr lang="ru-RU" altLang="en-US" sz="5400" b="1" dirty="0">
                <a:ln w="19050">
                  <a:solidFill>
                    <a:sysClr val="windowText" lastClr="000000"/>
                  </a:solidFill>
                </a:ln>
                <a:solidFill>
                  <a:srgbClr val="FA73A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У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257290" y="2411730"/>
            <a:ext cx="5038090" cy="211201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Уход из учреждения, </a:t>
            </a:r>
          </a:p>
          <a:p>
            <a:pPr algn="ctr"/>
            <a:r>
              <a:rPr lang="ru-RU" alt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предприятия (а также эмиграция из стран) способных специалистов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257290" y="4828540"/>
            <a:ext cx="5038090" cy="128524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A73A9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Утечка мозгов</a:t>
            </a:r>
          </a:p>
        </p:txBody>
      </p:sp>
      <p:pic>
        <p:nvPicPr>
          <p:cNvPr id="2" name="1 минута_Таймер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44145" y="4905375"/>
            <a:ext cx="3097530" cy="1742440"/>
          </a:xfrm>
          <a:prstGeom prst="round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8" fill="hold" display="1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23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C:\Users\dia9\Downloads\generated_image_cb870c18268f11efa2f15a367ac87520.jpeggenerated_image_cb870c18268f11efa2f15a367ac87520"/>
          <p:cNvPicPr>
            <a:picLocks noChangeAspect="1"/>
          </p:cNvPicPr>
          <p:nvPr/>
        </p:nvPicPr>
        <p:blipFill>
          <a:blip r:embed="rId5"/>
          <a:srcRect t="5" b="5"/>
          <a:stretch>
            <a:fillRect/>
          </a:stretch>
        </p:blipFill>
        <p:spPr>
          <a:xfrm>
            <a:off x="943610" y="306705"/>
            <a:ext cx="6184900" cy="6184900"/>
          </a:xfrm>
          <a:prstGeom prst="roundRect">
            <a:avLst/>
          </a:prstGeom>
          <a:ln w="38100">
            <a:solidFill>
              <a:schemeClr val="tx1"/>
            </a:solidFill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6257290" y="625475"/>
            <a:ext cx="5038090" cy="148082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Буква </a:t>
            </a:r>
            <a:r>
              <a:rPr lang="ru-RU" altLang="en-US" sz="5400" b="1" dirty="0">
                <a:ln w="19050">
                  <a:solidFill>
                    <a:sysClr val="windowText" lastClr="000000"/>
                  </a:solidFill>
                </a:ln>
                <a:solidFill>
                  <a:srgbClr val="EECB5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Х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257290" y="2411730"/>
            <a:ext cx="5038090" cy="211201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потребностях недалёких людей, жаждущих лишь насыщения желудка </a:t>
            </a:r>
          </a:p>
          <a:p>
            <a:pPr algn="ctr"/>
            <a:r>
              <a:rPr lang="ru-RU" alt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развлечений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257290" y="4828540"/>
            <a:ext cx="5038090" cy="128524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EECB52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Хлеба и зрелищ</a:t>
            </a:r>
          </a:p>
        </p:txBody>
      </p:sp>
      <p:pic>
        <p:nvPicPr>
          <p:cNvPr id="2" name="1 минута_Таймер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44145" y="4905375"/>
            <a:ext cx="3097530" cy="1742440"/>
          </a:xfrm>
          <a:prstGeom prst="round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8" fill="hold" display="1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23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C:\Users\dia9\Downloads\generated_image_fb05a65b269111ef9def3ed3d07d3082.jpeggenerated_image_fb05a65b269111ef9def3ed3d07d3082"/>
          <p:cNvPicPr>
            <a:picLocks noChangeAspect="1"/>
          </p:cNvPicPr>
          <p:nvPr/>
        </p:nvPicPr>
        <p:blipFill>
          <a:blip r:embed="rId5"/>
          <a:srcRect t="5" b="5"/>
          <a:stretch>
            <a:fillRect/>
          </a:stretch>
        </p:blipFill>
        <p:spPr>
          <a:xfrm>
            <a:off x="943610" y="306705"/>
            <a:ext cx="6184900" cy="6184900"/>
          </a:xfrm>
          <a:prstGeom prst="roundRect">
            <a:avLst/>
          </a:prstGeom>
          <a:ln w="38100">
            <a:solidFill>
              <a:schemeClr val="tx1"/>
            </a:solidFill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6257290" y="625475"/>
            <a:ext cx="5038090" cy="148082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Буква </a:t>
            </a:r>
            <a:r>
              <a:rPr lang="ru-RU" altLang="en-US" sz="5400" b="1" dirty="0">
                <a:ln w="19050">
                  <a:solidFill>
                    <a:sysClr val="windowText" lastClr="000000"/>
                  </a:solidFill>
                </a:ln>
                <a:solidFill>
                  <a:srgbClr val="E41908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Ч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257290" y="2411730"/>
            <a:ext cx="5038090" cy="211201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Человек, достойный уважения, отличающийся высокими моральными качествами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257290" y="4828540"/>
            <a:ext cx="5038090" cy="128524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E41908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Человек с большой буквы</a:t>
            </a:r>
          </a:p>
        </p:txBody>
      </p:sp>
      <p:pic>
        <p:nvPicPr>
          <p:cNvPr id="2" name="1 минута_Таймер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44145" y="4905375"/>
            <a:ext cx="3097530" cy="1742440"/>
          </a:xfrm>
          <a:prstGeom prst="round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8" fill="hold" display="1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23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/>
          <a:srcRect l="50331"/>
          <a:stretch>
            <a:fillRect/>
          </a:stretch>
        </p:blipFill>
        <p:spPr>
          <a:xfrm>
            <a:off x="0" y="0"/>
            <a:ext cx="3418544" cy="688271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7700" y="330557"/>
            <a:ext cx="10515600" cy="866970"/>
          </a:xfrm>
        </p:spPr>
        <p:txBody>
          <a:bodyPr>
            <a:normAutofit/>
          </a:bodyPr>
          <a:lstStyle/>
          <a:p>
            <a:pPr algn="r"/>
            <a:r>
              <a:rPr lang="ru-RU" dirty="0" smtClean="0">
                <a:ln w="1905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2"/>
                    </a:gs>
                    <a:gs pos="29000">
                      <a:schemeClr val="accent4"/>
                    </a:gs>
                    <a:gs pos="61000">
                      <a:srgbClr val="BB120F"/>
                    </a:gs>
                    <a:gs pos="91000">
                      <a:srgbClr val="7030A0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Правила игры</a:t>
            </a:r>
            <a:endParaRPr lang="ru-RU" dirty="0">
              <a:ln w="19050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2"/>
                  </a:gs>
                  <a:gs pos="29000">
                    <a:schemeClr val="accent4"/>
                  </a:gs>
                  <a:gs pos="61000">
                    <a:srgbClr val="BB120F"/>
                  </a:gs>
                  <a:gs pos="91000">
                    <a:srgbClr val="7030A0"/>
                  </a:gs>
                </a:gsLst>
                <a:lin ang="5400000" scaled="1"/>
              </a:gradFill>
              <a:latin typeface="Arial Black" panose="020B0A04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38754" y="1434084"/>
            <a:ext cx="8985738" cy="527804"/>
          </a:xfrm>
          <a:prstGeom prst="roundRect">
            <a:avLst/>
          </a:prstGeom>
          <a:solidFill>
            <a:schemeClr val="bg1"/>
          </a:solidFill>
        </p:spPr>
        <p:txBody>
          <a:bodyPr wrap="square" rtlCol="0" anchor="ctr" anchorCtr="0">
            <a:spAutoFit/>
          </a:bodyPr>
          <a:lstStyle/>
          <a:p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Распределитесь по </a:t>
            </a:r>
            <a:r>
              <a:rPr lang="ru-RU" sz="25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равным</a:t>
            </a:r>
            <a:r>
              <a:rPr lang="ru-RU" sz="2500" dirty="0" smtClean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группам-командам. </a:t>
            </a:r>
            <a:endParaRPr lang="ru-RU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38754" y="3358302"/>
            <a:ext cx="8985738" cy="3085741"/>
          </a:xfrm>
          <a:prstGeom prst="roundRect">
            <a:avLst/>
          </a:prstGeom>
          <a:solidFill>
            <a:schemeClr val="bg1"/>
          </a:solidFill>
        </p:spPr>
        <p:txBody>
          <a:bodyPr wrap="square" rtlCol="0" anchor="ctr" anchorCtr="0">
            <a:spAutoFit/>
          </a:bodyPr>
          <a:lstStyle/>
          <a:p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Вы «зарабатываете»:</a:t>
            </a:r>
            <a:b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500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accent4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3 балла 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— если определяете фразеологизм только по изображению;</a:t>
            </a:r>
          </a:p>
          <a:p>
            <a:r>
              <a:rPr lang="ru-RU" sz="2500" dirty="0" smtClean="0">
                <a:ln w="12700">
                  <a:solidFill>
                    <a:sysClr val="windowText" lastClr="000000"/>
                  </a:solidFill>
                </a:ln>
                <a:solidFill>
                  <a:srgbClr val="F9680D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 балла 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— если определяете фразеологизм с помощью </a:t>
            </a:r>
            <a:r>
              <a:rPr lang="ru-RU" sz="25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одной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подсказкой (по первой букве);</a:t>
            </a:r>
          </a:p>
          <a:p>
            <a:r>
              <a:rPr lang="ru-RU" sz="2500" dirty="0" smtClean="0">
                <a:ln w="12700">
                  <a:solidFill>
                    <a:sysClr val="windowText" lastClr="000000"/>
                  </a:solidFill>
                </a:ln>
                <a:solidFill>
                  <a:srgbClr val="BB15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 балл 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— если определяете фразеологизм с помощью </a:t>
            </a:r>
            <a:r>
              <a:rPr lang="ru-RU" sz="25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двух</a:t>
            </a:r>
            <a:r>
              <a:rPr lang="ru-RU" sz="2500" dirty="0" smtClean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подсказок (по первой букве и значению).</a:t>
            </a:r>
            <a:endParaRPr lang="ru-RU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38754" y="2198445"/>
            <a:ext cx="8985738" cy="953453"/>
          </a:xfrm>
          <a:prstGeom prst="roundRect">
            <a:avLst/>
          </a:prstGeom>
          <a:solidFill>
            <a:schemeClr val="bg1"/>
          </a:solidFill>
        </p:spPr>
        <p:txBody>
          <a:bodyPr wrap="square" rtlCol="0" anchor="ctr" anchorCtr="0">
            <a:spAutoFit/>
          </a:bodyPr>
          <a:lstStyle/>
          <a:p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Подпишите игровые бланки </a:t>
            </a:r>
            <a:r>
              <a:rPr lang="ru-RU" sz="25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номером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или </a:t>
            </a:r>
            <a:r>
              <a:rPr lang="ru-RU" sz="25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названием 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команды.</a:t>
            </a:r>
            <a:endParaRPr lang="ru-RU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/>
          <a:srcRect l="50331"/>
          <a:stretch>
            <a:fillRect/>
          </a:stretch>
        </p:blipFill>
        <p:spPr>
          <a:xfrm>
            <a:off x="0" y="0"/>
            <a:ext cx="3418544" cy="688271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7700" y="330557"/>
            <a:ext cx="10515600" cy="866970"/>
          </a:xfrm>
        </p:spPr>
        <p:txBody>
          <a:bodyPr>
            <a:normAutofit/>
          </a:bodyPr>
          <a:lstStyle/>
          <a:p>
            <a:pPr algn="r"/>
            <a:r>
              <a:rPr lang="ru-RU" dirty="0" smtClean="0">
                <a:ln w="1905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2"/>
                    </a:gs>
                    <a:gs pos="29000">
                      <a:schemeClr val="accent4"/>
                    </a:gs>
                    <a:gs pos="61000">
                      <a:srgbClr val="BB120F"/>
                    </a:gs>
                    <a:gs pos="91000">
                      <a:srgbClr val="7030A0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Правила игры</a:t>
            </a:r>
            <a:endParaRPr lang="ru-RU" dirty="0">
              <a:ln w="19050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2"/>
                  </a:gs>
                  <a:gs pos="29000">
                    <a:schemeClr val="accent4"/>
                  </a:gs>
                  <a:gs pos="61000">
                    <a:srgbClr val="BB120F"/>
                  </a:gs>
                  <a:gs pos="91000">
                    <a:srgbClr val="7030A0"/>
                  </a:gs>
                </a:gsLst>
                <a:lin ang="5400000" scaled="1"/>
              </a:gradFill>
              <a:latin typeface="Arial Black" panose="020B0A04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77562" y="1278636"/>
            <a:ext cx="8985738" cy="4790816"/>
          </a:xfrm>
          <a:prstGeom prst="roundRect">
            <a:avLst/>
          </a:prstGeom>
          <a:solidFill>
            <a:schemeClr val="bg1"/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ru-RU" sz="2500" dirty="0" smtClean="0">
                <a:ln w="12700">
                  <a:noFill/>
                </a:ln>
                <a:latin typeface="Arial Black" panose="020B0A04020102020204" pitchFamily="34" charset="0"/>
                <a:cs typeface="Arial" panose="020B0604020202020204" pitchFamily="34" charset="0"/>
              </a:rPr>
              <a:t>Время </a:t>
            </a:r>
            <a:r>
              <a:rPr lang="ru-RU" sz="2500" u="sng" dirty="0" smtClean="0">
                <a:ln w="12700">
                  <a:noFill/>
                </a:ln>
                <a:latin typeface="Arial Black" panose="020B0A04020102020204" pitchFamily="34" charset="0"/>
                <a:cs typeface="Arial" panose="020B0604020202020204" pitchFamily="34" charset="0"/>
              </a:rPr>
              <a:t>ограничено</a:t>
            </a:r>
            <a:r>
              <a:rPr lang="ru-RU" sz="2500" dirty="0" smtClean="0">
                <a:ln w="12700">
                  <a:noFill/>
                </a:ln>
                <a:latin typeface="Arial Black" panose="020B0A04020102020204" pitchFamily="34" charset="0"/>
                <a:cs typeface="Arial" panose="020B0604020202020204" pitchFamily="34" charset="0"/>
              </a:rPr>
              <a:t> (3 минуты):</a:t>
            </a:r>
          </a:p>
          <a:p>
            <a:endParaRPr lang="ru-RU" sz="2500" dirty="0" smtClean="0">
              <a:ln w="12700">
                <a:solidFill>
                  <a:sysClr val="windowText" lastClr="000000"/>
                </a:solidFill>
              </a:ln>
              <a:solidFill>
                <a:schemeClr val="accent4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r>
              <a:rPr lang="ru-RU" sz="2500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accent4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 минута 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— угадывание фразеологизма по изображению.</a:t>
            </a:r>
          </a:p>
          <a:p>
            <a:endParaRPr lang="ru-RU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500" dirty="0" smtClean="0">
                <a:ln w="12700">
                  <a:solidFill>
                    <a:sysClr val="windowText" lastClr="000000"/>
                  </a:solidFill>
                </a:ln>
                <a:solidFill>
                  <a:srgbClr val="F9680D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 минута 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— угадывание фразеологизма с помощью </a:t>
            </a:r>
            <a:r>
              <a:rPr lang="ru-RU" sz="2500" dirty="0" smtClean="0">
                <a:latin typeface="Arial Black" panose="020B0A04020102020204" pitchFamily="34" charset="0"/>
                <a:cs typeface="Arial" panose="020B0604020202020204" pitchFamily="34" charset="0"/>
              </a:rPr>
              <a:t>первой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подсказки (при отсутствии ответов).</a:t>
            </a:r>
          </a:p>
          <a:p>
            <a:endParaRPr lang="ru-RU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500" dirty="0" smtClean="0">
                <a:ln w="12700">
                  <a:solidFill>
                    <a:sysClr val="windowText" lastClr="000000"/>
                  </a:solidFill>
                </a:ln>
                <a:solidFill>
                  <a:srgbClr val="BB15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 минута 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— угадывание фразеологизма с помощью </a:t>
            </a:r>
            <a:r>
              <a:rPr lang="ru-RU" sz="2500" dirty="0" smtClean="0">
                <a:latin typeface="Arial Black" panose="020B0A04020102020204" pitchFamily="34" charset="0"/>
                <a:cs typeface="Arial" panose="020B0604020202020204" pitchFamily="34" charset="0"/>
              </a:rPr>
              <a:t>второй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подсказки (при отсутствии ответов).</a:t>
            </a:r>
          </a:p>
          <a:p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C:\Users\dia9\Downloads\generated_image_8f151c94234e11ef9db78a54364f94d5.jpeggenerated_image_8f151c94234e11ef9db78a54364f94d5"/>
          <p:cNvPicPr>
            <a:picLocks noChangeAspect="1"/>
          </p:cNvPicPr>
          <p:nvPr/>
        </p:nvPicPr>
        <p:blipFill>
          <a:blip r:embed="rId5"/>
          <a:srcRect t="5" b="5"/>
          <a:stretch>
            <a:fillRect/>
          </a:stretch>
        </p:blipFill>
        <p:spPr>
          <a:xfrm>
            <a:off x="943610" y="306705"/>
            <a:ext cx="6184900" cy="6184900"/>
          </a:xfrm>
          <a:prstGeom prst="roundRect">
            <a:avLst/>
          </a:prstGeom>
          <a:ln w="38100">
            <a:solidFill>
              <a:schemeClr val="tx1"/>
            </a:solidFill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6257290" y="625475"/>
            <a:ext cx="5038090" cy="148082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Буква </a:t>
            </a:r>
            <a:r>
              <a:rPr lang="ru-RU" altLang="en-US" sz="5400" b="1" dirty="0">
                <a:ln w="19050">
                  <a:solidFill>
                    <a:sysClr val="windowText" lastClr="000000"/>
                  </a:solidFill>
                </a:ln>
                <a:solidFill>
                  <a:srgbClr val="7B3B18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А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257290" y="2411730"/>
            <a:ext cx="5038090" cy="211201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Очень грязное помещение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257290" y="4828540"/>
            <a:ext cx="5038090" cy="128524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7B3B18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Авгиевы конюшни</a:t>
            </a:r>
          </a:p>
        </p:txBody>
      </p:sp>
      <p:pic>
        <p:nvPicPr>
          <p:cNvPr id="2" name="1 минута_Таймер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44145" y="4905375"/>
            <a:ext cx="3097530" cy="1742440"/>
          </a:xfrm>
          <a:prstGeom prst="round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8" fill="hold" display="1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23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generated_image_a274e467234a11ef9aec7259baeeca3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3610" y="306705"/>
            <a:ext cx="6184900" cy="6184900"/>
          </a:xfrm>
          <a:prstGeom prst="roundRect">
            <a:avLst/>
          </a:prstGeom>
          <a:ln w="38100">
            <a:solidFill>
              <a:schemeClr val="tx1"/>
            </a:solidFill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6257290" y="625475"/>
            <a:ext cx="5038090" cy="148082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Буква </a:t>
            </a:r>
            <a:r>
              <a:rPr lang="ru-RU" altLang="en-US" sz="5400" b="1" dirty="0">
                <a:ln w="19050">
                  <a:solidFill>
                    <a:sysClr val="windowText" lastClr="000000"/>
                  </a:solidFill>
                </a:ln>
                <a:solidFill>
                  <a:srgbClr val="41A38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А</a:t>
            </a:r>
          </a:p>
        </p:txBody>
      </p:sp>
      <p:sp>
        <p:nvSpPr>
          <p:cNvPr id="6" name="Скругленный прямоугольник 5"/>
          <p:cNvSpPr/>
          <p:nvPr>
            <p:custDataLst>
              <p:tags r:id="rId1"/>
            </p:custDataLst>
          </p:nvPr>
        </p:nvSpPr>
        <p:spPr>
          <a:xfrm>
            <a:off x="6257290" y="2411730"/>
            <a:ext cx="5038090" cy="211201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том, что в процессе </a:t>
            </a:r>
            <a:br>
              <a:rPr lang="ru-RU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какого-либо дела появляется заинтересованность</a:t>
            </a:r>
          </a:p>
        </p:txBody>
      </p:sp>
      <p:sp>
        <p:nvSpPr>
          <p:cNvPr id="7" name="Скругленный прямоугольник 6"/>
          <p:cNvSpPr/>
          <p:nvPr>
            <p:custDataLst>
              <p:tags r:id="rId2"/>
            </p:custDataLst>
          </p:nvPr>
        </p:nvSpPr>
        <p:spPr>
          <a:xfrm>
            <a:off x="6257290" y="4828540"/>
            <a:ext cx="5038090" cy="128524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28458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Аппетит приходит </a:t>
            </a:r>
          </a:p>
          <a:p>
            <a:pPr algn="ctr"/>
            <a:r>
              <a:rPr lang="ru-RU" altLang="en-US"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 время еды</a:t>
            </a:r>
          </a:p>
        </p:txBody>
      </p:sp>
      <p:pic>
        <p:nvPicPr>
          <p:cNvPr id="2" name="1 минута_Таймер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44145" y="4905375"/>
            <a:ext cx="3097530" cy="1742440"/>
          </a:xfrm>
          <a:prstGeom prst="round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8" fill="hold" display="1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23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C:\Users\dia9\Downloads\generated_image_f1cce977234d11efadc616364dac0e7b.jpeggenerated_image_f1cce977234d11efadc616364dac0e7b"/>
          <p:cNvPicPr>
            <a:picLocks noChangeAspect="1"/>
          </p:cNvPicPr>
          <p:nvPr/>
        </p:nvPicPr>
        <p:blipFill>
          <a:blip r:embed="rId5"/>
          <a:srcRect t="5" b="5"/>
          <a:stretch>
            <a:fillRect/>
          </a:stretch>
        </p:blipFill>
        <p:spPr>
          <a:xfrm>
            <a:off x="943610" y="306705"/>
            <a:ext cx="6184900" cy="6184900"/>
          </a:xfrm>
          <a:prstGeom prst="roundRect">
            <a:avLst/>
          </a:prstGeom>
          <a:ln w="38100">
            <a:solidFill>
              <a:schemeClr val="tx1"/>
            </a:solidFill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6257290" y="625475"/>
            <a:ext cx="5038090" cy="148082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Буква </a:t>
            </a:r>
            <a:r>
              <a:rPr lang="ru-RU" altLang="en-US" sz="5400" b="1" dirty="0">
                <a:ln w="19050">
                  <a:solidFill>
                    <a:sysClr val="windowText" lastClr="000000"/>
                  </a:solidFill>
                </a:ln>
                <a:solidFill>
                  <a:srgbClr val="70707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Б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257290" y="2411730"/>
            <a:ext cx="5038090" cy="211201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Находясь в непривычной обстановке, испытывать </a:t>
            </a:r>
            <a:r>
              <a:rPr lang="ru-RU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неловкость</a:t>
            </a:r>
            <a:endParaRPr lang="ru-RU" alt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257290" y="4828540"/>
            <a:ext cx="5038090" cy="1285240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Быть не в своей тарелке</a:t>
            </a:r>
          </a:p>
        </p:txBody>
      </p:sp>
      <p:pic>
        <p:nvPicPr>
          <p:cNvPr id="2" name="1 минута_Таймер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44145" y="4905375"/>
            <a:ext cx="3097530" cy="1742440"/>
          </a:xfrm>
          <a:prstGeom prst="round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8" fill="hold" display="1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23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C:\Users\dia9\Downloads\generated_image_00cce2c5234f11ef8b48368bff776e28.jpeggenerated_image_00cce2c5234f11ef8b48368bff776e28"/>
          <p:cNvPicPr>
            <a:picLocks noChangeAspect="1"/>
          </p:cNvPicPr>
          <p:nvPr/>
        </p:nvPicPr>
        <p:blipFill>
          <a:blip r:embed="rId5"/>
          <a:srcRect t="5" b="5"/>
          <a:stretch>
            <a:fillRect/>
          </a:stretch>
        </p:blipFill>
        <p:spPr>
          <a:xfrm>
            <a:off x="943610" y="306705"/>
            <a:ext cx="6184900" cy="6184900"/>
          </a:xfrm>
          <a:prstGeom prst="roundRect">
            <a:avLst/>
          </a:prstGeom>
          <a:ln w="38100">
            <a:solidFill>
              <a:schemeClr val="tx1"/>
            </a:solidFill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6257290" y="625475"/>
            <a:ext cx="5038090" cy="148082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Буква </a:t>
            </a:r>
            <a:r>
              <a:rPr lang="ru-RU" altLang="en-US" sz="5400" b="1" dirty="0">
                <a:ln w="19050">
                  <a:solidFill>
                    <a:sysClr val="windowText" lastClr="000000"/>
                  </a:solidFill>
                </a:ln>
                <a:solidFill>
                  <a:srgbClr val="D9865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В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257290" y="2411730"/>
            <a:ext cx="5038090" cy="211201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том, что жизнь постоянно учит чему-либо</a:t>
            </a:r>
            <a:endParaRPr lang="ru-RU" altLang="en-US" sz="28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257290" y="4828540"/>
            <a:ext cx="5038090" cy="128524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D98659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Век живи — век учись</a:t>
            </a:r>
          </a:p>
        </p:txBody>
      </p:sp>
      <p:pic>
        <p:nvPicPr>
          <p:cNvPr id="2" name="1 минута_Таймер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44145" y="4905375"/>
            <a:ext cx="3097530" cy="1742440"/>
          </a:xfrm>
          <a:prstGeom prst="round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8" fill="hold" display="1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23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C:\Users\dia9\Downloads\generated_image_55cc44d7234f11efb438be14d3756130.jpeggenerated_image_55cc44d7234f11efb438be14d3756130"/>
          <p:cNvPicPr>
            <a:picLocks noChangeAspect="1"/>
          </p:cNvPicPr>
          <p:nvPr/>
        </p:nvPicPr>
        <p:blipFill>
          <a:blip r:embed="rId5"/>
          <a:srcRect t="5" b="5"/>
          <a:stretch>
            <a:fillRect/>
          </a:stretch>
        </p:blipFill>
        <p:spPr>
          <a:xfrm>
            <a:off x="943610" y="306705"/>
            <a:ext cx="6184900" cy="6184900"/>
          </a:xfrm>
          <a:prstGeom prst="roundRect">
            <a:avLst/>
          </a:prstGeom>
          <a:ln w="38100">
            <a:solidFill>
              <a:schemeClr val="tx1"/>
            </a:solidFill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6257290" y="625475"/>
            <a:ext cx="5038090" cy="148082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Буква </a:t>
            </a:r>
            <a:r>
              <a:rPr lang="ru-RU" altLang="en-US" sz="5400" b="1" dirty="0">
                <a:ln w="19050">
                  <a:solidFill>
                    <a:sysClr val="windowText" lastClr="000000"/>
                  </a:solidFill>
                </a:ln>
                <a:solidFill>
                  <a:srgbClr val="2E75B6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В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257290" y="2411730"/>
            <a:ext cx="5038090" cy="211201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Быть оторванным от реальной жизни, предаться несбыточным мечтам</a:t>
            </a:r>
            <a:endParaRPr lang="ru-RU" altLang="en-US" sz="28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257290" y="4828540"/>
            <a:ext cx="5038090" cy="1285240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Витать в облаках</a:t>
            </a:r>
          </a:p>
        </p:txBody>
      </p:sp>
      <p:pic>
        <p:nvPicPr>
          <p:cNvPr id="2" name="1 минута_Таймер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44145" y="4905375"/>
            <a:ext cx="3097530" cy="1742440"/>
          </a:xfrm>
          <a:prstGeom prst="round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8" fill="hold" display="1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23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376</Words>
  <Application>Microsoft Office PowerPoint</Application>
  <PresentationFormat>Широкоэкранный</PresentationFormat>
  <Paragraphs>93</Paragraphs>
  <Slides>25</Slides>
  <Notes>21</Notes>
  <HiddenSlides>0</HiddenSlides>
  <MMClips>21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1" baseType="lpstr">
      <vt:lpstr>微软雅黑</vt:lpstr>
      <vt:lpstr>Arial</vt:lpstr>
      <vt:lpstr>Arial Black</vt:lpstr>
      <vt:lpstr>Calibri</vt:lpstr>
      <vt:lpstr>Calibri Light</vt:lpstr>
      <vt:lpstr>Office Theme</vt:lpstr>
      <vt:lpstr>Дидактическая игра  «Бой с нейросетью»</vt:lpstr>
      <vt:lpstr>Бой с нейросетью</vt:lpstr>
      <vt:lpstr>Правила игры</vt:lpstr>
      <vt:lpstr>Правила игры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Диана Энберг</cp:lastModifiedBy>
  <cp:revision>44</cp:revision>
  <dcterms:created xsi:type="dcterms:W3CDTF">2024-06-05T16:13:00Z</dcterms:created>
  <dcterms:modified xsi:type="dcterms:W3CDTF">2024-12-23T11:43:37Z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1049-12.2.0.18607</vt:lpwstr>
  </property>
  <property fmtid="{D5CDD505-2E9C-101B-9397-08002B2CF9AE}" pid="3" name="ICV">
    <vt:lpwstr>E908668E436541BC841D43FD6FD66497_13</vt:lpwstr>
  </property>
</Properties>
</file>