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27"/>
  </p:notesMasterIdLst>
  <p:sldIdLst>
    <p:sldId id="256" r:id="rId2"/>
    <p:sldId id="293" r:id="rId3"/>
    <p:sldId id="295" r:id="rId4"/>
    <p:sldId id="257" r:id="rId5"/>
    <p:sldId id="259" r:id="rId6"/>
    <p:sldId id="260" r:id="rId7"/>
    <p:sldId id="264" r:id="rId8"/>
    <p:sldId id="296" r:id="rId9"/>
    <p:sldId id="265" r:id="rId10"/>
    <p:sldId id="266" r:id="rId11"/>
    <p:sldId id="268" r:id="rId12"/>
    <p:sldId id="270" r:id="rId13"/>
    <p:sldId id="271" r:id="rId14"/>
    <p:sldId id="272" r:id="rId15"/>
    <p:sldId id="297" r:id="rId16"/>
    <p:sldId id="278" r:id="rId17"/>
    <p:sldId id="279" r:id="rId18"/>
    <p:sldId id="281" r:id="rId19"/>
    <p:sldId id="282" r:id="rId20"/>
    <p:sldId id="283" r:id="rId21"/>
    <p:sldId id="286" r:id="rId22"/>
    <p:sldId id="289" r:id="rId23"/>
    <p:sldId id="290" r:id="rId24"/>
    <p:sldId id="291" r:id="rId25"/>
    <p:sldId id="292" r:id="rId26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8"/>
      <p:italic r:id="rId29"/>
    </p:embeddedFont>
    <p:embeddedFont>
      <p:font typeface="Montserrat Medium" panose="020B0604020202020204" charset="-52"/>
      <p:regular r:id="rId30"/>
      <p:bold r:id="rId31"/>
      <p:italic r:id="rId32"/>
      <p:boldItalic r:id="rId33"/>
    </p:embeddedFont>
    <p:embeddedFont>
      <p:font typeface="Montserrat" panose="020B0604020202020204" charset="-52"/>
      <p:regular r:id="rId34"/>
      <p:bold r:id="rId35"/>
      <p:italic r:id="rId36"/>
      <p:boldItalic r:id="rId37"/>
    </p:embeddedFont>
    <p:embeddedFont>
      <p:font typeface="Montserrat SemiBold" panose="020B0604020202020204" charset="-52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51">
          <p15:clr>
            <a:srgbClr val="747775"/>
          </p15:clr>
        </p15:guide>
        <p15:guide id="3" orient="horz" pos="228">
          <p15:clr>
            <a:srgbClr val="747775"/>
          </p15:clr>
        </p15:guide>
        <p15:guide id="4" pos="3642">
          <p15:clr>
            <a:srgbClr val="747775"/>
          </p15:clr>
        </p15:guide>
        <p15:guide id="5" pos="3412">
          <p15:clr>
            <a:srgbClr val="747775"/>
          </p15:clr>
        </p15:guide>
        <p15:guide id="6" orient="horz" pos="2989">
          <p15:clr>
            <a:srgbClr val="747775"/>
          </p15:clr>
        </p15:guide>
        <p15:guide id="7" pos="4819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алентина Павлюкевич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1170" y="102"/>
      </p:cViewPr>
      <p:guideLst>
        <p:guide orient="horz" pos="1620"/>
        <p:guide pos="251"/>
        <p:guide orient="horz" pos="228"/>
        <p:guide pos="3642"/>
        <p:guide pos="3412"/>
        <p:guide orient="horz" pos="2989"/>
        <p:guide pos="48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d456265382_7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d456265382_7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0af0382606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0af0382606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0af0382606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0af0382606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d456265382_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d456265382_7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d456265382_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d456265382_7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9251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30a153962a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30a153962a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0a153962ae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0a153962ae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0af0382606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0af0382606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0af038260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0af038260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30be0814f5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30be0814f5b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0af0382606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0af0382606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09f654d48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09f654d48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d4497c5e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d4497c5e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0af0382606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0af0382606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0be0814f5b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0be0814f5b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0af0382606_0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0af0382606_0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0af038260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0af038260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09f654d48b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09f654d48b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0a713446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0a713446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0a713446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0a713446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6676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0af0382606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0af0382606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0be0814f5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0be0814f5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0af0382606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0af0382606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632C-FD8F-4AF9-B449-95E83B4E0FBB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39898823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632C-FD8F-4AF9-B449-95E83B4E0FBB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27692980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632C-FD8F-4AF9-B449-95E83B4E0FBB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61321981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981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632C-FD8F-4AF9-B449-95E83B4E0FBB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888399744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632C-FD8F-4AF9-B449-95E83B4E0FBB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20466762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632C-FD8F-4AF9-B449-95E83B4E0FBB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327050456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632C-FD8F-4AF9-B449-95E83B4E0FBB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16906009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632C-FD8F-4AF9-B449-95E83B4E0FBB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62913915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632C-FD8F-4AF9-B449-95E83B4E0FBB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12535924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632C-FD8F-4AF9-B449-95E83B4E0FBB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38104968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5632C-FD8F-4AF9-B449-95E83B4E0FBB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93229797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35632C-FD8F-4AF9-B449-95E83B4E0FBB}" type="datetimeFigureOut">
              <a:rPr lang="ru-RU" smtClean="0"/>
              <a:t>18.12.2024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mtClean="0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219805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1700" y="753201"/>
            <a:ext cx="8520600" cy="122224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1800" b="1" dirty="0">
                <a:latin typeface="Montserrat"/>
                <a:ea typeface="Montserrat"/>
                <a:cs typeface="Montserrat"/>
              </a:rPr>
              <a:t>Презентация к интерактивной </a:t>
            </a:r>
            <a:r>
              <a:rPr lang="ru-RU" sz="1800" b="1">
                <a:latin typeface="Montserrat"/>
                <a:ea typeface="Montserrat"/>
                <a:cs typeface="Montserrat"/>
              </a:rPr>
              <a:t>лекции </a:t>
            </a:r>
            <a:r>
              <a:rPr lang="ru-RU" sz="1800" b="1" smtClean="0">
                <a:latin typeface="Montserrat"/>
                <a:ea typeface="Montserrat"/>
                <a:cs typeface="Montserrat"/>
              </a:rPr>
              <a:t>для </a:t>
            </a:r>
            <a:r>
              <a:rPr lang="ru-RU" sz="1800" b="1" dirty="0">
                <a:latin typeface="Montserrat"/>
                <a:ea typeface="Montserrat"/>
                <a:cs typeface="Montserrat"/>
              </a:rPr>
              <a:t>7-9 классов</a:t>
            </a:r>
            <a:br>
              <a:rPr lang="ru-RU" sz="1800" b="1" dirty="0">
                <a:latin typeface="Montserrat"/>
                <a:ea typeface="Montserrat"/>
                <a:cs typeface="Montserrat"/>
              </a:rPr>
            </a:br>
            <a:r>
              <a:rPr lang="ru-RU" sz="1800" b="1" dirty="0">
                <a:latin typeface="Montserrat"/>
                <a:ea typeface="Montserrat"/>
                <a:cs typeface="Montserrat"/>
              </a:rPr>
              <a:t>на тему</a:t>
            </a:r>
            <a:r>
              <a:rPr lang="en-US" sz="1800" b="1" dirty="0">
                <a:latin typeface="Montserrat"/>
                <a:ea typeface="Montserrat"/>
                <a:cs typeface="Montserrat"/>
              </a:rPr>
              <a:t> </a:t>
            </a:r>
            <a:r>
              <a:rPr lang="ru-RU" sz="1800" b="1" dirty="0">
                <a:latin typeface="Montserrat"/>
                <a:ea typeface="Montserrat"/>
                <a:cs typeface="Montserrat"/>
              </a:rPr>
              <a:t>«Танец как язык общения»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4613" y="2687476"/>
            <a:ext cx="8520600" cy="1470456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ru-RU" sz="12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Подготовили:</a:t>
            </a:r>
            <a:endParaRPr lang="en-US" sz="1200" dirty="0" smtClean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algn="just">
              <a:lnSpc>
                <a:spcPct val="120000"/>
              </a:lnSpc>
            </a:pPr>
            <a:r>
              <a:rPr lang="ru-RU" sz="1200" b="1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Анастасия </a:t>
            </a:r>
            <a:r>
              <a:rPr lang="ru-RU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Михайловна Антонцева</a:t>
            </a: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, педагог дополнительного образования, хореограф;</a:t>
            </a:r>
          </a:p>
          <a:p>
            <a:pPr algn="just">
              <a:lnSpc>
                <a:spcPct val="120000"/>
              </a:lnSpc>
            </a:pPr>
            <a:r>
              <a:rPr lang="ru-RU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Ольга Геннадьевна Дедикова</a:t>
            </a: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, педагог-организатор, </a:t>
            </a:r>
            <a:endParaRPr lang="ru-RU" sz="1200" dirty="0" smtClean="0">
              <a:solidFill>
                <a:schemeClr val="dk1"/>
              </a:solidFill>
              <a:latin typeface="Montserrat"/>
              <a:ea typeface="Montserrat"/>
              <a:cs typeface="Montserrat"/>
            </a:endParaRPr>
          </a:p>
          <a:p>
            <a:pPr algn="just">
              <a:lnSpc>
                <a:spcPct val="120000"/>
              </a:lnSpc>
            </a:pPr>
            <a:r>
              <a:rPr lang="ru-RU" sz="12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педагог </a:t>
            </a: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дополнительного </a:t>
            </a:r>
            <a:r>
              <a:rPr lang="ru-RU" sz="12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образования,</a:t>
            </a: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 </a:t>
            </a:r>
            <a:r>
              <a:rPr lang="ru-RU" sz="1200" dirty="0" smtClean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руководитель </a:t>
            </a: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школьного радио;</a:t>
            </a:r>
          </a:p>
          <a:p>
            <a:pPr algn="just">
              <a:lnSpc>
                <a:spcPct val="120000"/>
              </a:lnSpc>
            </a:pPr>
            <a:r>
              <a:rPr lang="ru-RU" sz="12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Лидия Владимировна </a:t>
            </a:r>
            <a:r>
              <a:rPr lang="ru-RU" sz="1200" b="1" dirty="0" err="1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Загайная</a:t>
            </a: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, педагог дополнительного образования, хореограф</a:t>
            </a:r>
          </a:p>
          <a:p>
            <a:pPr algn="just">
              <a:lnSpc>
                <a:spcPct val="120000"/>
              </a:lnSpc>
            </a:pPr>
            <a:r>
              <a:rPr lang="ru-RU" sz="1200" dirty="0">
                <a:solidFill>
                  <a:schemeClr val="dk1"/>
                </a:solidFill>
                <a:latin typeface="Montserrat"/>
                <a:ea typeface="Montserrat"/>
                <a:cs typeface="Montserrat"/>
              </a:rPr>
              <a:t>Частного общеобразовательного учреждения «Газпром школа Санкт-Петербург</a:t>
            </a:r>
            <a:r>
              <a:rPr lang="ru-RU" sz="1200" dirty="0" smtClean="0"/>
              <a:t>».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 rotWithShape="1">
          <a:blip r:embed="rId3">
            <a:alphaModFix/>
          </a:blip>
          <a:srcRect t="22882" b="8483"/>
          <a:stretch/>
        </p:blipFill>
        <p:spPr>
          <a:xfrm>
            <a:off x="3170350" y="2627175"/>
            <a:ext cx="5402675" cy="242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>
            <a:spLocks noGrp="1"/>
          </p:cNvSpPr>
          <p:nvPr>
            <p:ph type="body" idx="1"/>
          </p:nvPr>
        </p:nvSpPr>
        <p:spPr>
          <a:xfrm>
            <a:off x="398500" y="361425"/>
            <a:ext cx="3459000" cy="373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1270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«Торжественный обход дерева сопровождается экстатическим </a:t>
            </a:r>
            <a: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поднятием головы и рук</a:t>
            </a: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b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 ветвям, листьям и плодам. Затем </a:t>
            </a:r>
            <a: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руки постепенно спускаются</a:t>
            </a: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по стволу, и, наконец, мужчины </a:t>
            </a:r>
            <a: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опускаются на колени</a:t>
            </a: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или пресмыкаются у корней. </a:t>
            </a:r>
            <a:b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Они надеются, что таким образом в них войдет сила дерева». </a:t>
            </a:r>
            <a:endParaRPr sz="1400" i="1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12700" lvl="0" indent="0" algn="l" rtl="0">
              <a:spcBef>
                <a:spcPts val="1800"/>
              </a:spcBef>
              <a:spcAft>
                <a:spcPts val="1800"/>
              </a:spcAft>
              <a:buNone/>
            </a:pPr>
            <a: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ДЖОАН ЛОУСОН</a:t>
            </a:r>
            <a:b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«Tribal and world dance», </a:t>
            </a:r>
            <a:b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статья из журнала </a:t>
            </a:r>
            <a:b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«Британника»</a:t>
            </a:r>
            <a:endParaRPr sz="1200" i="1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6" name="Google Shape;126;p23"/>
          <p:cNvSpPr txBox="1">
            <a:spLocks noGrp="1"/>
          </p:cNvSpPr>
          <p:nvPr>
            <p:ph type="body" idx="4294967295"/>
          </p:nvPr>
        </p:nvSpPr>
        <p:spPr>
          <a:xfrm>
            <a:off x="5278438" y="361950"/>
            <a:ext cx="3865562" cy="26828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12700" lvl="0" indent="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</a:t>
            </a:r>
            <a: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Поводы</a:t>
            </a: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к пляскам у первобытных народов и сюжеты этих плясок </a:t>
            </a:r>
            <a: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давались самой жизнью</a:t>
            </a: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в которой все выдающиеся моменты ознаменовались плясками</a:t>
            </a:r>
            <a:r>
              <a:rPr lang="ru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».</a:t>
            </a:r>
            <a:endParaRPr sz="1400" i="1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12700" lvl="0" indent="0" algn="l" rtl="0">
              <a:spcBef>
                <a:spcPts val="180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Н.Н. ВАШКЕВИЧ, </a:t>
            </a:r>
            <a:b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«История хореографии </a:t>
            </a:r>
            <a:b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всех веков и народов»</a:t>
            </a:r>
            <a:endParaRPr sz="1300" i="1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xfrm>
            <a:off x="1403777" y="1115939"/>
            <a:ext cx="6371100" cy="9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1400" b="1" dirty="0">
                <a:latin typeface="Montserrat"/>
                <a:ea typeface="Montserrat"/>
                <a:cs typeface="Montserrat"/>
                <a:sym typeface="Montserrat"/>
              </a:rPr>
              <a:t>Как вы думаете, какие музыкальные</a:t>
            </a:r>
            <a:br>
              <a:rPr lang="ru" sz="1400" b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400" b="1" dirty="0">
                <a:latin typeface="Montserrat"/>
                <a:ea typeface="Montserrat"/>
                <a:cs typeface="Montserrat"/>
                <a:sym typeface="Montserrat"/>
              </a:rPr>
              <a:t>инструменты существовали в то время?</a:t>
            </a:r>
            <a:endParaRPr sz="1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8" name="Google Shape;1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0227" y="2091839"/>
            <a:ext cx="4918202" cy="27664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2461181" y="491299"/>
            <a:ext cx="425629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lnSpc>
                <a:spcPct val="90000"/>
              </a:lnSpc>
              <a:buSzPts val="2800"/>
            </a:pPr>
            <a:r>
              <a:rPr lang="ru" sz="3000" b="1" dirty="0">
                <a:latin typeface="Montserrat"/>
                <a:ea typeface="Montserrat"/>
                <a:cs typeface="Montserrat"/>
                <a:sym typeface="Montserrat SemiBold"/>
              </a:rPr>
              <a:t>Племенная музыка</a:t>
            </a:r>
            <a:endParaRPr lang="ru-RU" sz="3000" b="1" dirty="0">
              <a:latin typeface="Montserrat"/>
              <a:ea typeface="Montserrat"/>
              <a:cs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7"/>
          <p:cNvSpPr txBox="1">
            <a:spLocks noGrp="1"/>
          </p:cNvSpPr>
          <p:nvPr>
            <p:ph type="title"/>
          </p:nvPr>
        </p:nvSpPr>
        <p:spPr>
          <a:xfrm>
            <a:off x="398500" y="361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Ритм пронизывает все сферы жизни: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" name="Google Shape;152;p27"/>
          <p:cNvSpPr txBox="1">
            <a:spLocks noGrp="1"/>
          </p:cNvSpPr>
          <p:nvPr>
            <p:ph type="body" idx="1"/>
          </p:nvPr>
        </p:nvSpPr>
        <p:spPr>
          <a:xfrm>
            <a:off x="398500" y="1152475"/>
            <a:ext cx="7950300" cy="360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ru" b="1" i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Ритмы в космическом пространстве</a:t>
            </a:r>
            <a:r>
              <a:rPr lang="ru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(вращение Земли вокруг Солнца, вокруг своей оси — смена дня и ночи, смена времен года)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●"/>
            </a:pPr>
            <a:r>
              <a:rPr lang="ru" b="1" i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Ритмы нашего тела</a:t>
            </a:r>
            <a:r>
              <a:rPr lang="ru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(частота сердцебиения, пульс, дыхание, жизненные биоритмы)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●"/>
            </a:pPr>
            <a:r>
              <a:rPr lang="ru" b="1" i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Ритмы в повседневной жизни</a:t>
            </a:r>
            <a:r>
              <a:rPr lang="ru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(стук орудий охоты)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●"/>
            </a:pPr>
            <a:r>
              <a:rPr lang="ru" b="1" i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Ритмы в природе</a:t>
            </a:r>
            <a:r>
              <a:rPr lang="ru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ru" b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(капли дождя, град, волны, звуки животных и птиц)</a:t>
            </a:r>
            <a:endParaRPr>
              <a:solidFill>
                <a:schemeClr val="dk1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Medium"/>
              <a:buChar char="●"/>
            </a:pPr>
            <a:r>
              <a:rPr lang="ru" b="1" i="1">
                <a:solidFill>
                  <a:schemeClr val="dk1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Ритмы в искусстве</a:t>
            </a:r>
            <a:r>
              <a:rPr lang="ru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 (поэзия, живопись, музыка)</a:t>
            </a: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8"/>
          <p:cNvSpPr txBox="1">
            <a:spLocks noGrp="1"/>
          </p:cNvSpPr>
          <p:nvPr>
            <p:ph type="title"/>
          </p:nvPr>
        </p:nvSpPr>
        <p:spPr>
          <a:xfrm>
            <a:off x="398500" y="361425"/>
            <a:ext cx="8520600" cy="9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latin typeface="Montserrat"/>
                <a:ea typeface="Montserrat"/>
                <a:cs typeface="Montserrat"/>
                <a:sym typeface="Montserrat"/>
              </a:rPr>
              <a:t>Характеристики </a:t>
            </a:r>
            <a:br>
              <a:rPr lang="ru" b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b="1" dirty="0">
                <a:latin typeface="Montserrat"/>
                <a:ea typeface="Montserrat"/>
                <a:cs typeface="Montserrat"/>
                <a:sym typeface="Montserrat"/>
              </a:rPr>
              <a:t>племенной музыки: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8" name="Google Shape;158;p28"/>
          <p:cNvSpPr txBox="1">
            <a:spLocks noGrp="1"/>
          </p:cNvSpPr>
          <p:nvPr>
            <p:ph type="body" idx="1"/>
          </p:nvPr>
        </p:nvSpPr>
        <p:spPr>
          <a:xfrm>
            <a:off x="398500" y="1359825"/>
            <a:ext cx="5018400" cy="302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179999" marR="12700" lvl="0" indent="-20955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●"/>
            </a:pPr>
            <a:r>
              <a:rPr lang="ru" dirty="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преобладание ритма, повторность </a:t>
            </a:r>
            <a:br>
              <a:rPr lang="ru" dirty="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dirty="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ритмических структур</a:t>
            </a:r>
            <a:endParaRPr dirty="0">
              <a:solidFill>
                <a:schemeClr val="dk1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79999" marR="12700" lvl="0" indent="-2095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●"/>
            </a:pPr>
            <a:r>
              <a:rPr lang="ru" dirty="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монофония</a:t>
            </a:r>
            <a:endParaRPr dirty="0">
              <a:solidFill>
                <a:schemeClr val="dk1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79999" marR="12700" lvl="0" indent="-2095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●"/>
            </a:pPr>
            <a:r>
              <a:rPr lang="ru" dirty="0" smtClean="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примитивные музыкальные </a:t>
            </a:r>
            <a:r>
              <a:rPr lang="ru" dirty="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ru" dirty="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dirty="0" smtClean="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инструменты</a:t>
            </a:r>
          </a:p>
          <a:p>
            <a:pPr marL="179999" marR="12700" lvl="0" indent="-209550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●"/>
            </a:pPr>
            <a:r>
              <a:rPr lang="ru" dirty="0" smtClean="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импровизация </a:t>
            </a:r>
            <a:r>
              <a:rPr lang="ru" dirty="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ru" dirty="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dirty="0">
                <a:solidFill>
                  <a:schemeClr val="dk1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(отсутствие письменности)</a:t>
            </a:r>
            <a:endParaRPr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59" name="Google Shape;159;p28"/>
          <p:cNvPicPr preferRelativeResize="0"/>
          <p:nvPr/>
        </p:nvPicPr>
        <p:blipFill rotWithShape="1">
          <a:blip r:embed="rId3">
            <a:alphaModFix/>
          </a:blip>
          <a:srcRect l="11118" t="20763" r="11126" b="18542"/>
          <a:stretch/>
        </p:blipFill>
        <p:spPr>
          <a:xfrm>
            <a:off x="5939687" y="1527448"/>
            <a:ext cx="2701900" cy="299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>
            <a:spLocks noGrp="1"/>
          </p:cNvSpPr>
          <p:nvPr>
            <p:ph type="title"/>
          </p:nvPr>
        </p:nvSpPr>
        <p:spPr>
          <a:xfrm>
            <a:off x="398500" y="361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Племенные танцы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5" name="Google Shape;165;p29"/>
          <p:cNvSpPr/>
          <p:nvPr/>
        </p:nvSpPr>
        <p:spPr>
          <a:xfrm>
            <a:off x="3781503" y="1152850"/>
            <a:ext cx="5123400" cy="3783600"/>
          </a:xfrm>
          <a:prstGeom prst="roundRect">
            <a:avLst>
              <a:gd name="adj" fmla="val 5282"/>
            </a:avLst>
          </a:prstGeom>
          <a:solidFill>
            <a:srgbClr val="FFFFFF"/>
          </a:solidFill>
          <a:ln>
            <a:noFill/>
          </a:ln>
          <a:effectLst>
            <a:outerShdw blurRad="228600" dist="47625" dir="52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9"/>
          <p:cNvSpPr/>
          <p:nvPr/>
        </p:nvSpPr>
        <p:spPr>
          <a:xfrm>
            <a:off x="214300" y="1152850"/>
            <a:ext cx="1639500" cy="3783600"/>
          </a:xfrm>
          <a:prstGeom prst="roundRect">
            <a:avLst>
              <a:gd name="adj" fmla="val 7346"/>
            </a:avLst>
          </a:prstGeom>
          <a:solidFill>
            <a:srgbClr val="FFFFFF"/>
          </a:solidFill>
          <a:ln>
            <a:noFill/>
          </a:ln>
          <a:effectLst>
            <a:outerShdw blurRad="228600" dist="47625" dir="52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9"/>
          <p:cNvSpPr/>
          <p:nvPr/>
        </p:nvSpPr>
        <p:spPr>
          <a:xfrm>
            <a:off x="1997901" y="1152850"/>
            <a:ext cx="1639500" cy="3783600"/>
          </a:xfrm>
          <a:prstGeom prst="roundRect">
            <a:avLst>
              <a:gd name="adj" fmla="val 7806"/>
            </a:avLst>
          </a:prstGeom>
          <a:solidFill>
            <a:srgbClr val="FFFFFF"/>
          </a:solidFill>
          <a:ln>
            <a:noFill/>
          </a:ln>
          <a:effectLst>
            <a:outerShdw blurRad="228600" dist="47625" dir="52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9"/>
          <p:cNvSpPr txBox="1"/>
          <p:nvPr/>
        </p:nvSpPr>
        <p:spPr>
          <a:xfrm>
            <a:off x="311700" y="1226775"/>
            <a:ext cx="143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ТАНЕЦ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9" name="Google Shape;169;p29"/>
          <p:cNvSpPr txBox="1"/>
          <p:nvPr/>
        </p:nvSpPr>
        <p:spPr>
          <a:xfrm>
            <a:off x="2101400" y="1226775"/>
            <a:ext cx="143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МУЗЫКА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29"/>
          <p:cNvSpPr txBox="1"/>
          <p:nvPr/>
        </p:nvSpPr>
        <p:spPr>
          <a:xfrm>
            <a:off x="5626950" y="1226775"/>
            <a:ext cx="143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ТЕКСТ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71" name="Google Shape;171;p29"/>
          <p:cNvCxnSpPr/>
          <p:nvPr/>
        </p:nvCxnSpPr>
        <p:spPr>
          <a:xfrm>
            <a:off x="229100" y="1625825"/>
            <a:ext cx="1581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2" name="Google Shape;172;p29"/>
          <p:cNvCxnSpPr/>
          <p:nvPr/>
        </p:nvCxnSpPr>
        <p:spPr>
          <a:xfrm>
            <a:off x="2026850" y="1625825"/>
            <a:ext cx="1581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3" name="Google Shape;173;p29"/>
          <p:cNvCxnSpPr/>
          <p:nvPr/>
        </p:nvCxnSpPr>
        <p:spPr>
          <a:xfrm>
            <a:off x="3781500" y="1625825"/>
            <a:ext cx="5101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4" name="Google Shape;174;p29"/>
          <p:cNvSpPr txBox="1"/>
          <p:nvPr/>
        </p:nvSpPr>
        <p:spPr>
          <a:xfrm>
            <a:off x="458175" y="1901200"/>
            <a:ext cx="12417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прыжки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топанье ногами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махание руками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прыжковые движения</a:t>
            </a:r>
            <a:endParaRPr sz="1500"/>
          </a:p>
        </p:txBody>
      </p:sp>
      <p:sp>
        <p:nvSpPr>
          <p:cNvPr id="175" name="Google Shape;175;p29"/>
          <p:cNvSpPr txBox="1"/>
          <p:nvPr/>
        </p:nvSpPr>
        <p:spPr>
          <a:xfrm>
            <a:off x="2101400" y="1901200"/>
            <a:ext cx="1432500" cy="197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ритм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шумы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подражание звукам природы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ударные инструменты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76" name="Google Shape;176;p29"/>
          <p:cNvSpPr txBox="1"/>
          <p:nvPr/>
        </p:nvSpPr>
        <p:spPr>
          <a:xfrm>
            <a:off x="3978475" y="1901200"/>
            <a:ext cx="4616100" cy="284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«Поводы к пляскам у первобытных народов </a:t>
            </a:r>
            <a:b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сюжеты этих плясок давались самой жизнью, </a:t>
            </a:r>
            <a:b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которой все выдающиеся моменты ознаменовались плясками».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_____________________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«Торжественный обход дерева сопровождается экстатическим поднятием головы и рук к ветвям, листьям и плодам. Затем руки постепенно спускаются по стволу, и, наконец, мужчины опускаются на колени или пресмыкаются </a:t>
            </a:r>
            <a:b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 корней. Они надеются, что таким образом </a:t>
            </a:r>
            <a:b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них войдет сила дерева».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 txBox="1">
            <a:spLocks noGrp="1"/>
          </p:cNvSpPr>
          <p:nvPr>
            <p:ph type="title"/>
          </p:nvPr>
        </p:nvSpPr>
        <p:spPr>
          <a:xfrm>
            <a:off x="398500" y="361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latin typeface="Montserrat"/>
                <a:ea typeface="Montserrat"/>
                <a:cs typeface="Montserrat"/>
                <a:sym typeface="Montserrat"/>
              </a:rPr>
              <a:t>Примеры бальных танцев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" name="Google Shape;181;p30"/>
          <p:cNvPicPr preferRelativeResize="0"/>
          <p:nvPr/>
        </p:nvPicPr>
        <p:blipFill rotWithShape="1">
          <a:blip r:embed="rId3">
            <a:alphaModFix/>
          </a:blip>
          <a:srcRect t="6377" b="16126"/>
          <a:stretch/>
        </p:blipFill>
        <p:spPr>
          <a:xfrm>
            <a:off x="2989588" y="2743201"/>
            <a:ext cx="3338423" cy="189781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10;p21"/>
          <p:cNvSpPr txBox="1">
            <a:spLocks noGrp="1"/>
          </p:cNvSpPr>
          <p:nvPr>
            <p:ph type="body" idx="1"/>
          </p:nvPr>
        </p:nvSpPr>
        <p:spPr>
          <a:xfrm>
            <a:off x="398500" y="934125"/>
            <a:ext cx="7762089" cy="19840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indent="-368300">
              <a:buClr>
                <a:schemeClr val="dk1"/>
              </a:buClr>
              <a:buSzPts val="2200"/>
              <a:buFont typeface="Montserrat Medium"/>
              <a:buChar char="●"/>
            </a:pPr>
            <a:r>
              <a:rPr lang="ru-RU" sz="18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"/>
              </a:rPr>
              <a:t>Вальс (фрагмент из кинофильма «Война и мир» 1965 г.)</a:t>
            </a:r>
            <a:endParaRPr lang="ru-RU" sz="18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68300">
              <a:buClr>
                <a:schemeClr val="dk1"/>
              </a:buClr>
              <a:buSzPts val="2200"/>
              <a:buFont typeface="Montserrat Medium"/>
              <a:buChar char="●"/>
            </a:pPr>
            <a:endParaRPr lang="ru-RU" sz="18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68300">
              <a:buClr>
                <a:schemeClr val="dk1"/>
              </a:buClr>
              <a:buSzPts val="2200"/>
              <a:buFont typeface="Montserrat Medium"/>
              <a:buChar char="●"/>
            </a:pPr>
            <a:r>
              <a:rPr lang="ru-RU" sz="18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"/>
              </a:rPr>
              <a:t>Фрагменты бала (кинофильм «Летучая мышь» 1979 г.)</a:t>
            </a:r>
            <a:endParaRPr lang="ru-RU" sz="18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68300">
              <a:spcBef>
                <a:spcPts val="1000"/>
              </a:spcBef>
              <a:buClr>
                <a:schemeClr val="dk1"/>
              </a:buClr>
              <a:buSzPts val="2200"/>
              <a:buFont typeface="Montserrat Medium"/>
              <a:buChar char="●"/>
            </a:pPr>
            <a:endParaRPr lang="ru-RU" sz="18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7884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5"/>
          <p:cNvSpPr txBox="1">
            <a:spLocks noGrp="1"/>
          </p:cNvSpPr>
          <p:nvPr>
            <p:ph type="title"/>
          </p:nvPr>
        </p:nvSpPr>
        <p:spPr>
          <a:xfrm>
            <a:off x="398500" y="361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Montserrat SemiBold"/>
                <a:ea typeface="Montserrat SemiBold"/>
                <a:cs typeface="Montserrat SemiBold"/>
                <a:sym typeface="Montserrat SemiBold"/>
              </a:rPr>
              <a:t>Язык веера</a:t>
            </a:r>
            <a:endParaRPr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16" name="Google Shape;216;p35"/>
          <p:cNvSpPr txBox="1">
            <a:spLocks noGrp="1"/>
          </p:cNvSpPr>
          <p:nvPr>
            <p:ph type="body" idx="1"/>
          </p:nvPr>
        </p:nvSpPr>
        <p:spPr>
          <a:xfrm>
            <a:off x="398500" y="1017725"/>
            <a:ext cx="4694400" cy="372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9999" marR="12700" lvl="0" indent="-21590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</a:pPr>
            <a:r>
              <a:rPr lang="ru"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Веер развернут, дама отмахивается — </a:t>
            </a:r>
            <a:r>
              <a:rPr lang="ru" sz="1900" b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«</a:t>
            </a:r>
            <a:r>
              <a:rPr lang="ru"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я замужем</a:t>
            </a:r>
            <a:r>
              <a:rPr lang="ru" sz="1900">
                <a:solidFill>
                  <a:srgbClr val="333333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»</a:t>
            </a:r>
            <a:endParaRPr sz="19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179999" marR="12700" lvl="0" indent="-21590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</a:pPr>
            <a:r>
              <a:rPr lang="ru"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Веер закрывается — </a:t>
            </a:r>
            <a:br>
              <a:rPr lang="ru"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900" b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«</a:t>
            </a:r>
            <a:r>
              <a:rPr lang="ru"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вы мне безразличны</a:t>
            </a:r>
            <a:r>
              <a:rPr lang="ru" sz="1900" b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»</a:t>
            </a:r>
            <a:endParaRPr sz="1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marR="12700" lvl="0" indent="-215900" algn="l" rtl="0"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Montserrat Medium"/>
              <a:buChar char="●"/>
            </a:pPr>
            <a:r>
              <a:rPr lang="ru"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Открывается один лепесток — </a:t>
            </a:r>
            <a:br>
              <a:rPr lang="ru"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900" b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«</a:t>
            </a:r>
            <a:r>
              <a:rPr lang="ru"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будьте довольны моей дружбой</a:t>
            </a:r>
            <a:r>
              <a:rPr lang="ru" sz="1900" b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»</a:t>
            </a:r>
            <a:endParaRPr sz="19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9999" marR="12700" lvl="0" indent="-215900" algn="l" rtl="0"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900"/>
              <a:buFont typeface="Montserrat Medium"/>
              <a:buChar char="●"/>
            </a:pPr>
            <a:r>
              <a:rPr lang="ru"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Веер полностью раскрыт — </a:t>
            </a:r>
            <a:br>
              <a:rPr lang="ru" sz="19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900" b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«</a:t>
            </a:r>
            <a:r>
              <a:rPr lang="ru"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ты мой кумир</a:t>
            </a:r>
            <a:r>
              <a:rPr lang="ru" sz="1900" b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»</a:t>
            </a:r>
            <a:endParaRPr sz="19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5" name="Google Shape;2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64469">
            <a:off x="4562537" y="2375187"/>
            <a:ext cx="3642950" cy="24610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65065">
            <a:off x="5052642" y="-263842"/>
            <a:ext cx="4877791" cy="3251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>
            <a:spLocks noGrp="1"/>
          </p:cNvSpPr>
          <p:nvPr>
            <p:ph type="title"/>
          </p:nvPr>
        </p:nvSpPr>
        <p:spPr>
          <a:xfrm>
            <a:off x="398500" y="361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latin typeface="Montserrat SemiBold"/>
                <a:ea typeface="Montserrat SemiBold"/>
                <a:cs typeface="Montserrat SemiBold"/>
                <a:sym typeface="Montserrat SemiBold"/>
              </a:rPr>
              <a:t>Описания балов в произведениях русской литературы</a:t>
            </a:r>
            <a:endParaRPr sz="21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223" name="Google Shape;223;p36"/>
          <p:cNvSpPr txBox="1">
            <a:spLocks noGrp="1"/>
          </p:cNvSpPr>
          <p:nvPr>
            <p:ph type="body" idx="1"/>
          </p:nvPr>
        </p:nvSpPr>
        <p:spPr>
          <a:xfrm>
            <a:off x="398500" y="1048075"/>
            <a:ext cx="345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2700" lvl="0" indent="0" algn="l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i="1">
                <a:solidFill>
                  <a:srgbClr val="333333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«</a:t>
            </a: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Дождавшись начала </a:t>
            </a:r>
            <a: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мазурочного мотива</a:t>
            </a: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он бойко </a:t>
            </a:r>
            <a: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топнул одной ногой, выкинул другую</a:t>
            </a: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и высокая, грузная фигура его</a:t>
            </a:r>
            <a: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то тихо и плавно, </a:t>
            </a:r>
            <a:b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 шумно и бурно</a:t>
            </a: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с </a:t>
            </a:r>
            <a: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топотом подошв и ноги об ногу</a:t>
            </a: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задвигалась вокруг</a:t>
            </a: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залы</a:t>
            </a:r>
            <a:r>
              <a:rPr lang="ru" sz="1400" i="1">
                <a:solidFill>
                  <a:srgbClr val="333333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».</a:t>
            </a:r>
            <a:endParaRPr sz="1400" b="1" i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12700" lvl="0" indent="0" algn="l" rtl="0">
              <a:spcBef>
                <a:spcPts val="1500"/>
              </a:spcBef>
              <a:spcAft>
                <a:spcPts val="15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«После бала»</a:t>
            </a:r>
            <a:r>
              <a:rPr lang="ru" sz="1400" b="1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/>
            </a:r>
            <a:br>
              <a:rPr lang="ru" sz="1400" b="1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Лев Толстой </a:t>
            </a:r>
            <a:endParaRPr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24" name="Google Shape;224;p36"/>
          <p:cNvSpPr txBox="1">
            <a:spLocks noGrp="1"/>
          </p:cNvSpPr>
          <p:nvPr>
            <p:ph type="body" idx="4294967295"/>
          </p:nvPr>
        </p:nvSpPr>
        <p:spPr>
          <a:xfrm>
            <a:off x="4525963" y="1047750"/>
            <a:ext cx="4618037" cy="34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270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ru" sz="1400" i="1">
                <a:solidFill>
                  <a:srgbClr val="333333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«</a:t>
            </a: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Он почти не чувствовал ни веса, ни тела своей дамы. Их д</a:t>
            </a:r>
            <a: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вижения дошли до той полной согласованности и так слились </a:t>
            </a:r>
            <a:b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 музыкой</a:t>
            </a: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что казалось, будто у них — одна воля, одно дыхание, </a:t>
            </a:r>
            <a: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одно биение сердца</a:t>
            </a: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  <a:b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Их </a:t>
            </a:r>
            <a: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быстрые ноги</a:t>
            </a: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касались скользкого паркета лишь самыми кончиками </a:t>
            </a:r>
            <a: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«цыпочек»</a:t>
            </a: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И оттого было в их танце чувство стремления ввысь, чудесное ощущение воздушного полета </a:t>
            </a:r>
            <a:r>
              <a:rPr lang="ru" sz="1400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 вращательном движении</a:t>
            </a:r>
            <a:r>
              <a:rPr lang="ru" sz="14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блаженная легкость, почти невесомость</a:t>
            </a:r>
            <a:r>
              <a:rPr lang="ru" sz="1400" i="1">
                <a:solidFill>
                  <a:srgbClr val="333333"/>
                </a:solidFill>
                <a:highlight>
                  <a:srgbClr val="FFFFFF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». </a:t>
            </a:r>
            <a:endParaRPr sz="1400" i="1">
              <a:solidFill>
                <a:srgbClr val="333333"/>
              </a:solidFill>
              <a:highlight>
                <a:srgbClr val="FFFFFF"/>
              </a:highlight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12700" lvl="0" indent="0" algn="l" rtl="0">
              <a:spcBef>
                <a:spcPts val="1500"/>
              </a:spcBef>
              <a:spcAft>
                <a:spcPts val="1500"/>
              </a:spcAft>
              <a:buNone/>
            </a:pPr>
            <a:r>
              <a:rPr lang="ru" sz="1400" b="1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«</a:t>
            </a:r>
            <a:r>
              <a:rPr lang="ru" sz="1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Юнкера</a:t>
            </a:r>
            <a:r>
              <a:rPr lang="ru" sz="1400" b="1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»</a:t>
            </a:r>
            <a:br>
              <a:rPr lang="ru" sz="1400" b="1">
                <a:solidFill>
                  <a:srgbClr val="333333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4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Александр Куприн</a:t>
            </a:r>
            <a:endParaRPr sz="14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8"/>
          <p:cNvSpPr txBox="1">
            <a:spLocks noGrp="1"/>
          </p:cNvSpPr>
          <p:nvPr>
            <p:ph type="title"/>
          </p:nvPr>
        </p:nvSpPr>
        <p:spPr>
          <a:xfrm>
            <a:off x="398500" y="361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latin typeface="Montserrat"/>
                <a:ea typeface="Montserrat"/>
                <a:cs typeface="Montserrat"/>
                <a:sym typeface="Montserrat"/>
              </a:rPr>
              <a:t>ПОПУЛЯРНЫЕ КОМПОЗИТОРЫ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6" name="Google Shape;236;p38"/>
          <p:cNvPicPr preferRelativeResize="0"/>
          <p:nvPr/>
        </p:nvPicPr>
        <p:blipFill rotWithShape="1">
          <a:blip r:embed="rId3">
            <a:alphaModFix/>
          </a:blip>
          <a:srcRect t="4711" r="8842" b="27108"/>
          <a:stretch/>
        </p:blipFill>
        <p:spPr>
          <a:xfrm>
            <a:off x="174200" y="1400901"/>
            <a:ext cx="2076476" cy="24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8"/>
          <p:cNvPicPr preferRelativeResize="0"/>
          <p:nvPr/>
        </p:nvPicPr>
        <p:blipFill rotWithShape="1">
          <a:blip r:embed="rId4">
            <a:alphaModFix/>
          </a:blip>
          <a:srcRect b="6646"/>
          <a:stretch/>
        </p:blipFill>
        <p:spPr>
          <a:xfrm>
            <a:off x="2426759" y="1400901"/>
            <a:ext cx="2076450" cy="24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8"/>
          <p:cNvPicPr preferRelativeResize="0"/>
          <p:nvPr/>
        </p:nvPicPr>
        <p:blipFill rotWithShape="1">
          <a:blip r:embed="rId5">
            <a:alphaModFix/>
          </a:blip>
          <a:srcRect l="7295" b="26562"/>
          <a:stretch/>
        </p:blipFill>
        <p:spPr>
          <a:xfrm>
            <a:off x="4679292" y="1400901"/>
            <a:ext cx="2076476" cy="240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8"/>
          <p:cNvPicPr preferRelativeResize="0"/>
          <p:nvPr/>
        </p:nvPicPr>
        <p:blipFill rotWithShape="1">
          <a:blip r:embed="rId6">
            <a:alphaModFix/>
          </a:blip>
          <a:srcRect l="8154" r="6550" b="1019"/>
          <a:stretch/>
        </p:blipFill>
        <p:spPr>
          <a:xfrm>
            <a:off x="6931850" y="1400900"/>
            <a:ext cx="2076474" cy="2409727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8"/>
          <p:cNvSpPr txBox="1"/>
          <p:nvPr/>
        </p:nvSpPr>
        <p:spPr>
          <a:xfrm>
            <a:off x="4678913" y="3951425"/>
            <a:ext cx="1653300" cy="4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Иоганн Штраус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1" name="Google Shape;241;p38"/>
          <p:cNvSpPr txBox="1"/>
          <p:nvPr/>
        </p:nvSpPr>
        <p:spPr>
          <a:xfrm>
            <a:off x="6931838" y="3951425"/>
            <a:ext cx="1653300" cy="4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Ференц Лист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2" name="Google Shape;242;p38"/>
          <p:cNvSpPr txBox="1"/>
          <p:nvPr/>
        </p:nvSpPr>
        <p:spPr>
          <a:xfrm>
            <a:off x="2385650" y="3951425"/>
            <a:ext cx="1938300" cy="4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Фридерик Шопен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43" name="Google Shape;243;p38"/>
          <p:cNvSpPr txBox="1"/>
          <p:nvPr/>
        </p:nvSpPr>
        <p:spPr>
          <a:xfrm>
            <a:off x="174188" y="3951425"/>
            <a:ext cx="2018400" cy="3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Петр Чайковский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9"/>
          <p:cNvSpPr txBox="1">
            <a:spLocks noGrp="1"/>
          </p:cNvSpPr>
          <p:nvPr>
            <p:ph type="title"/>
          </p:nvPr>
        </p:nvSpPr>
        <p:spPr>
          <a:xfrm>
            <a:off x="398500" y="361425"/>
            <a:ext cx="9296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Характеристики </a:t>
            </a:r>
            <a:br>
              <a:rPr lang="ru" b="1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бальной музыки: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39"/>
          <p:cNvSpPr txBox="1">
            <a:spLocks noGrp="1"/>
          </p:cNvSpPr>
          <p:nvPr>
            <p:ph type="body" idx="1"/>
          </p:nvPr>
        </p:nvSpPr>
        <p:spPr>
          <a:xfrm>
            <a:off x="398500" y="2438325"/>
            <a:ext cx="4100100" cy="230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2500"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●"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регулярный ритм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●"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выразительность мелодии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●"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оркестровое звучание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 Medium"/>
              <a:buChar char="●"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умеренный темп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800"/>
              <a:buFont typeface="Montserrat Medium"/>
              <a:buChar char="●"/>
            </a:pP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гармоническая </a:t>
            </a:r>
            <a:b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красочность и простота</a:t>
            </a:r>
            <a:endParaRPr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49" name="Google Shape;24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175" y="837650"/>
            <a:ext cx="4695176" cy="3973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0000"/>
              </a:buClr>
            </a:pPr>
            <a:r>
              <a:rPr lang="ru-RU" sz="2500" b="1" dirty="0">
                <a:latin typeface="Montserrat"/>
                <a:ea typeface="Montserrat"/>
                <a:cs typeface="Montserrat"/>
              </a:rPr>
              <a:t>Содержание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514350" indent="-400050">
              <a:lnSpc>
                <a:spcPct val="100000"/>
              </a:lnSpc>
              <a:buAutoNum type="romanUcPeriod"/>
            </a:pPr>
            <a:r>
              <a:rPr lang="ru-RU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Танец сквозь призму трёх языковых </a:t>
            </a:r>
            <a:r>
              <a:rPr lang="ru-RU" sz="18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инструментов:</a:t>
            </a:r>
            <a:endParaRPr lang="ru-RU" sz="18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8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литература</a:t>
            </a:r>
            <a:endParaRPr lang="ru-RU" sz="18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движение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8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музыка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ru-RU" sz="18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II.</a:t>
            </a:r>
            <a:r>
              <a:rPr lang="ru-RU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 Уровни </a:t>
            </a:r>
            <a:r>
              <a:rPr lang="ru-RU" sz="18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коммуникации:</a:t>
            </a:r>
            <a:endParaRPr lang="ru-RU" sz="18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</a:endParaRP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племенные танцы 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бальные танцы</a:t>
            </a:r>
          </a:p>
          <a:p>
            <a:pPr>
              <a:lnSpc>
                <a:spcPct val="100000"/>
              </a:lnSpc>
              <a:buFontTx/>
              <a:buChar char="-"/>
            </a:pPr>
            <a:r>
              <a:rPr lang="ru-RU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трендовые </a:t>
            </a:r>
            <a:r>
              <a:rPr lang="ru-RU" sz="18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танцы</a:t>
            </a:r>
          </a:p>
          <a:p>
            <a:pPr>
              <a:lnSpc>
                <a:spcPct val="100000"/>
              </a:lnSpc>
              <a:buFontTx/>
              <a:buChar char="-"/>
            </a:pPr>
            <a:endParaRPr lang="ru-RU" sz="18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</a:endParaRPr>
          </a:p>
          <a:p>
            <a:pPr marL="114300" indent="0">
              <a:lnSpc>
                <a:spcPct val="100000"/>
              </a:lnSpc>
              <a:buNone/>
            </a:pPr>
            <a:r>
              <a:rPr lang="en-US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III. </a:t>
            </a:r>
            <a:r>
              <a:rPr lang="ru-RU" sz="18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Практическая часть</a:t>
            </a:r>
          </a:p>
        </p:txBody>
      </p:sp>
    </p:spTree>
    <p:extLst>
      <p:ext uri="{BB962C8B-B14F-4D97-AF65-F5344CB8AC3E}">
        <p14:creationId xmlns:p14="http://schemas.microsoft.com/office/powerpoint/2010/main" val="199458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0"/>
          <p:cNvSpPr txBox="1">
            <a:spLocks noGrp="1"/>
          </p:cNvSpPr>
          <p:nvPr>
            <p:ph type="title"/>
          </p:nvPr>
        </p:nvSpPr>
        <p:spPr>
          <a:xfrm>
            <a:off x="398500" y="361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Бальный танец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6" name="Google Shape;256;p40"/>
          <p:cNvSpPr/>
          <p:nvPr/>
        </p:nvSpPr>
        <p:spPr>
          <a:xfrm>
            <a:off x="3781503" y="1152850"/>
            <a:ext cx="5123400" cy="3783600"/>
          </a:xfrm>
          <a:prstGeom prst="roundRect">
            <a:avLst>
              <a:gd name="adj" fmla="val 5282"/>
            </a:avLst>
          </a:prstGeom>
          <a:solidFill>
            <a:srgbClr val="FFFFFF"/>
          </a:solidFill>
          <a:ln>
            <a:noFill/>
          </a:ln>
          <a:effectLst>
            <a:outerShdw blurRad="228600" dist="47625" dir="52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0"/>
          <p:cNvSpPr/>
          <p:nvPr/>
        </p:nvSpPr>
        <p:spPr>
          <a:xfrm>
            <a:off x="214300" y="1152850"/>
            <a:ext cx="1639500" cy="3783600"/>
          </a:xfrm>
          <a:prstGeom prst="roundRect">
            <a:avLst>
              <a:gd name="adj" fmla="val 7346"/>
            </a:avLst>
          </a:prstGeom>
          <a:solidFill>
            <a:srgbClr val="FFFFFF"/>
          </a:solidFill>
          <a:ln>
            <a:noFill/>
          </a:ln>
          <a:effectLst>
            <a:outerShdw blurRad="228600" dist="47625" dir="52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0"/>
          <p:cNvSpPr/>
          <p:nvPr/>
        </p:nvSpPr>
        <p:spPr>
          <a:xfrm>
            <a:off x="1997901" y="1152850"/>
            <a:ext cx="1639500" cy="3783600"/>
          </a:xfrm>
          <a:prstGeom prst="roundRect">
            <a:avLst>
              <a:gd name="adj" fmla="val 7806"/>
            </a:avLst>
          </a:prstGeom>
          <a:solidFill>
            <a:srgbClr val="FFFFFF"/>
          </a:solidFill>
          <a:ln>
            <a:noFill/>
          </a:ln>
          <a:effectLst>
            <a:outerShdw blurRad="228600" dist="47625" dir="52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0"/>
          <p:cNvSpPr txBox="1"/>
          <p:nvPr/>
        </p:nvSpPr>
        <p:spPr>
          <a:xfrm>
            <a:off x="311700" y="1226775"/>
            <a:ext cx="143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ТАНЕЦ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0" name="Google Shape;260;p40"/>
          <p:cNvSpPr txBox="1"/>
          <p:nvPr/>
        </p:nvSpPr>
        <p:spPr>
          <a:xfrm>
            <a:off x="2101400" y="1226775"/>
            <a:ext cx="143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МУЗЫКА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61" name="Google Shape;261;p40"/>
          <p:cNvSpPr txBox="1"/>
          <p:nvPr/>
        </p:nvSpPr>
        <p:spPr>
          <a:xfrm>
            <a:off x="5626950" y="1226775"/>
            <a:ext cx="143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ТЕКСТ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62" name="Google Shape;262;p40"/>
          <p:cNvCxnSpPr/>
          <p:nvPr/>
        </p:nvCxnSpPr>
        <p:spPr>
          <a:xfrm>
            <a:off x="229100" y="1625825"/>
            <a:ext cx="1581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3" name="Google Shape;263;p40"/>
          <p:cNvCxnSpPr/>
          <p:nvPr/>
        </p:nvCxnSpPr>
        <p:spPr>
          <a:xfrm>
            <a:off x="2026850" y="1625825"/>
            <a:ext cx="1581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40"/>
          <p:cNvCxnSpPr/>
          <p:nvPr/>
        </p:nvCxnSpPr>
        <p:spPr>
          <a:xfrm>
            <a:off x="3781500" y="1625825"/>
            <a:ext cx="5101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65" name="Google Shape;265;p40"/>
          <p:cNvSpPr txBox="1"/>
          <p:nvPr/>
        </p:nvSpPr>
        <p:spPr>
          <a:xfrm>
            <a:off x="362775" y="1783775"/>
            <a:ext cx="1432500" cy="18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кружение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движение против часовой стрелки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движение </a:t>
            </a:r>
            <a:b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 партнером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6" name="Google Shape;266;p40"/>
          <p:cNvSpPr txBox="1"/>
          <p:nvPr/>
        </p:nvSpPr>
        <p:spPr>
          <a:xfrm>
            <a:off x="2101400" y="1783775"/>
            <a:ext cx="1432500" cy="24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выразительность мелодии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гармоническая простота 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оркестровое звучание (ударные / духовые / струнные инструменты)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267" name="Google Shape;267;p40"/>
          <p:cNvSpPr txBox="1"/>
          <p:nvPr/>
        </p:nvSpPr>
        <p:spPr>
          <a:xfrm>
            <a:off x="3978600" y="1701825"/>
            <a:ext cx="4904400" cy="30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«Он почти не чувствовал ни веса, ни тела своей дамы. Их движения дошли до той полной согласованности и так слились с музыкой, что казалось, будто у них — одна воля, одно дыхание, одно биение сердца. Их быстрые ноги касались скользкого паркета лишь самыми кончиками “цыпочек”».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__________________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«Дождавшись начала мазурочного мотива, он бойко топнул одной ногой, выкинул другую, и высокая, грузная фигура его то тихо и плавно, то шумно </a:t>
            </a:r>
            <a:b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бурно, с топотом подошв и ноги об ногу, задвигалась вокруг залы».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3"/>
          <p:cNvPicPr preferRelativeResize="0"/>
          <p:nvPr/>
        </p:nvPicPr>
        <p:blipFill rotWithShape="1">
          <a:blip r:embed="rId3">
            <a:alphaModFix/>
          </a:blip>
          <a:srcRect t="11963" r="51512" b="77135"/>
          <a:stretch/>
        </p:blipFill>
        <p:spPr>
          <a:xfrm>
            <a:off x="577680" y="1146367"/>
            <a:ext cx="7747098" cy="108857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3"/>
          <p:cNvSpPr txBox="1"/>
          <p:nvPr/>
        </p:nvSpPr>
        <p:spPr>
          <a:xfrm>
            <a:off x="724619" y="2410586"/>
            <a:ext cx="7600159" cy="2006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i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«Танцевальные тренды TikTok это хороший способ сделать ваши видео популярными среди молодежи. Независимо от того, идеальное у вас танцевальное тело или нет, профессионал вы или нет, следить за танцевальными тенденциями TikTok и получать от этого удовольствие легко. Запоминание шагов и танцы под эти песни стали повседневной рутиной представителей поколения Z, даже миллениалов».</a:t>
            </a:r>
            <a:endParaRPr sz="1600" i="1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" name="Google Shape;281;p42"/>
          <p:cNvSpPr txBox="1">
            <a:spLocks noGrp="1"/>
          </p:cNvSpPr>
          <p:nvPr>
            <p:ph type="title"/>
          </p:nvPr>
        </p:nvSpPr>
        <p:spPr>
          <a:xfrm>
            <a:off x="398500" y="361425"/>
            <a:ext cx="7842300" cy="60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420" b="1" dirty="0">
                <a:latin typeface="Montserrat"/>
                <a:ea typeface="Montserrat"/>
                <a:cs typeface="Montserrat"/>
                <a:sym typeface="Montserrat"/>
              </a:rPr>
              <a:t>ТРЕНДОВЫЕ СОВРЕМЕННЫЕ ТАНЦЫ</a:t>
            </a:r>
            <a:endParaRPr sz="242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3" name="Google Shape;303;p46"/>
          <p:cNvCxnSpPr/>
          <p:nvPr/>
        </p:nvCxnSpPr>
        <p:spPr>
          <a:xfrm>
            <a:off x="2507575" y="1163950"/>
            <a:ext cx="1518300" cy="2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cxnSp>
        <p:nvCxnSpPr>
          <p:cNvPr id="304" name="Google Shape;304;p46"/>
          <p:cNvCxnSpPr/>
          <p:nvPr/>
        </p:nvCxnSpPr>
        <p:spPr>
          <a:xfrm>
            <a:off x="1882525" y="3569850"/>
            <a:ext cx="2148900" cy="7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305" name="Google Shape;305;p46"/>
          <p:cNvSpPr txBox="1"/>
          <p:nvPr/>
        </p:nvSpPr>
        <p:spPr>
          <a:xfrm>
            <a:off x="4025875" y="3285950"/>
            <a:ext cx="2860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текст на волнующую тему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6" name="Google Shape;306;p46"/>
          <p:cNvSpPr txBox="1"/>
          <p:nvPr/>
        </p:nvSpPr>
        <p:spPr>
          <a:xfrm>
            <a:off x="6800950" y="2290400"/>
            <a:ext cx="2360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07" name="Google Shape;307;p46"/>
          <p:cNvSpPr txBox="1"/>
          <p:nvPr/>
        </p:nvSpPr>
        <p:spPr>
          <a:xfrm>
            <a:off x="4060675" y="934150"/>
            <a:ext cx="249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популярное видео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308" name="Google Shape;308;p46"/>
          <p:cNvCxnSpPr/>
          <p:nvPr/>
        </p:nvCxnSpPr>
        <p:spPr>
          <a:xfrm>
            <a:off x="1888075" y="2333850"/>
            <a:ext cx="2137800" cy="14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cxnSp>
      <p:sp>
        <p:nvSpPr>
          <p:cNvPr id="309" name="Google Shape;309;p46"/>
          <p:cNvSpPr txBox="1"/>
          <p:nvPr/>
        </p:nvSpPr>
        <p:spPr>
          <a:xfrm>
            <a:off x="4060675" y="2110050"/>
            <a:ext cx="213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музыка тренда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10" name="Google Shape;310;p46"/>
          <p:cNvPicPr preferRelativeResize="0"/>
          <p:nvPr/>
        </p:nvPicPr>
        <p:blipFill rotWithShape="1">
          <a:blip r:embed="rId3">
            <a:alphaModFix/>
          </a:blip>
          <a:srcRect l="-1595" b="-1615"/>
          <a:stretch/>
        </p:blipFill>
        <p:spPr>
          <a:xfrm>
            <a:off x="481925" y="608800"/>
            <a:ext cx="2952050" cy="410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6"/>
          <p:cNvSpPr/>
          <p:nvPr/>
        </p:nvSpPr>
        <p:spPr>
          <a:xfrm>
            <a:off x="6825163" y="796250"/>
            <a:ext cx="546900" cy="32901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12" name="Google Shape;312;p46"/>
          <p:cNvSpPr txBox="1"/>
          <p:nvPr/>
        </p:nvSpPr>
        <p:spPr>
          <a:xfrm>
            <a:off x="7270275" y="2000900"/>
            <a:ext cx="1518300" cy="10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текст 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</a:t>
            </a: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новой 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природы</a:t>
            </a:r>
            <a:r>
              <a:rPr lang="ru" sz="16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»</a:t>
            </a:r>
            <a:endParaRPr sz="18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"/>
          <p:cNvSpPr/>
          <p:nvPr/>
        </p:nvSpPr>
        <p:spPr>
          <a:xfrm>
            <a:off x="398500" y="1398425"/>
            <a:ext cx="2415000" cy="2415000"/>
          </a:xfrm>
          <a:prstGeom prst="ellipse">
            <a:avLst/>
          </a:pr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7"/>
          <p:cNvSpPr txBox="1">
            <a:spLocks noGrp="1"/>
          </p:cNvSpPr>
          <p:nvPr>
            <p:ph type="body" idx="1"/>
          </p:nvPr>
        </p:nvSpPr>
        <p:spPr>
          <a:xfrm>
            <a:off x="3493300" y="1299250"/>
            <a:ext cx="5160600" cy="29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marR="12700" lvl="0" indent="0" algn="l" rtl="0">
              <a:spcBef>
                <a:spcPts val="10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Е.И. Казакова</a:t>
            </a:r>
            <a:r>
              <a:rPr lang="ru" sz="16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предлагает термин </a:t>
            </a:r>
            <a:br>
              <a:rPr lang="ru" sz="16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6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текст</a:t>
            </a:r>
            <a:r>
              <a:rPr lang="ru" sz="1600" b="1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«новой природы»</a:t>
            </a:r>
            <a:br>
              <a:rPr lang="ru" sz="1600" b="1" i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sz="16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marR="12700" lvl="0" indent="0" algn="l" rtl="0">
              <a:spcBef>
                <a:spcPts val="700"/>
              </a:spcBef>
              <a:spcAft>
                <a:spcPts val="7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600" i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«Мысль, зафиксированная на каком-либо </a:t>
            </a:r>
            <a:br>
              <a:rPr lang="ru" sz="1600" i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600" i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носителе, для отображения которой </a:t>
            </a:r>
            <a:br>
              <a:rPr lang="ru" sz="1600" i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600" i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используется связная последовательность </a:t>
            </a:r>
            <a:br>
              <a:rPr lang="ru" sz="1600" i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600" i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разнородных символов (знаков вербальной </a:t>
            </a:r>
            <a:br>
              <a:rPr lang="ru" sz="1600" i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600" i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 невербальной природы)».</a:t>
            </a:r>
            <a:endParaRPr sz="1600" i="1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19" name="Google Shape;319;p47"/>
          <p:cNvPicPr preferRelativeResize="0"/>
          <p:nvPr/>
        </p:nvPicPr>
        <p:blipFill rotWithShape="1">
          <a:blip r:embed="rId3">
            <a:alphaModFix/>
          </a:blip>
          <a:srcRect l="-11038" r="21800"/>
          <a:stretch/>
        </p:blipFill>
        <p:spPr>
          <a:xfrm>
            <a:off x="503737" y="1497558"/>
            <a:ext cx="2197800" cy="2216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8"/>
          <p:cNvSpPr txBox="1">
            <a:spLocks noGrp="1"/>
          </p:cNvSpPr>
          <p:nvPr>
            <p:ph type="title"/>
          </p:nvPr>
        </p:nvSpPr>
        <p:spPr>
          <a:xfrm>
            <a:off x="398500" y="361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Трендовые танцы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5" name="Google Shape;325;p48"/>
          <p:cNvSpPr/>
          <p:nvPr/>
        </p:nvSpPr>
        <p:spPr>
          <a:xfrm>
            <a:off x="3781503" y="1152850"/>
            <a:ext cx="5123400" cy="3783600"/>
          </a:xfrm>
          <a:prstGeom prst="roundRect">
            <a:avLst>
              <a:gd name="adj" fmla="val 5282"/>
            </a:avLst>
          </a:prstGeom>
          <a:solidFill>
            <a:srgbClr val="FFFFFF"/>
          </a:solidFill>
          <a:ln>
            <a:noFill/>
          </a:ln>
          <a:effectLst>
            <a:outerShdw blurRad="228600" dist="47625" dir="52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48"/>
          <p:cNvSpPr/>
          <p:nvPr/>
        </p:nvSpPr>
        <p:spPr>
          <a:xfrm>
            <a:off x="272825" y="1152850"/>
            <a:ext cx="1522500" cy="3783600"/>
          </a:xfrm>
          <a:prstGeom prst="roundRect">
            <a:avLst>
              <a:gd name="adj" fmla="val 7346"/>
            </a:avLst>
          </a:prstGeom>
          <a:solidFill>
            <a:srgbClr val="FFFFFF"/>
          </a:solidFill>
          <a:ln>
            <a:noFill/>
          </a:ln>
          <a:effectLst>
            <a:outerShdw blurRad="228600" dist="47625" dir="52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48"/>
          <p:cNvSpPr/>
          <p:nvPr/>
        </p:nvSpPr>
        <p:spPr>
          <a:xfrm>
            <a:off x="1907900" y="1152850"/>
            <a:ext cx="1729500" cy="3783600"/>
          </a:xfrm>
          <a:prstGeom prst="roundRect">
            <a:avLst>
              <a:gd name="adj" fmla="val 7806"/>
            </a:avLst>
          </a:prstGeom>
          <a:solidFill>
            <a:srgbClr val="FFFFFF"/>
          </a:solidFill>
          <a:ln>
            <a:noFill/>
          </a:ln>
          <a:effectLst>
            <a:outerShdw blurRad="228600" dist="47625" dir="52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48"/>
          <p:cNvSpPr txBox="1"/>
          <p:nvPr/>
        </p:nvSpPr>
        <p:spPr>
          <a:xfrm>
            <a:off x="311700" y="1226775"/>
            <a:ext cx="143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ТАНЕЦ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29" name="Google Shape;329;p48"/>
          <p:cNvSpPr txBox="1"/>
          <p:nvPr/>
        </p:nvSpPr>
        <p:spPr>
          <a:xfrm>
            <a:off x="2046600" y="1226775"/>
            <a:ext cx="143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МУЗЫКА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0" name="Google Shape;330;p48"/>
          <p:cNvSpPr txBox="1"/>
          <p:nvPr/>
        </p:nvSpPr>
        <p:spPr>
          <a:xfrm>
            <a:off x="5626950" y="1226775"/>
            <a:ext cx="1432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ТЕКСТ</a:t>
            </a:r>
            <a:endParaRPr sz="1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31" name="Google Shape;331;p48"/>
          <p:cNvCxnSpPr/>
          <p:nvPr/>
        </p:nvCxnSpPr>
        <p:spPr>
          <a:xfrm>
            <a:off x="274825" y="1625825"/>
            <a:ext cx="1517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2" name="Google Shape;332;p48"/>
          <p:cNvCxnSpPr/>
          <p:nvPr/>
        </p:nvCxnSpPr>
        <p:spPr>
          <a:xfrm>
            <a:off x="1914825" y="1625825"/>
            <a:ext cx="17184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33" name="Google Shape;333;p48"/>
          <p:cNvCxnSpPr/>
          <p:nvPr/>
        </p:nvCxnSpPr>
        <p:spPr>
          <a:xfrm>
            <a:off x="3781500" y="1625825"/>
            <a:ext cx="5101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34" name="Google Shape;334;p48"/>
          <p:cNvSpPr txBox="1"/>
          <p:nvPr/>
        </p:nvSpPr>
        <p:spPr>
          <a:xfrm>
            <a:off x="362775" y="1783775"/>
            <a:ext cx="14325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простые движения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повторы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соответствие музыке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легко запоминающиеся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5" name="Google Shape;335;p48"/>
          <p:cNvSpPr txBox="1"/>
          <p:nvPr/>
        </p:nvSpPr>
        <p:spPr>
          <a:xfrm>
            <a:off x="1923638" y="1783775"/>
            <a:ext cx="1729500" cy="20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простая песенная </a:t>
            </a:r>
            <a:br>
              <a:rPr lang="ru" sz="13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3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форма</a:t>
            </a:r>
            <a:endParaRPr sz="13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ru" sz="13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транслирующая современность</a:t>
            </a:r>
            <a:endParaRPr sz="13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ru" sz="13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обязателен танцевальный бит</a:t>
            </a:r>
            <a:endParaRPr sz="13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36" name="Google Shape;336;p48"/>
          <p:cNvSpPr txBox="1"/>
          <p:nvPr/>
        </p:nvSpPr>
        <p:spPr>
          <a:xfrm>
            <a:off x="4292825" y="1888725"/>
            <a:ext cx="3936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POV (point of view — точка зрения) </a:t>
            </a:r>
            <a:r>
              <a:rPr lang="ru" sz="12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пример: Я решила больше </a:t>
            </a:r>
            <a:br>
              <a:rPr lang="ru" sz="12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2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 нервничать по пустякам</a:t>
            </a:r>
            <a:endParaRPr sz="1200" i="1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1D2126"/>
              </a:buClr>
              <a:buSzPts val="1200"/>
              <a:buFont typeface="Montserrat"/>
              <a:buChar char="●"/>
            </a:pP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ожидание / реальность</a:t>
            </a:r>
            <a:endParaRPr sz="1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пример: подготовлю домашнее задание заранее / делаю </a:t>
            </a:r>
            <a:br>
              <a:rPr lang="ru" sz="12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2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 последние минуты перед уроком</a:t>
            </a:r>
            <a:endParaRPr sz="1200" i="1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1D2126"/>
              </a:buClr>
              <a:buSzPts val="1200"/>
              <a:buFont typeface="Montserrat"/>
              <a:buChar char="●"/>
            </a:pPr>
            <a:r>
              <a:rPr lang="ru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 / после</a:t>
            </a:r>
            <a:endParaRPr sz="13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49"/>
          <p:cNvSpPr txBox="1">
            <a:spLocks noGrp="1"/>
          </p:cNvSpPr>
          <p:nvPr>
            <p:ph type="body" idx="1"/>
          </p:nvPr>
        </p:nvSpPr>
        <p:spPr>
          <a:xfrm>
            <a:off x="4971200" y="2785496"/>
            <a:ext cx="3947900" cy="1777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i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«Если бы ты мог объяснить что-либо словами — не было бы смысла в том, чтобы станцевать это».</a:t>
            </a:r>
            <a:endParaRPr sz="2000" i="1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2000" i="1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Айседора Дункан</a:t>
            </a:r>
            <a:endParaRPr sz="2000" i="1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42" name="Google Shape;34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138" y="2249364"/>
            <a:ext cx="3543772" cy="231400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24;p48"/>
          <p:cNvSpPr txBox="1">
            <a:spLocks noGrp="1"/>
          </p:cNvSpPr>
          <p:nvPr>
            <p:ph type="title"/>
          </p:nvPr>
        </p:nvSpPr>
        <p:spPr>
          <a:xfrm>
            <a:off x="398500" y="361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ru-RU" b="1" dirty="0" smtClean="0">
                <a:latin typeface="Montserrat"/>
                <a:ea typeface="Montserrat"/>
                <a:cs typeface="Montserrat"/>
                <a:sym typeface="Montserrat"/>
              </a:rPr>
              <a:t>Практическая часть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endParaRPr b="1" dirty="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dirty="0">
                <a:latin typeface="Montserrat Medium"/>
                <a:ea typeface="Montserrat Medium"/>
                <a:cs typeface="Montserrat Medium"/>
                <a:sym typeface="Montserrat"/>
              </a:rPr>
              <a:t>Слушатели делятся на команды. Каждая из команд получает по 4 случайных карточки (танец, музыка, литература, тема). Каждая карточка содержит характеристику из выше представленных таблиц (см. слайды 14, 20, 24). На основе данных карточек в течение 10 минут команде необходимо создать перформативное действие на указанную тему.</a:t>
            </a:r>
            <a:endParaRPr sz="1400" dirty="0">
              <a:latin typeface="Montserrat Medium"/>
              <a:ea typeface="Montserrat Medium"/>
              <a:cs typeface="Montserrat Medium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buClr>
                <a:srgbClr val="000000"/>
              </a:buClr>
            </a:pPr>
            <a:r>
              <a:rPr lang="ru-RU" sz="2500" b="1" dirty="0" smtClean="0">
                <a:latin typeface="Montserrat"/>
                <a:ea typeface="Montserrat"/>
                <a:cs typeface="Montserrat"/>
              </a:rPr>
              <a:t>Цель:</a:t>
            </a:r>
            <a:endParaRPr lang="ru-RU" sz="2500" b="1" dirty="0">
              <a:latin typeface="Montserrat"/>
              <a:ea typeface="Montserrat"/>
              <a:cs typeface="Montserra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11700" y="889642"/>
            <a:ext cx="8520600" cy="1202536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ru-RU" sz="2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познакомить слушателей с вариантами методических технологий, созданных на базе  синтеза дисциплин </a:t>
            </a:r>
            <a:endParaRPr lang="ru-RU" sz="2000" dirty="0" smtClean="0">
              <a:solidFill>
                <a:schemeClr val="dk1"/>
              </a:solidFill>
              <a:latin typeface="Montserrat Medium"/>
              <a:ea typeface="Montserrat Medium"/>
              <a:cs typeface="Montserrat Medium"/>
            </a:endParaRPr>
          </a:p>
          <a:p>
            <a:pPr marL="114300" indent="0">
              <a:buNone/>
            </a:pPr>
            <a:r>
              <a:rPr lang="ru-RU" sz="20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(</a:t>
            </a:r>
            <a:r>
              <a:rPr lang="ru-RU" sz="2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с опорой на гуманитарные материалы</a:t>
            </a:r>
            <a:r>
              <a:rPr lang="ru-RU" sz="20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).</a:t>
            </a:r>
            <a:endParaRPr lang="ru-RU" sz="20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11700" y="2041349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</a:pPr>
            <a:r>
              <a:rPr lang="ru-RU" sz="2500" b="1" dirty="0" smtClean="0">
                <a:latin typeface="Montserrat"/>
                <a:ea typeface="Montserrat"/>
                <a:cs typeface="Montserrat"/>
              </a:rPr>
              <a:t>Задачи:</a:t>
            </a:r>
            <a:endParaRPr lang="ru-RU" sz="2500" b="1" dirty="0">
              <a:latin typeface="Montserrat"/>
              <a:ea typeface="Montserrat"/>
              <a:cs typeface="Montserra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1700" y="2536795"/>
            <a:ext cx="788339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ru-RU" sz="20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- классификация </a:t>
            </a:r>
            <a:r>
              <a:rPr lang="ru-RU" sz="2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танца по коммуникативному признаку в разрезе трех </a:t>
            </a:r>
            <a:r>
              <a:rPr lang="ru-RU" sz="20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эпох;</a:t>
            </a:r>
            <a:endParaRPr lang="ru-RU" sz="20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</a:endParaRPr>
          </a:p>
          <a:p>
            <a:pPr marL="114300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ru-RU" sz="20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- выявление </a:t>
            </a:r>
            <a:r>
              <a:rPr lang="ru-RU" sz="2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особенностей сопутствующих языковых инструментов (литература, музыка</a:t>
            </a:r>
            <a:r>
              <a:rPr lang="ru-RU" sz="20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);</a:t>
            </a:r>
          </a:p>
          <a:p>
            <a:pPr marL="114300">
              <a:lnSpc>
                <a:spcPct val="115000"/>
              </a:lnSpc>
              <a:buClr>
                <a:schemeClr val="dk2"/>
              </a:buClr>
              <a:buSzPts val="1800"/>
            </a:pPr>
            <a:r>
              <a:rPr lang="ru-RU" sz="20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</a:rPr>
              <a:t>- практическая реализация поставленной цели на примере создания перформативного действа.</a:t>
            </a:r>
            <a:endParaRPr lang="ru-RU" sz="20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9374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398500" y="365525"/>
            <a:ext cx="33330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>
                <a:latin typeface="Montserrat"/>
                <a:ea typeface="Montserrat"/>
                <a:cs typeface="Montserrat"/>
                <a:sym typeface="Montserrat"/>
              </a:rPr>
              <a:t>Слияние </a:t>
            </a:r>
            <a:br>
              <a:rPr lang="ru" sz="2500" b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500" b="1" dirty="0">
                <a:latin typeface="Montserrat"/>
                <a:ea typeface="Montserrat"/>
                <a:cs typeface="Montserrat"/>
                <a:sym typeface="Montserrat"/>
              </a:rPr>
              <a:t>трех языковых </a:t>
            </a:r>
            <a:br>
              <a:rPr lang="ru" sz="2500" b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500" b="1" dirty="0">
                <a:latin typeface="Montserrat"/>
                <a:ea typeface="Montserrat"/>
                <a:cs typeface="Montserrat"/>
                <a:sym typeface="Montserrat"/>
              </a:rPr>
              <a:t>инструментов:</a:t>
            </a:r>
            <a:endParaRPr sz="25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5985975" y="2172800"/>
            <a:ext cx="2629500" cy="2571600"/>
          </a:xfrm>
          <a:prstGeom prst="ellipse">
            <a:avLst/>
          </a:prstGeom>
          <a:solidFill>
            <a:srgbClr val="FF0000">
              <a:alpha val="34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МУЗЫКА</a:t>
            </a:r>
            <a:endParaRPr b="1"/>
          </a:p>
        </p:txBody>
      </p:sp>
      <p:sp>
        <p:nvSpPr>
          <p:cNvPr id="61" name="Google Shape;61;p14"/>
          <p:cNvSpPr/>
          <p:nvPr/>
        </p:nvSpPr>
        <p:spPr>
          <a:xfrm>
            <a:off x="4884675" y="361425"/>
            <a:ext cx="2803500" cy="2653800"/>
          </a:xfrm>
          <a:prstGeom prst="ellipse">
            <a:avLst/>
          </a:prstGeom>
          <a:solidFill>
            <a:srgbClr val="FFF200">
              <a:alpha val="34180"/>
            </a:srgbClr>
          </a:solidFill>
          <a:ln>
            <a:noFill/>
          </a:ln>
        </p:spPr>
        <p:txBody>
          <a:bodyPr spcFirstLastPara="1" wrap="square" lIns="91425" tIns="91425" rIns="0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ЛИТЕРАТУРА</a:t>
            </a:r>
            <a:endParaRPr sz="2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3591700" y="2129169"/>
            <a:ext cx="2754600" cy="2615100"/>
          </a:xfrm>
          <a:prstGeom prst="ellipse">
            <a:avLst/>
          </a:prstGeom>
          <a:solidFill>
            <a:srgbClr val="FFA500">
              <a:alpha val="341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ТАНЕЦ</a:t>
            </a:r>
            <a:endParaRPr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98501" y="1454515"/>
            <a:ext cx="8124398" cy="145258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rmAutofit fontScale="92500" lnSpcReduction="10000"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●"/>
            </a:pPr>
            <a:r>
              <a:rPr lang="ru" sz="2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Понятен на бессознательном уровне</a:t>
            </a:r>
            <a:endParaRPr sz="20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●"/>
            </a:pPr>
            <a:r>
              <a:rPr lang="ru" sz="2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Старше слова</a:t>
            </a:r>
            <a:endParaRPr sz="20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●"/>
            </a:pPr>
            <a:r>
              <a:rPr lang="ru" sz="2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Отсутствует языковой барьер</a:t>
            </a:r>
            <a:endParaRPr sz="20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 Medium"/>
              <a:buChar char="●"/>
            </a:pPr>
            <a:r>
              <a:rPr lang="ru" sz="20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«Превосходство пластического над вербальным»</a:t>
            </a:r>
            <a:r>
              <a:rPr lang="ru" sz="20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r>
              <a:rPr lang="ru" sz="2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ru" sz="20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2000" i="1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К.Н. Джиоти, «Танец как метод общения»</a:t>
            </a:r>
            <a:endParaRPr sz="2000" i="1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4" name="Google Shape;74;p16"/>
          <p:cNvSpPr txBox="1"/>
          <p:nvPr/>
        </p:nvSpPr>
        <p:spPr>
          <a:xfrm>
            <a:off x="398500" y="361425"/>
            <a:ext cx="5134200" cy="5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Свойства танца </a:t>
            </a:r>
            <a:br>
              <a:rPr lang="ru" sz="2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как языка</a:t>
            </a:r>
            <a:endParaRPr sz="2500" b="1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Google Shape;67;p15"/>
          <p:cNvPicPr preferRelativeResize="0"/>
          <p:nvPr/>
        </p:nvPicPr>
        <p:blipFill rotWithShape="1">
          <a:blip r:embed="rId3">
            <a:alphaModFix/>
          </a:blip>
          <a:srcRect t="12486" b="1640"/>
          <a:stretch/>
        </p:blipFill>
        <p:spPr>
          <a:xfrm>
            <a:off x="3001075" y="2984740"/>
            <a:ext cx="2919249" cy="18487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98500" y="361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latin typeface="Montserrat"/>
                <a:ea typeface="Montserrat"/>
                <a:cs typeface="Montserrat"/>
                <a:sym typeface="Montserrat"/>
              </a:rPr>
              <a:t>Танец на трех уровнях коммуникации: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17"/>
          <p:cNvSpPr/>
          <p:nvPr/>
        </p:nvSpPr>
        <p:spPr>
          <a:xfrm>
            <a:off x="398500" y="1124013"/>
            <a:ext cx="2612400" cy="15927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Коммуникация </a:t>
            </a:r>
            <a:r>
              <a:rPr lang="ru" sz="1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ru" sz="1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 внешним миром </a:t>
            </a:r>
            <a:r>
              <a:rPr lang="ru" sz="17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Племенной танец</a:t>
            </a:r>
            <a:endParaRPr sz="1700" i="1"/>
          </a:p>
        </p:txBody>
      </p:sp>
      <p:sp>
        <p:nvSpPr>
          <p:cNvPr id="81" name="Google Shape;81;p17"/>
          <p:cNvSpPr/>
          <p:nvPr/>
        </p:nvSpPr>
        <p:spPr>
          <a:xfrm>
            <a:off x="3314425" y="1124013"/>
            <a:ext cx="2612400" cy="15927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Коммуникация </a:t>
            </a:r>
            <a:br>
              <a:rPr lang="ru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 партнером </a:t>
            </a:r>
            <a:r>
              <a:rPr lang="ru" sz="17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Бальный танец</a:t>
            </a:r>
            <a:endParaRPr sz="1700" i="1"/>
          </a:p>
        </p:txBody>
      </p:sp>
      <p:sp>
        <p:nvSpPr>
          <p:cNvPr id="82" name="Google Shape;82;p17"/>
          <p:cNvSpPr/>
          <p:nvPr/>
        </p:nvSpPr>
        <p:spPr>
          <a:xfrm>
            <a:off x="6154125" y="1124013"/>
            <a:ext cx="2612400" cy="15927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Коммуникация </a:t>
            </a:r>
            <a:br>
              <a:rPr lang="ru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7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 собой </a:t>
            </a:r>
            <a:r>
              <a:rPr lang="ru" sz="17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Современный </a:t>
            </a:r>
            <a:r>
              <a:rPr lang="ru" sz="1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ru" sz="17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sz="17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«</a:t>
            </a:r>
            <a:r>
              <a:rPr lang="ru" sz="17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трендовый</a:t>
            </a:r>
            <a:r>
              <a:rPr lang="ru" sz="1700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» </a:t>
            </a:r>
            <a:r>
              <a:rPr lang="ru" sz="1700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танец</a:t>
            </a:r>
            <a:endParaRPr sz="1700" i="1"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0525" y="2906625"/>
            <a:ext cx="1356550" cy="192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7"/>
          <p:cNvPicPr preferRelativeResize="0"/>
          <p:nvPr/>
        </p:nvPicPr>
        <p:blipFill rotWithShape="1">
          <a:blip r:embed="rId4">
            <a:alphaModFix/>
          </a:blip>
          <a:srcRect l="12304" t="20763" r="12297" b="18542"/>
          <a:stretch/>
        </p:blipFill>
        <p:spPr>
          <a:xfrm>
            <a:off x="845075" y="2906625"/>
            <a:ext cx="1725174" cy="197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7"/>
          <p:cNvPicPr preferRelativeResize="0"/>
          <p:nvPr/>
        </p:nvPicPr>
        <p:blipFill rotWithShape="1">
          <a:blip r:embed="rId5">
            <a:alphaModFix/>
          </a:blip>
          <a:srcRect l="5563" r="5555"/>
          <a:stretch/>
        </p:blipFill>
        <p:spPr>
          <a:xfrm>
            <a:off x="6499925" y="2807725"/>
            <a:ext cx="1920900" cy="1993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398500" y="361425"/>
            <a:ext cx="7882858" cy="10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 smtClean="0">
                <a:latin typeface="Montserrat"/>
                <a:ea typeface="Montserrat"/>
                <a:cs typeface="Montserrat"/>
                <a:sym typeface="Montserrat"/>
              </a:rPr>
              <a:t>Примеры племенных танцев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398500" y="1302589"/>
            <a:ext cx="7002964" cy="27604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indent="-368300">
              <a:buClr>
                <a:schemeClr val="dk1"/>
              </a:buClr>
              <a:buSzPts val="2200"/>
              <a:buFont typeface="Montserrat Medium"/>
              <a:buChar char="●"/>
            </a:pPr>
            <a:r>
              <a:rPr lang="ru-RU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"/>
              </a:rPr>
              <a:t>Пляска духа племени </a:t>
            </a:r>
            <a:r>
              <a:rPr lang="ru-RU" sz="22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"/>
              </a:rPr>
              <a:t>Сиу</a:t>
            </a:r>
          </a:p>
          <a:p>
            <a:pPr marL="88900" indent="0">
              <a:buClr>
                <a:schemeClr val="dk1"/>
              </a:buClr>
              <a:buSzPts val="2200"/>
              <a:buNone/>
            </a:pPr>
            <a:r>
              <a:rPr lang="en-US" sz="22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Sioux </a:t>
            </a:r>
            <a:r>
              <a:rPr lang="en-US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Ghost Dance</a:t>
            </a:r>
            <a:r>
              <a:rPr lang="ru-RU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1894 </a:t>
            </a:r>
            <a:r>
              <a:rPr lang="ru-RU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г. </a:t>
            </a:r>
            <a:r>
              <a:rPr lang="ru-RU" sz="22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Уэст-</a:t>
            </a:r>
            <a:r>
              <a:rPr lang="ru-RU" sz="2200" dirty="0" err="1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Ориндж</a:t>
            </a:r>
            <a:r>
              <a:rPr lang="ru-RU" sz="22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</a:p>
          <a:p>
            <a:pPr marL="88900" indent="0">
              <a:buClr>
                <a:schemeClr val="dk1"/>
              </a:buClr>
              <a:buSzPts val="2200"/>
              <a:buNone/>
            </a:pPr>
            <a:r>
              <a:rPr lang="ru-RU" sz="22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штат </a:t>
            </a:r>
            <a:r>
              <a:rPr lang="ru-RU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Нью-Джерси, США</a:t>
            </a:r>
          </a:p>
          <a:p>
            <a:pPr indent="-368300">
              <a:buClr>
                <a:schemeClr val="dk1"/>
              </a:buClr>
              <a:buSzPts val="2200"/>
              <a:buFont typeface="Montserrat Medium"/>
              <a:buChar char="●"/>
            </a:pPr>
            <a:endParaRPr lang="ru-RU" sz="22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368300">
              <a:buClr>
                <a:schemeClr val="dk1"/>
              </a:buClr>
              <a:buSzPts val="2200"/>
              <a:buFont typeface="Montserrat Medium"/>
              <a:buChar char="●"/>
            </a:pPr>
            <a:r>
              <a:rPr lang="ru-RU" sz="22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"/>
              </a:rPr>
              <a:t>Боевой </a:t>
            </a:r>
            <a:r>
              <a:rPr lang="ru-RU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"/>
              </a:rPr>
              <a:t>танец «</a:t>
            </a:r>
            <a:r>
              <a:rPr lang="ru-RU" sz="2200" dirty="0" err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"/>
              </a:rPr>
              <a:t>Хака</a:t>
            </a:r>
            <a:r>
              <a:rPr lang="ru-RU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"/>
              </a:rPr>
              <a:t>» племени </a:t>
            </a:r>
            <a:r>
              <a:rPr lang="ru-RU" sz="22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"/>
              </a:rPr>
              <a:t>Маори, </a:t>
            </a:r>
          </a:p>
          <a:p>
            <a:pPr marL="88900" indent="0">
              <a:buClr>
                <a:schemeClr val="dk1"/>
              </a:buClr>
              <a:buSzPts val="2200"/>
              <a:buNone/>
            </a:pPr>
            <a:r>
              <a:rPr lang="ru-RU" sz="2200" dirty="0" smtClean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Новая </a:t>
            </a:r>
            <a:r>
              <a:rPr lang="ru-RU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Зеландия</a:t>
            </a:r>
          </a:p>
          <a:p>
            <a:pPr indent="-368300">
              <a:spcBef>
                <a:spcPts val="1000"/>
              </a:spcBef>
              <a:buClr>
                <a:schemeClr val="dk1"/>
              </a:buClr>
              <a:buSzPts val="2200"/>
              <a:buFont typeface="Montserrat Medium"/>
              <a:buChar char="●"/>
            </a:pPr>
            <a:endParaRPr lang="ru-RU" sz="22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398500" y="361425"/>
            <a:ext cx="3887700" cy="10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latin typeface="Montserrat"/>
                <a:ea typeface="Montserrat"/>
                <a:cs typeface="Montserrat"/>
                <a:sym typeface="Montserrat"/>
              </a:rPr>
              <a:t>Характерные черты </a:t>
            </a:r>
            <a:br>
              <a:rPr lang="ru" b="1" dirty="0"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b="1" dirty="0">
                <a:latin typeface="Montserrat"/>
                <a:ea typeface="Montserrat"/>
                <a:cs typeface="Montserrat"/>
                <a:sym typeface="Montserrat"/>
              </a:rPr>
              <a:t>племенных танцев:</a:t>
            </a:r>
            <a:endParaRPr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1"/>
          </p:nvPr>
        </p:nvSpPr>
        <p:spPr>
          <a:xfrm>
            <a:off x="398500" y="2555025"/>
            <a:ext cx="4383000" cy="218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683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Medium"/>
              <a:buChar char="●"/>
            </a:pPr>
            <a:r>
              <a:rPr lang="ru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исполняются группами</a:t>
            </a:r>
            <a:endParaRPr sz="22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Medium"/>
              <a:buChar char="●"/>
            </a:pPr>
            <a:r>
              <a:rPr lang="ru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хороводы, кружения</a:t>
            </a:r>
            <a:endParaRPr sz="22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Medium"/>
              <a:buChar char="●"/>
            </a:pPr>
            <a:r>
              <a:rPr lang="ru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топанье</a:t>
            </a:r>
            <a:endParaRPr sz="22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ontserrat Medium"/>
              <a:buChar char="●"/>
            </a:pPr>
            <a:r>
              <a:rPr lang="ru" sz="2200" dirty="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взмахи руками</a:t>
            </a:r>
            <a:endParaRPr sz="2200" dirty="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1" name="Google Shape;111;p21"/>
          <p:cNvPicPr preferRelativeResize="0"/>
          <p:nvPr/>
        </p:nvPicPr>
        <p:blipFill rotWithShape="1">
          <a:blip r:embed="rId3">
            <a:alphaModFix/>
          </a:blip>
          <a:srcRect l="8268" t="6337" r="8042" b="5881"/>
          <a:stretch/>
        </p:blipFill>
        <p:spPr>
          <a:xfrm>
            <a:off x="5552575" y="0"/>
            <a:ext cx="3591414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492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0573" y="1130675"/>
            <a:ext cx="4024602" cy="252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500" y="1130701"/>
            <a:ext cx="4172902" cy="252974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2"/>
          <p:cNvSpPr txBox="1"/>
          <p:nvPr/>
        </p:nvSpPr>
        <p:spPr>
          <a:xfrm>
            <a:off x="4877800" y="3786283"/>
            <a:ext cx="37755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Мезолит </a:t>
            </a:r>
            <a:r>
              <a:rPr lang="ru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ru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Льейда, Испания</a:t>
            </a:r>
            <a:br>
              <a:rPr lang="ru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около 8 тыс. лет до н.э.</a:t>
            </a:r>
            <a:endParaRPr i="1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9" name="Google Shape;119;p22"/>
          <p:cNvSpPr txBox="1"/>
          <p:nvPr/>
        </p:nvSpPr>
        <p:spPr>
          <a:xfrm>
            <a:off x="398500" y="3786275"/>
            <a:ext cx="37755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Палеолит</a:t>
            </a:r>
            <a:r>
              <a:rPr lang="ru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/>
            </a:r>
            <a:br>
              <a:rPr lang="ru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ru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Пещера Альтамира, Испания</a:t>
            </a:r>
            <a:endParaRPr i="1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около 35 тыс. лет до н.э.</a:t>
            </a:r>
            <a:endParaRPr i="1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</TotalTime>
  <Words>1228</Words>
  <Application>Microsoft Office PowerPoint</Application>
  <PresentationFormat>Экран (16:9)</PresentationFormat>
  <Paragraphs>157</Paragraphs>
  <Slides>25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Calibri Light</vt:lpstr>
      <vt:lpstr>Arial</vt:lpstr>
      <vt:lpstr>Montserrat Medium</vt:lpstr>
      <vt:lpstr>Montserrat</vt:lpstr>
      <vt:lpstr>Montserrat SemiBold</vt:lpstr>
      <vt:lpstr>Calibri</vt:lpstr>
      <vt:lpstr>Office Theme</vt:lpstr>
      <vt:lpstr>Презентация к интерактивной лекции для 7-9 классов на тему «Танец как язык общения»</vt:lpstr>
      <vt:lpstr>Содержание</vt:lpstr>
      <vt:lpstr>Цель:</vt:lpstr>
      <vt:lpstr>Слияние  трех языковых  инструментов:</vt:lpstr>
      <vt:lpstr>Презентация PowerPoint</vt:lpstr>
      <vt:lpstr>Танец на трех уровнях коммуникации:</vt:lpstr>
      <vt:lpstr>Примеры племенных танцев</vt:lpstr>
      <vt:lpstr>Характерные черты  племенных танцев:</vt:lpstr>
      <vt:lpstr>Презентация PowerPoint</vt:lpstr>
      <vt:lpstr>Презентация PowerPoint</vt:lpstr>
      <vt:lpstr>Как вы думаете, какие музыкальные инструменты существовали в то время?</vt:lpstr>
      <vt:lpstr>Ритм пронизывает все сферы жизни:</vt:lpstr>
      <vt:lpstr>Характеристики  племенной музыки:</vt:lpstr>
      <vt:lpstr>Племенные танцы</vt:lpstr>
      <vt:lpstr>Примеры бальных танцев</vt:lpstr>
      <vt:lpstr>Язык веера</vt:lpstr>
      <vt:lpstr>Описания балов в произведениях русской литературы</vt:lpstr>
      <vt:lpstr>ПОПУЛЯРНЫЕ КОМПОЗИТОРЫ</vt:lpstr>
      <vt:lpstr>Характеристики  бальной музыки:</vt:lpstr>
      <vt:lpstr>Бальный танец </vt:lpstr>
      <vt:lpstr>ТРЕНДОВЫЕ СОВРЕМЕННЫЕ ТАНЦЫ</vt:lpstr>
      <vt:lpstr>Презентация PowerPoint</vt:lpstr>
      <vt:lpstr>Презентация PowerPoint</vt:lpstr>
      <vt:lpstr>Трендовые танцы  </vt:lpstr>
      <vt:lpstr>Практическая часть  Слушатели делятся на команды. Каждая из команд получает по 4 случайных карточки (танец, музыка, литература, тема). Каждая карточка содержит характеристику из выше представленных таблиц (см. слайды 14, 20, 24). На основе данных карточек в течение 10 минут команде необходимо создать перформативное действие на указанную тему.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к интерактивной лекции в рамках научно-практической конференции «Страна Читалия» для 7-9 классов на тему  «Танец как язык общения»</dc:title>
  <dc:creator>Антонцева Анастасия Михайловна</dc:creator>
  <cp:lastModifiedBy>Антонцева Анастасия Михайловна</cp:lastModifiedBy>
  <cp:revision>15</cp:revision>
  <dcterms:modified xsi:type="dcterms:W3CDTF">2024-12-18T11:18:21Z</dcterms:modified>
</cp:coreProperties>
</file>