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9" r:id="rId2"/>
    <p:sldId id="280" r:id="rId3"/>
    <p:sldId id="256" r:id="rId4"/>
    <p:sldId id="281" r:id="rId5"/>
    <p:sldId id="282" r:id="rId6"/>
    <p:sldId id="258" r:id="rId7"/>
    <p:sldId id="261" r:id="rId8"/>
    <p:sldId id="260" r:id="rId9"/>
    <p:sldId id="273" r:id="rId10"/>
    <p:sldId id="274" r:id="rId11"/>
    <p:sldId id="276" r:id="rId12"/>
    <p:sldId id="277" r:id="rId13"/>
    <p:sldId id="262" r:id="rId14"/>
    <p:sldId id="263" r:id="rId15"/>
    <p:sldId id="264" r:id="rId16"/>
    <p:sldId id="265" r:id="rId17"/>
    <p:sldId id="266" r:id="rId18"/>
    <p:sldId id="278" r:id="rId19"/>
    <p:sldId id="271" r:id="rId20"/>
    <p:sldId id="283" r:id="rId21"/>
    <p:sldId id="272" r:id="rId22"/>
    <p:sldId id="284" r:id="rId23"/>
    <p:sldId id="270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A8E650"/>
    <a:srgbClr val="EEFFCB"/>
    <a:srgbClr val="CC3300"/>
    <a:srgbClr val="9900FF"/>
    <a:srgbClr val="990000"/>
    <a:srgbClr val="CC0099"/>
    <a:srgbClr val="FFCC00"/>
    <a:srgbClr val="6600CC"/>
    <a:srgbClr val="AAE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74" autoAdjust="0"/>
  </p:normalViewPr>
  <p:slideViewPr>
    <p:cSldViewPr snapToGrid="0">
      <p:cViewPr varScale="1">
        <p:scale>
          <a:sx n="61" d="100"/>
          <a:sy n="61" d="100"/>
        </p:scale>
        <p:origin x="101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23763-C47E-4491-B241-5AC30DD325C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4898C-07C4-4D2F-B7F8-24CD507F5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1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мин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Hello, children. I’m glad to see you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Здравствуйте, ребята. Я рада видеть вас.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you ready? –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 готовы?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898C-07C4-4D2F-B7F8-24CD507F5A0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769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мин -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898C-07C4-4D2F-B7F8-24CD507F5A0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70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мин -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898C-07C4-4D2F-B7F8-24CD507F5A0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57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мин -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898C-07C4-4D2F-B7F8-24CD507F5A0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95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 мин - Данная</a:t>
            </a:r>
            <a:r>
              <a:rPr lang="ru-RU" baseline="0" dirty="0" smtClean="0"/>
              <a:t> информация поддерживает интерес к теме урока и помогает развивать глобальные компетенции.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898C-07C4-4D2F-B7F8-24CD507F5A0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713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мин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live in the national park. What is it?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Listen the words. -national park-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Они</a:t>
            </a:r>
            <a:r>
              <a:rPr lang="ru-RU" baseline="0" dirty="0" smtClean="0"/>
              <a:t> живут в национальном парке. Что это? Послушайте слова. </a:t>
            </a:r>
          </a:p>
          <a:p>
            <a:r>
              <a:rPr lang="ru-RU" baseline="0" dirty="0" smtClean="0"/>
              <a:t>Задание нацелено на языковую догадку.</a:t>
            </a:r>
          </a:p>
          <a:p>
            <a:r>
              <a:rPr lang="en-US" baseline="0" dirty="0" smtClean="0"/>
              <a:t>Let’s play with them  - </a:t>
            </a:r>
            <a:r>
              <a:rPr lang="ru-RU" baseline="0" dirty="0" smtClean="0"/>
              <a:t>Давайте с ними поиграем (физкультурная пауза – изображать называемых животных)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898C-07C4-4D2F-B7F8-24CD507F5A0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64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мин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we help them?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Мы можем помочь им?</a:t>
            </a:r>
            <a:endParaRPr lang="ru-RU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write the information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Мы можем заполнить информацию.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из текстов (выдаются индивидуально – представлены на слайде 19) заполнить информацию, выстроенную по принципу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синквейна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Повышает уровень умения работать с информацией.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Применяют лексику из активного словаря, пополняется пассивный словарь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“domestic / wild”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898C-07C4-4D2F-B7F8-24CD507F5A0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63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 заполнения информации,</a:t>
            </a:r>
            <a:r>
              <a:rPr lang="ru-RU" baseline="0" dirty="0" smtClean="0"/>
              <a:t> карточки вывешиваются к нужным изображениям на доске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898C-07C4-4D2F-B7F8-24CD507F5A0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174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мин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think.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Давайте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подумаем</a:t>
            </a:r>
            <a:endParaRPr lang="ru-RU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and read.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Посмотрите и почитайте.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Упражнение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способствует развитию глобальных компетенций, критического мышления.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898C-07C4-4D2F-B7F8-24CD507F5A0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506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r>
              <a:rPr lang="en-US" baseline="0" dirty="0" smtClean="0"/>
              <a:t> – Are you sure? Let’s check. Look – </a:t>
            </a:r>
            <a:r>
              <a:rPr lang="ru-RU" baseline="0" dirty="0" smtClean="0"/>
              <a:t>Что это? Вы уверены? Давайте проверим! Посмотрите.</a:t>
            </a:r>
          </a:p>
          <a:p>
            <a:r>
              <a:rPr lang="en-US" baseline="0" dirty="0" smtClean="0"/>
              <a:t>What is it NOW? – It’s a mouse</a:t>
            </a:r>
            <a:endParaRPr lang="ru-RU" dirty="0" smtClean="0"/>
          </a:p>
          <a:p>
            <a:r>
              <a:rPr lang="ru-RU" dirty="0" smtClean="0"/>
              <a:t>Повышение</a:t>
            </a:r>
            <a:r>
              <a:rPr lang="ru-RU" baseline="0" dirty="0" smtClean="0"/>
              <a:t> мотивации, стимулирование способности к фантазированию, подготовка к творческому заданию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898C-07C4-4D2F-B7F8-24CD507F5A0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28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Детям</a:t>
            </a:r>
            <a:r>
              <a:rPr lang="ru-RU" baseline="0" dirty="0" smtClean="0"/>
              <a:t> объясняется, что они будут превращать одну и ту же цифру в </a:t>
            </a:r>
            <a:r>
              <a:rPr lang="ru-RU" b="1" baseline="0" dirty="0" smtClean="0"/>
              <a:t>разных</a:t>
            </a:r>
            <a:r>
              <a:rPr lang="ru-RU" baseline="0" dirty="0" smtClean="0"/>
              <a:t> животных и делать плакат «Спасем животных».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Развивает креативное мышление, глобальные компетенции. Повышается мотивация к занятиям.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898C-07C4-4D2F-B7F8-24CD507F5A0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3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 мин - </a:t>
            </a:r>
            <a:r>
              <a:rPr lang="en-US" dirty="0" smtClean="0"/>
              <a:t>Let’s remember how we can count</a:t>
            </a:r>
            <a:r>
              <a:rPr lang="en-US" baseline="0" dirty="0" smtClean="0"/>
              <a:t> –</a:t>
            </a:r>
            <a:r>
              <a:rPr lang="ru-RU" baseline="0" dirty="0" smtClean="0"/>
              <a:t>Давайте вспомним, как мы можем считать.</a:t>
            </a:r>
          </a:p>
          <a:p>
            <a:endParaRPr lang="ru-R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Фонетическая разминка является не только элементом </a:t>
            </a:r>
            <a:r>
              <a:rPr lang="ru-RU" b="1" baseline="0" dirty="0" smtClean="0"/>
              <a:t>организованного начала </a:t>
            </a:r>
            <a:r>
              <a:rPr lang="ru-RU" baseline="0" dirty="0" smtClean="0"/>
              <a:t>урока английского языка для плавного погружения в урока, по позволяет актуализировать изученный ранее материал.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baseline="0" dirty="0" smtClean="0"/>
              <a:t>Здесь</a:t>
            </a:r>
            <a:r>
              <a:rPr lang="ru-RU" baseline="0" dirty="0" smtClean="0"/>
              <a:t>: счет единицами, на следующем слайде – десятками.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Для развития ФГ (математическая): счет десятками активно применяется при счете монет.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898C-07C4-4D2F-B7F8-24CD507F5A0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07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Choose a butterfly.</a:t>
            </a:r>
            <a:r>
              <a:rPr lang="en-US" baseline="0" dirty="0" smtClean="0"/>
              <a:t> Green are for the great lesson, red are for sad pupils. Yellow are for the mistakes.</a:t>
            </a:r>
            <a:endParaRPr lang="ru-RU" baseline="0" dirty="0" smtClean="0"/>
          </a:p>
          <a:p>
            <a:r>
              <a:rPr lang="ru-RU" baseline="0" dirty="0" smtClean="0"/>
              <a:t>Выбрать бабочку. Зеленые для великолепного урока, красные – для грустных учеников, желтые – для тех, у кого было много ошибок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898C-07C4-4D2F-B7F8-24CD507F5A0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43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898C-07C4-4D2F-B7F8-24CD507F5A0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8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 мин - </a:t>
            </a:r>
            <a:r>
              <a:rPr lang="en-US" dirty="0" smtClean="0"/>
              <a:t>Can</a:t>
            </a:r>
            <a:r>
              <a:rPr lang="en-US" baseline="0" dirty="0" smtClean="0"/>
              <a:t> you </a:t>
            </a:r>
            <a:r>
              <a:rPr lang="en-US" dirty="0" smtClean="0"/>
              <a:t>count</a:t>
            </a:r>
            <a:r>
              <a:rPr lang="en-US" baseline="0" dirty="0" smtClean="0"/>
              <a:t> by tens</a:t>
            </a:r>
            <a:r>
              <a:rPr lang="ru-RU" baseline="0" dirty="0" smtClean="0"/>
              <a:t>?</a:t>
            </a:r>
            <a:r>
              <a:rPr lang="en-US" baseline="0" dirty="0" smtClean="0"/>
              <a:t>–</a:t>
            </a:r>
            <a:r>
              <a:rPr lang="ru-RU" baseline="0" dirty="0" smtClean="0"/>
              <a:t>Умеем ли мы считать десятками</a:t>
            </a:r>
          </a:p>
          <a:p>
            <a:endParaRPr lang="ru-R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Фонетическая разминка является не только элементом </a:t>
            </a:r>
            <a:r>
              <a:rPr lang="ru-RU" b="1" baseline="0" dirty="0" smtClean="0"/>
              <a:t>организованного начала </a:t>
            </a:r>
            <a:r>
              <a:rPr lang="ru-RU" baseline="0" dirty="0" smtClean="0"/>
              <a:t>урока английского языка для плавного погружения в урока, по позволяет актуализировать изученный ранее материал.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baseline="0" dirty="0" smtClean="0"/>
              <a:t>Здесь</a:t>
            </a:r>
            <a:r>
              <a:rPr lang="ru-RU" baseline="0" dirty="0" smtClean="0"/>
              <a:t>: счет единицами, на следующем слайде – десятками.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Для развития ФГ (математическая): счет десятками активно применяется при счете монет.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898C-07C4-4D2F-B7F8-24CD507F5A0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94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4 мин - Мотивация</a:t>
            </a:r>
            <a:r>
              <a:rPr lang="ru-RU" baseline="0" dirty="0" smtClean="0"/>
              <a:t> к диалогу, закрепление изученных конструкций.</a:t>
            </a:r>
          </a:p>
          <a:p>
            <a:r>
              <a:rPr lang="ru-RU" b="1" baseline="0" dirty="0" smtClean="0"/>
              <a:t>Ц</a:t>
            </a:r>
            <a:r>
              <a:rPr lang="ru-RU" b="1" dirty="0" smtClean="0"/>
              <a:t>елеполагание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898C-07C4-4D2F-B7F8-24CD507F5A0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810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 мин - Закрепление </a:t>
            </a:r>
            <a:r>
              <a:rPr lang="ru-RU" b="1" dirty="0" smtClean="0"/>
              <a:t>названий</a:t>
            </a:r>
            <a:r>
              <a:rPr lang="ru-RU" b="1" baseline="0" dirty="0" smtClean="0"/>
              <a:t> </a:t>
            </a:r>
            <a:r>
              <a:rPr lang="ru-RU" baseline="0" dirty="0" smtClean="0"/>
              <a:t>животных, изученных ранее и правила образования </a:t>
            </a:r>
            <a:r>
              <a:rPr lang="ru-RU" b="1" baseline="0" dirty="0" smtClean="0"/>
              <a:t>множественного числа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898C-07C4-4D2F-B7F8-24CD507F5A0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655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мин - Повторение название животных, изученных на</a:t>
            </a:r>
            <a:r>
              <a:rPr lang="ru-RU" baseline="0" dirty="0" smtClean="0"/>
              <a:t> предыдущем уроке.</a:t>
            </a:r>
          </a:p>
          <a:p>
            <a:r>
              <a:rPr lang="ru-RU" baseline="0" dirty="0" smtClean="0"/>
              <a:t>Прием, направленный на развитие языковой догадки, повышение скорости чтения.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898C-07C4-4D2F-B7F8-24CD507F5A0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136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мин -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898C-07C4-4D2F-B7F8-24CD507F5A0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54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мин -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898C-07C4-4D2F-B7F8-24CD507F5A0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28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мин -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898C-07C4-4D2F-B7F8-24CD507F5A0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15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8DC5-CE74-4ADF-9961-D027E23EF05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E66B-0009-41D0-BF16-A642B5C1E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2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8DC5-CE74-4ADF-9961-D027E23EF05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E66B-0009-41D0-BF16-A642B5C1E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5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8DC5-CE74-4ADF-9961-D027E23EF05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E66B-0009-41D0-BF16-A642B5C1E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0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8DC5-CE74-4ADF-9961-D027E23EF05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E66B-0009-41D0-BF16-A642B5C1E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99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8DC5-CE74-4ADF-9961-D027E23EF05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E66B-0009-41D0-BF16-A642B5C1E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3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8DC5-CE74-4ADF-9961-D027E23EF05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E66B-0009-41D0-BF16-A642B5C1E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1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8DC5-CE74-4ADF-9961-D027E23EF05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E66B-0009-41D0-BF16-A642B5C1E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6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8DC5-CE74-4ADF-9961-D027E23EF05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E66B-0009-41D0-BF16-A642B5C1E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78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8DC5-CE74-4ADF-9961-D027E23EF05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E66B-0009-41D0-BF16-A642B5C1E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9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8DC5-CE74-4ADF-9961-D027E23EF05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E66B-0009-41D0-BF16-A642B5C1E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4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8DC5-CE74-4ADF-9961-D027E23EF05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E66B-0009-41D0-BF16-A642B5C1E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7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67338" y="359016"/>
            <a:ext cx="6620289" cy="1107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22783"/>
            <a:ext cx="7886700" cy="445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8DC5-CE74-4ADF-9961-D027E23EF05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DE66B-0009-41D0-BF16-A642B5C1E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" TargetMode="External"/><Relationship Id="rId2" Type="http://schemas.openxmlformats.org/officeDocument/2006/relationships/hyperlink" Target="https://yandex.ru/images?source=wi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637" y="886618"/>
            <a:ext cx="8458199" cy="2387600"/>
          </a:xfrm>
        </p:spPr>
        <p:txBody>
          <a:bodyPr>
            <a:noAutofit/>
          </a:bodyPr>
          <a:lstStyle/>
          <a:p>
            <a:r>
              <a:rPr lang="ru-RU" sz="4000" i="1" dirty="0"/>
              <a:t>Презентация к уроку 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>по </a:t>
            </a:r>
            <a:r>
              <a:rPr lang="ru-RU" sz="4000" i="1" dirty="0"/>
              <a:t>учебному предмету 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>«Иностранный язык (английский)» </a:t>
            </a:r>
            <a:br>
              <a:rPr lang="ru-RU" sz="4000" i="1" dirty="0" smtClean="0"/>
            </a:br>
            <a:r>
              <a:rPr lang="ru-RU" sz="4000" i="1" dirty="0" smtClean="0"/>
              <a:t>в 3-м классе</a:t>
            </a:r>
            <a:br>
              <a:rPr lang="ru-RU" sz="4000" i="1" dirty="0" smtClean="0"/>
            </a:br>
            <a:r>
              <a:rPr lang="ru-RU" sz="4000" i="1" dirty="0" smtClean="0"/>
              <a:t> </a:t>
            </a:r>
            <a:r>
              <a:rPr lang="ru-RU" sz="4000" i="1" dirty="0"/>
              <a:t>на тему </a:t>
            </a:r>
            <a:r>
              <a:rPr lang="ru-RU" sz="4000" i="1" dirty="0" smtClean="0"/>
              <a:t>«Животные»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7362" y="4330701"/>
            <a:ext cx="6858000" cy="1655762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/>
              <a:t>Перфильева Светлана Владимировна</a:t>
            </a:r>
            <a:r>
              <a:rPr lang="ru-RU" dirty="0" smtClean="0"/>
              <a:t>,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учитель английского языка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МОУ «</a:t>
            </a:r>
            <a:r>
              <a:rPr lang="ru-RU" dirty="0" err="1" smtClean="0"/>
              <a:t>Сланцевская</a:t>
            </a:r>
            <a:r>
              <a:rPr lang="ru-RU" dirty="0" smtClean="0"/>
              <a:t> средняя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общеобразовательная школа № 1»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9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NAME OUR </a:t>
            </a:r>
            <a:br>
              <a:rPr lang="en-US" dirty="0" smtClean="0"/>
            </a:br>
            <a:r>
              <a:rPr lang="en-US" dirty="0" smtClean="0"/>
              <a:t>OTHER</a:t>
            </a:r>
            <a:r>
              <a:rPr lang="en-US" dirty="0" smtClean="0">
                <a:solidFill>
                  <a:srgbClr val="FF0000"/>
                </a:solidFill>
              </a:rPr>
              <a:t> ANIMALS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12" y="2500314"/>
            <a:ext cx="3523602" cy="493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86966" y="169068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13000" dirty="0" smtClean="0"/>
              <a:t>parrot</a:t>
            </a:r>
            <a:endParaRPr lang="ru-RU" sz="13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71637" y="2500313"/>
            <a:ext cx="6057901" cy="800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Click to check the answer –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Нажмите, чтобы проверить ответ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6495961" y="5633356"/>
            <a:ext cx="2457117" cy="940175"/>
          </a:xfrm>
          <a:prstGeom prst="homePlate">
            <a:avLst/>
          </a:prstGeom>
          <a:solidFill>
            <a:srgbClr val="EEFFCB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Проверить ответ и показать картинку -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6632210" y="1559727"/>
            <a:ext cx="1939159" cy="612648"/>
          </a:xfrm>
          <a:prstGeom prst="borderCallout1">
            <a:avLst>
              <a:gd name="adj1" fmla="val 18750"/>
              <a:gd name="adj2" fmla="val -8333"/>
              <a:gd name="adj3" fmla="val -18282"/>
              <a:gd name="adj4" fmla="val -14389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Назовем других животных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613103">
            <a:off x="235096" y="4466071"/>
            <a:ext cx="2041370" cy="1955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translate </a:t>
            </a:r>
            <a:r>
              <a:rPr lang="ru-RU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(читаем и переводим)</a:t>
            </a:r>
            <a:endParaRPr lang="ru-RU" sz="2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NAME OUR </a:t>
            </a:r>
            <a:br>
              <a:rPr lang="en-US" dirty="0" smtClean="0"/>
            </a:br>
            <a:r>
              <a:rPr lang="en-US" dirty="0" smtClean="0"/>
              <a:t>OTHER</a:t>
            </a:r>
            <a:r>
              <a:rPr lang="en-US" dirty="0" smtClean="0">
                <a:solidFill>
                  <a:srgbClr val="FF0000"/>
                </a:solidFill>
              </a:rPr>
              <a:t> ANIMALS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avatars.mds.yandex.net/i?id=d3053439b4e51981b577b55b184057e2304ac7d1-4719550-images-thumbs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7167" y="3471394"/>
            <a:ext cx="2670707" cy="307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8391" y="169068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13000" dirty="0" smtClean="0"/>
              <a:t>spider</a:t>
            </a:r>
            <a:endParaRPr lang="ru-RU" sz="13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4239" y="2572849"/>
            <a:ext cx="6057901" cy="669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Click to check the answer –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Нажмите, чтобы проверить ответ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6495961" y="5633356"/>
            <a:ext cx="2457117" cy="940175"/>
          </a:xfrm>
          <a:prstGeom prst="homePlate">
            <a:avLst/>
          </a:prstGeom>
          <a:solidFill>
            <a:srgbClr val="EEFFCB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Проверить ответ и показать картинку -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6632210" y="1559727"/>
            <a:ext cx="1939159" cy="612648"/>
          </a:xfrm>
          <a:prstGeom prst="borderCallout1">
            <a:avLst>
              <a:gd name="adj1" fmla="val 18750"/>
              <a:gd name="adj2" fmla="val -8333"/>
              <a:gd name="adj3" fmla="val -18282"/>
              <a:gd name="adj4" fmla="val -14389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Назовем других животных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613103">
            <a:off x="235096" y="4466071"/>
            <a:ext cx="2041370" cy="1955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translate </a:t>
            </a:r>
            <a:r>
              <a:rPr lang="ru-RU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(читаем и переводим)</a:t>
            </a:r>
            <a:endParaRPr lang="ru-RU" sz="2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2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NAME OUR </a:t>
            </a:r>
            <a:br>
              <a:rPr lang="en-US" dirty="0" smtClean="0"/>
            </a:br>
            <a:r>
              <a:rPr lang="en-US" dirty="0" smtClean="0"/>
              <a:t>OTHER</a:t>
            </a:r>
            <a:r>
              <a:rPr lang="en-US" dirty="0" smtClean="0">
                <a:solidFill>
                  <a:srgbClr val="FF0000"/>
                </a:solidFill>
              </a:rPr>
              <a:t> ANIMALS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106" name="Picture 10" descr="https://avatars.mds.yandex.net/i?id=64e03db03c1410c5635662f936c4189646c34a34-7086399-images-thumbs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89825" y="3843337"/>
            <a:ext cx="4435371" cy="25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29841" y="182931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13000" dirty="0" smtClean="0"/>
              <a:t>tortoise</a:t>
            </a:r>
            <a:endParaRPr lang="ru-RU" sz="13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7350" y="2623818"/>
            <a:ext cx="6057901" cy="669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Click to check the answer –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Нажмите, чтобы проверить ответ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6495961" y="5633356"/>
            <a:ext cx="2457117" cy="940175"/>
          </a:xfrm>
          <a:prstGeom prst="homePlate">
            <a:avLst/>
          </a:prstGeom>
          <a:solidFill>
            <a:srgbClr val="EEFFCB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Проверить ответ и показать картинку -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6632210" y="1559727"/>
            <a:ext cx="1939159" cy="612648"/>
          </a:xfrm>
          <a:prstGeom prst="borderCallout1">
            <a:avLst>
              <a:gd name="adj1" fmla="val 18750"/>
              <a:gd name="adj2" fmla="val -8333"/>
              <a:gd name="adj3" fmla="val -18282"/>
              <a:gd name="adj4" fmla="val -14389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Назовем других животных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613103">
            <a:off x="235096" y="4466071"/>
            <a:ext cx="2041370" cy="1955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translate </a:t>
            </a:r>
            <a:r>
              <a:rPr lang="ru-RU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(читаем и переводим)</a:t>
            </a:r>
            <a:endParaRPr lang="ru-RU" sz="2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179" y="931350"/>
            <a:ext cx="7364468" cy="1107593"/>
          </a:xfrm>
        </p:spPr>
        <p:txBody>
          <a:bodyPr>
            <a:noAutofit/>
          </a:bodyPr>
          <a:lstStyle/>
          <a:p>
            <a:pPr lvl="0"/>
            <a:r>
              <a:rPr lang="en-US" sz="4200" dirty="0" smtClean="0">
                <a:solidFill>
                  <a:srgbClr val="FF0000"/>
                </a:solidFill>
              </a:rPr>
              <a:t>ARE</a:t>
            </a:r>
            <a:r>
              <a:rPr lang="en-US" sz="4200" dirty="0" smtClean="0"/>
              <a:t> THE ANIMALS </a:t>
            </a: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en-US" sz="4200" dirty="0" smtClean="0">
                <a:solidFill>
                  <a:srgbClr val="FF0000"/>
                </a:solidFill>
              </a:rPr>
              <a:t>HAPPY</a:t>
            </a:r>
            <a:r>
              <a:rPr lang="en-US" sz="4200" dirty="0" smtClean="0"/>
              <a:t> OR </a:t>
            </a:r>
            <a:r>
              <a:rPr lang="en-US" sz="4200" dirty="0" smtClean="0">
                <a:solidFill>
                  <a:srgbClr val="FF0000"/>
                </a:solidFill>
              </a:rPr>
              <a:t>SAD</a:t>
            </a:r>
            <a:r>
              <a:rPr lang="en-US" sz="4200" dirty="0" smtClean="0"/>
              <a:t>? </a:t>
            </a: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endParaRPr lang="ru-RU" sz="4200" dirty="0"/>
          </a:p>
        </p:txBody>
      </p:sp>
      <p:pic>
        <p:nvPicPr>
          <p:cNvPr id="5124" name="Picture 4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947" y="2462557"/>
            <a:ext cx="7886700" cy="420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 1 5"/>
          <p:cNvSpPr/>
          <p:nvPr/>
        </p:nvSpPr>
        <p:spPr>
          <a:xfrm>
            <a:off x="4619297" y="1732619"/>
            <a:ext cx="3990647" cy="612648"/>
          </a:xfrm>
          <a:prstGeom prst="borderCallout1">
            <a:avLst>
              <a:gd name="adj1" fmla="val 18750"/>
              <a:gd name="adj2" fmla="val -8333"/>
              <a:gd name="adj3" fmla="val -51736"/>
              <a:gd name="adj4" fmla="val -3801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Животные веселые или грустные?</a:t>
            </a:r>
          </a:p>
        </p:txBody>
      </p:sp>
    </p:spTree>
    <p:extLst>
      <p:ext uri="{BB962C8B-B14F-4D97-AF65-F5344CB8AC3E}">
        <p14:creationId xmlns:p14="http://schemas.microsoft.com/office/powerpoint/2010/main" val="12542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563" y="416166"/>
            <a:ext cx="6620289" cy="1107593"/>
          </a:xfrm>
        </p:spPr>
        <p:txBody>
          <a:bodyPr>
            <a:no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WHY?</a:t>
            </a:r>
            <a:endParaRPr lang="ru-RU" sz="100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2" y="1523759"/>
            <a:ext cx="5024679" cy="50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702" y="206493"/>
            <a:ext cx="7886700" cy="4454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The animals were saved –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Животные были спасены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4" y="1418635"/>
            <a:ext cx="2895384" cy="2891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468" y="1478732"/>
            <a:ext cx="3959934" cy="2831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58" y="2882107"/>
            <a:ext cx="5110775" cy="36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9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99" y="182345"/>
            <a:ext cx="6464299" cy="646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613" y="3195637"/>
            <a:ext cx="3662363" cy="36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 rot="593502">
            <a:off x="4559309" y="283122"/>
            <a:ext cx="4328726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IT?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трелка вправо с вырезом 1"/>
          <p:cNvSpPr/>
          <p:nvPr/>
        </p:nvSpPr>
        <p:spPr>
          <a:xfrm rot="1302072">
            <a:off x="475581" y="2119695"/>
            <a:ext cx="4001469" cy="130814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live here now!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 1 5"/>
          <p:cNvSpPr/>
          <p:nvPr/>
        </p:nvSpPr>
        <p:spPr>
          <a:xfrm>
            <a:off x="375529" y="497973"/>
            <a:ext cx="2995362" cy="612648"/>
          </a:xfrm>
          <a:prstGeom prst="borderCallout1">
            <a:avLst>
              <a:gd name="adj1" fmla="val 18750"/>
              <a:gd name="adj2" fmla="val -8333"/>
              <a:gd name="adj3" fmla="val 246772"/>
              <a:gd name="adj4" fmla="val 2948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теперь живут здесь</a:t>
            </a:r>
          </a:p>
        </p:txBody>
      </p:sp>
    </p:spTree>
    <p:extLst>
      <p:ext uri="{BB962C8B-B14F-4D97-AF65-F5344CB8AC3E}">
        <p14:creationId xmlns:p14="http://schemas.microsoft.com/office/powerpoint/2010/main" val="53579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FILL</a:t>
            </a:r>
            <a:r>
              <a:rPr lang="en-US" dirty="0" smtClean="0"/>
              <a:t> (</a:t>
            </a:r>
            <a:r>
              <a:rPr lang="ru-RU" dirty="0" smtClean="0"/>
              <a:t>заполни)</a:t>
            </a:r>
            <a:br>
              <a:rPr lang="ru-RU" dirty="0" smtClean="0"/>
            </a:br>
            <a:r>
              <a:rPr lang="en-US" dirty="0" smtClean="0"/>
              <a:t> THE CARDS</a:t>
            </a:r>
            <a:r>
              <a:rPr lang="ru-RU" dirty="0" smtClean="0"/>
              <a:t> </a:t>
            </a:r>
            <a:r>
              <a:rPr lang="en-US" dirty="0" smtClean="0"/>
              <a:t>to help them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325" y="1814513"/>
            <a:ext cx="2214563" cy="614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–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существительное)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6900" y="1814513"/>
            <a:ext cx="2786062" cy="614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– name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(название)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5" y="2628900"/>
            <a:ext cx="2214563" cy="614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 –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adjective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(прилагательное)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84412" y="2628899"/>
            <a:ext cx="1753013" cy="614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(цвет)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64119" y="2614608"/>
            <a:ext cx="1753013" cy="614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(размер)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263" y="3557588"/>
            <a:ext cx="2214563" cy="614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 –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verbs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(глагол)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93243" y="3600447"/>
            <a:ext cx="1753013" cy="614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can…. 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умеет)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" y="4519855"/>
            <a:ext cx="2214563" cy="614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phrase about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53425" y="3557585"/>
            <a:ext cx="1753013" cy="614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can….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умеет)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13607" y="3557582"/>
            <a:ext cx="1753013" cy="614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умеет)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62919" y="4486271"/>
            <a:ext cx="5524708" cy="614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likes .....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(любит)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5691" y="5235477"/>
            <a:ext cx="2214563" cy="614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Domestic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wild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93243" y="5164928"/>
            <a:ext cx="5524708" cy="614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.....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Picture backgroun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1" y="5755706"/>
            <a:ext cx="1046586" cy="10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Picture backgroun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73" y="5951100"/>
            <a:ext cx="1108729" cy="62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093243" y="5951100"/>
            <a:ext cx="5524708" cy="614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…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Выноска 1 20"/>
          <p:cNvSpPr/>
          <p:nvPr/>
        </p:nvSpPr>
        <p:spPr>
          <a:xfrm>
            <a:off x="213865" y="439083"/>
            <a:ext cx="2214563" cy="1227550"/>
          </a:xfrm>
          <a:prstGeom prst="borderCallout1">
            <a:avLst>
              <a:gd name="adj1" fmla="val 18750"/>
              <a:gd name="adj2" fmla="val -8333"/>
              <a:gd name="adj3" fmla="val 1509"/>
              <a:gd name="adj4" fmla="val 13882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Заполним карточки, чтобы помочь им (животным)</a:t>
            </a:r>
          </a:p>
        </p:txBody>
      </p:sp>
    </p:spTree>
    <p:extLst>
      <p:ext uri="{BB962C8B-B14F-4D97-AF65-F5344CB8AC3E}">
        <p14:creationId xmlns:p14="http://schemas.microsoft.com/office/powerpoint/2010/main" val="8746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214" y="16181"/>
            <a:ext cx="6620289" cy="110759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ABOUT OUR ANIMALS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746" y="1017838"/>
            <a:ext cx="8758238" cy="52967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550" dirty="0"/>
              <a:t>This is a rabbit. It’s black and white. It’s small. It can jump and run. It can’t crawl. Rabbits like carrots. They are so cowardly (</a:t>
            </a:r>
            <a:r>
              <a:rPr lang="en-US" sz="1550" dirty="0" err="1"/>
              <a:t>трусливые</a:t>
            </a:r>
            <a:r>
              <a:rPr lang="en-US" sz="1550" dirty="0"/>
              <a:t>).</a:t>
            </a:r>
            <a:endParaRPr lang="ru-RU" sz="1550" dirty="0"/>
          </a:p>
          <a:p>
            <a:pPr>
              <a:spcBef>
                <a:spcPts val="0"/>
              </a:spcBef>
            </a:pPr>
            <a:r>
              <a:rPr lang="en-US" sz="1550" dirty="0"/>
              <a:t> </a:t>
            </a:r>
            <a:r>
              <a:rPr lang="en-US" sz="1550" dirty="0" smtClean="0"/>
              <a:t>This </a:t>
            </a:r>
            <a:r>
              <a:rPr lang="en-US" sz="1550" dirty="0"/>
              <a:t>is a bear. It’s brown. It’s big. It can run and climb. It can’t sing. Bears like meat and fruits. They are so strong (</a:t>
            </a:r>
            <a:r>
              <a:rPr lang="ru-RU" sz="1550" dirty="0"/>
              <a:t>сильные</a:t>
            </a:r>
            <a:r>
              <a:rPr lang="en-US" sz="1550" dirty="0"/>
              <a:t>).</a:t>
            </a:r>
            <a:endParaRPr lang="ru-RU" sz="1550" dirty="0"/>
          </a:p>
          <a:p>
            <a:pPr>
              <a:spcBef>
                <a:spcPts val="0"/>
              </a:spcBef>
            </a:pPr>
            <a:r>
              <a:rPr lang="en-US" sz="1550" dirty="0"/>
              <a:t> </a:t>
            </a:r>
            <a:r>
              <a:rPr lang="en-US" sz="1550" dirty="0" smtClean="0"/>
              <a:t>This </a:t>
            </a:r>
            <a:r>
              <a:rPr lang="en-US" sz="1550" dirty="0"/>
              <a:t>is a spider. It’s black. It’s small. It can crawl and run. It can’t swim. Spiders like flies (</a:t>
            </a:r>
            <a:r>
              <a:rPr lang="ru-RU" sz="1550" dirty="0"/>
              <a:t>мухи</a:t>
            </a:r>
            <a:r>
              <a:rPr lang="en-US" sz="1550" dirty="0"/>
              <a:t>). They are so awful (</a:t>
            </a:r>
            <a:r>
              <a:rPr lang="ru-RU" sz="1550" dirty="0"/>
              <a:t>ужасные</a:t>
            </a:r>
            <a:r>
              <a:rPr lang="en-US" sz="1550" dirty="0"/>
              <a:t>).</a:t>
            </a:r>
            <a:endParaRPr lang="ru-RU" sz="1550" dirty="0"/>
          </a:p>
          <a:p>
            <a:pPr>
              <a:spcBef>
                <a:spcPts val="0"/>
              </a:spcBef>
            </a:pPr>
            <a:r>
              <a:rPr lang="en-US" sz="1550" dirty="0"/>
              <a:t> </a:t>
            </a:r>
            <a:r>
              <a:rPr lang="en-US" sz="1550" dirty="0" smtClean="0"/>
              <a:t>This </a:t>
            </a:r>
            <a:r>
              <a:rPr lang="en-US" sz="1550" dirty="0"/>
              <a:t>is a crab. It’s red. It’s big. It can crawl and walk. It can’t jump. Crabs like fish and grass (</a:t>
            </a:r>
            <a:r>
              <a:rPr lang="ru-RU" sz="1550" dirty="0"/>
              <a:t>трава</a:t>
            </a:r>
            <a:r>
              <a:rPr lang="en-US" sz="1550" dirty="0"/>
              <a:t>) They are so funny.</a:t>
            </a:r>
            <a:endParaRPr lang="ru-RU" sz="1550" dirty="0"/>
          </a:p>
          <a:p>
            <a:pPr>
              <a:spcBef>
                <a:spcPts val="0"/>
              </a:spcBef>
            </a:pPr>
            <a:r>
              <a:rPr lang="en-US" sz="1550" dirty="0"/>
              <a:t> </a:t>
            </a:r>
            <a:r>
              <a:rPr lang="en-US" sz="1550" dirty="0" smtClean="0"/>
              <a:t>This </a:t>
            </a:r>
            <a:r>
              <a:rPr lang="en-US" sz="1550" dirty="0"/>
              <a:t>is a parrot. It’s green and red. It’s long. It can talk and walk. It can’t swim. Parrots like fruits. They are so happy.</a:t>
            </a:r>
            <a:endParaRPr lang="ru-RU" sz="1550" dirty="0"/>
          </a:p>
          <a:p>
            <a:pPr>
              <a:spcBef>
                <a:spcPts val="0"/>
              </a:spcBef>
            </a:pPr>
            <a:r>
              <a:rPr lang="en-US" sz="1550" dirty="0"/>
              <a:t> </a:t>
            </a:r>
            <a:r>
              <a:rPr lang="en-US" sz="1550" dirty="0" smtClean="0"/>
              <a:t>This </a:t>
            </a:r>
            <a:r>
              <a:rPr lang="en-US" sz="1550" dirty="0"/>
              <a:t>is a seahorse. It’s blue. It’s thin. It can swim. It can’t walk and talk. Seahorses like small crabs and shrimps (</a:t>
            </a:r>
            <a:r>
              <a:rPr lang="ru-RU" sz="1550" dirty="0"/>
              <a:t>креветки</a:t>
            </a:r>
            <a:r>
              <a:rPr lang="en-US" sz="1550" dirty="0"/>
              <a:t>). They are so clever (</a:t>
            </a:r>
            <a:r>
              <a:rPr lang="ru-RU" sz="1550" dirty="0"/>
              <a:t>умные</a:t>
            </a:r>
            <a:r>
              <a:rPr lang="en-US" sz="1550" dirty="0"/>
              <a:t>).</a:t>
            </a:r>
            <a:endParaRPr lang="ru-RU" sz="1550" dirty="0"/>
          </a:p>
          <a:p>
            <a:pPr>
              <a:spcBef>
                <a:spcPts val="0"/>
              </a:spcBef>
            </a:pPr>
            <a:r>
              <a:rPr lang="en-US" sz="1550" dirty="0"/>
              <a:t> </a:t>
            </a:r>
            <a:r>
              <a:rPr lang="en-US" sz="1550" dirty="0" smtClean="0"/>
              <a:t>This </a:t>
            </a:r>
            <a:r>
              <a:rPr lang="en-US" sz="1550" dirty="0"/>
              <a:t>is a chicken. It’s yellow. It’s small. It can walk and run. It can’t fly. Chickens like corn. They are so cute!</a:t>
            </a:r>
            <a:endParaRPr lang="ru-RU" sz="1550" dirty="0"/>
          </a:p>
          <a:p>
            <a:pPr>
              <a:spcBef>
                <a:spcPts val="0"/>
              </a:spcBef>
            </a:pPr>
            <a:r>
              <a:rPr lang="en-US" sz="1550" dirty="0"/>
              <a:t> </a:t>
            </a:r>
            <a:r>
              <a:rPr lang="en-US" sz="1550" dirty="0" smtClean="0"/>
              <a:t>This </a:t>
            </a:r>
            <a:r>
              <a:rPr lang="en-US" sz="1550" dirty="0"/>
              <a:t>is a hen. It’s red and brown. It’s fat. It can run and fly. It can’t swim. Hens like corn. They are so funny!</a:t>
            </a:r>
            <a:endParaRPr lang="ru-RU" sz="1550" dirty="0"/>
          </a:p>
          <a:p>
            <a:pPr>
              <a:spcBef>
                <a:spcPts val="0"/>
              </a:spcBef>
            </a:pPr>
            <a:r>
              <a:rPr lang="en-US" sz="1550" dirty="0"/>
              <a:t> </a:t>
            </a:r>
            <a:r>
              <a:rPr lang="en-US" sz="1550" dirty="0" smtClean="0"/>
              <a:t>This </a:t>
            </a:r>
            <a:r>
              <a:rPr lang="en-US" sz="1550" dirty="0"/>
              <a:t>is a dog. It’s white and brown. It’s big. It can swim and run. It can’t sing. Dogs like meat. They are so friendly (</a:t>
            </a:r>
            <a:r>
              <a:rPr lang="ru-RU" sz="1550" dirty="0"/>
              <a:t>дружелюбные</a:t>
            </a:r>
            <a:r>
              <a:rPr lang="en-US" sz="1550" dirty="0"/>
              <a:t>)!</a:t>
            </a:r>
            <a:endParaRPr lang="ru-RU" sz="1550" dirty="0"/>
          </a:p>
          <a:p>
            <a:pPr>
              <a:spcBef>
                <a:spcPts val="0"/>
              </a:spcBef>
            </a:pPr>
            <a:r>
              <a:rPr lang="en-US" sz="1550" dirty="0"/>
              <a:t> </a:t>
            </a:r>
            <a:r>
              <a:rPr lang="en-US" sz="1550" dirty="0" smtClean="0"/>
              <a:t>This </a:t>
            </a:r>
            <a:r>
              <a:rPr lang="en-US" sz="1550" dirty="0"/>
              <a:t>is a cat. It’s grey. It’s fat. It can jump and run. It can’t fly. Cats like meat and fish. They are so happy!</a:t>
            </a:r>
            <a:endParaRPr lang="ru-RU" sz="1550" dirty="0"/>
          </a:p>
          <a:p>
            <a:pPr>
              <a:spcBef>
                <a:spcPts val="0"/>
              </a:spcBef>
            </a:pPr>
            <a:r>
              <a:rPr lang="en-US" sz="1550" dirty="0"/>
              <a:t> </a:t>
            </a:r>
            <a:r>
              <a:rPr lang="en-US" sz="1550" dirty="0" smtClean="0"/>
              <a:t>This </a:t>
            </a:r>
            <a:r>
              <a:rPr lang="en-US" sz="1550" dirty="0"/>
              <a:t>is a pig. It’s pink. It’s fat. It can walk and run. It can’t sing and fly. Pigs like vegetables. They are so funny!</a:t>
            </a:r>
            <a:endParaRPr lang="ru-RU" sz="1550" dirty="0"/>
          </a:p>
          <a:p>
            <a:pPr>
              <a:spcBef>
                <a:spcPts val="0"/>
              </a:spcBef>
            </a:pPr>
            <a:r>
              <a:rPr lang="en-US" sz="1550" dirty="0"/>
              <a:t> </a:t>
            </a:r>
            <a:r>
              <a:rPr lang="en-US" sz="1550" dirty="0" smtClean="0"/>
              <a:t>This </a:t>
            </a:r>
            <a:r>
              <a:rPr lang="en-US" sz="1550" dirty="0"/>
              <a:t>is a tortoise. It’s green and brown. It’s big. It can walk. It can’t run and jump. Tortoises like meat. They are so slowly (</a:t>
            </a:r>
            <a:r>
              <a:rPr lang="ru-RU" sz="1550" dirty="0"/>
              <a:t>медленные</a:t>
            </a:r>
            <a:r>
              <a:rPr lang="en-US" sz="1550" dirty="0"/>
              <a:t>).</a:t>
            </a:r>
            <a:endParaRPr lang="ru-RU" sz="1550" dirty="0"/>
          </a:p>
          <a:p>
            <a:pPr>
              <a:spcBef>
                <a:spcPts val="0"/>
              </a:spcBef>
            </a:pPr>
            <a:r>
              <a:rPr lang="en-US" sz="1550" dirty="0"/>
              <a:t> </a:t>
            </a:r>
            <a:r>
              <a:rPr lang="en-US" sz="1550" dirty="0" smtClean="0"/>
              <a:t>This </a:t>
            </a:r>
            <a:r>
              <a:rPr lang="en-US" sz="1550" dirty="0"/>
              <a:t>is a bird. It’s yellow and blue. It’s small. It can fly and sing. It can’t jump . Birds like corn. They are so fast (</a:t>
            </a:r>
            <a:r>
              <a:rPr lang="ru-RU" sz="1550" dirty="0"/>
              <a:t>быстрые</a:t>
            </a:r>
            <a:r>
              <a:rPr lang="en-US" sz="1550" dirty="0"/>
              <a:t>).</a:t>
            </a:r>
            <a:endParaRPr lang="ru-RU" sz="1550" dirty="0"/>
          </a:p>
          <a:p>
            <a:pPr>
              <a:spcBef>
                <a:spcPts val="0"/>
              </a:spcBef>
            </a:pPr>
            <a:endParaRPr lang="ru-RU" sz="155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3004"/>
            <a:ext cx="1941214" cy="9139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ребенку достается 1 карточка с текстом</a:t>
            </a:r>
            <a:endParaRPr lang="ru-RU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5061" y="416166"/>
            <a:ext cx="6620289" cy="11075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</a:t>
            </a:r>
            <a:r>
              <a:rPr lang="en-US" dirty="0" smtClean="0">
                <a:solidFill>
                  <a:srgbClr val="FF0000"/>
                </a:solidFill>
              </a:rPr>
              <a:t>YOU </a:t>
            </a:r>
            <a:r>
              <a:rPr lang="en-US" dirty="0" smtClean="0"/>
              <a:t>DO ANYTHING </a:t>
            </a:r>
            <a:r>
              <a:rPr lang="en-US" dirty="0" smtClean="0">
                <a:solidFill>
                  <a:srgbClr val="FF0000"/>
                </a:solidFill>
              </a:rPr>
              <a:t>FOR ANIMALS</a:t>
            </a:r>
            <a:r>
              <a:rPr lang="en-US" dirty="0" smtClean="0"/>
              <a:t>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069221"/>
              </p:ext>
            </p:extLst>
          </p:nvPr>
        </p:nvGraphicFramePr>
        <p:xfrm>
          <a:off x="535042" y="1702674"/>
          <a:ext cx="8001000" cy="4729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9425"/>
                <a:gridCol w="1171575"/>
              </a:tblGrid>
              <a:tr h="388798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CAN</a:t>
                      </a:r>
                      <a:r>
                        <a:rPr lang="en-US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YOU DO?</a:t>
                      </a:r>
                      <a:endParaRPr lang="ru-RU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n-US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 NO</a:t>
                      </a:r>
                      <a:endParaRPr lang="ru-RU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809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Draw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picture to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find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найти)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home </a:t>
                      </a:r>
                      <a:endParaRPr lang="ru-RU" sz="24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animals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8097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care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(заботиться) 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your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pets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809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Give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(давать)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money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the zoo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8097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Help</a:t>
                      </a:r>
                      <a:r>
                        <a:rPr lang="ru-RU" sz="24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out at an </a:t>
                      </a:r>
                      <a:r>
                        <a:rPr 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animal shelter</a:t>
                      </a:r>
                      <a:r>
                        <a:rPr lang="ru-RU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</a:t>
                      </a:r>
                      <a:r>
                        <a:rPr lang="ru-RU" sz="2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приюте)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809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Give (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давать)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to birds 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winter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64" y="1523759"/>
            <a:ext cx="1145846" cy="161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70" y="2861733"/>
            <a:ext cx="1202100" cy="10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8ea1bee6e457073727330166d6fbe05af378fd00-10837749-images-thumbs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24" y="3593925"/>
            <a:ext cx="1195686" cy="109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" y="4517987"/>
            <a:ext cx="1816100" cy="103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ictur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87" y="5073205"/>
            <a:ext cx="1621161" cy="16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 1 8"/>
          <p:cNvSpPr/>
          <p:nvPr/>
        </p:nvSpPr>
        <p:spPr>
          <a:xfrm>
            <a:off x="0" y="1044858"/>
            <a:ext cx="2214563" cy="876259"/>
          </a:xfrm>
          <a:prstGeom prst="borderCallout1">
            <a:avLst>
              <a:gd name="adj1" fmla="val 18750"/>
              <a:gd name="adj2" fmla="val -8333"/>
              <a:gd name="adj3" fmla="val 1509"/>
              <a:gd name="adj4" fmla="val 13882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Можем мы что-то сделать для животных?</a:t>
            </a:r>
          </a:p>
        </p:txBody>
      </p:sp>
    </p:spTree>
    <p:extLst>
      <p:ext uri="{BB962C8B-B14F-4D97-AF65-F5344CB8AC3E}">
        <p14:creationId xmlns:p14="http://schemas.microsoft.com/office/powerpoint/2010/main" val="36771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165" y="-31115"/>
            <a:ext cx="6620289" cy="1107593"/>
          </a:xfrm>
        </p:spPr>
        <p:txBody>
          <a:bodyPr/>
          <a:lstStyle/>
          <a:p>
            <a:r>
              <a:rPr lang="ru-RU" dirty="0" smtClean="0"/>
              <a:t>Пояснительная записка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354" y="788691"/>
            <a:ext cx="7886700" cy="47418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smtClean="0"/>
              <a:t>Актуальность: </a:t>
            </a:r>
            <a:r>
              <a:rPr lang="ru-RU" sz="1800" dirty="0" smtClean="0"/>
              <a:t>в занятии использованы задания, ориентированные на развитие у детей читательской грамотности, креативного мышления, глобальных компетенций. Широкий спектр подобных заданий позволяет не только организовать работу по уменьшению коммуникативных барьеров, но обеспечить непрерывность развития функциональной грамотности.</a:t>
            </a:r>
            <a:endParaRPr lang="ru-RU" sz="1800" b="1" dirty="0" smtClean="0"/>
          </a:p>
          <a:p>
            <a:pPr marL="0" indent="0" algn="just">
              <a:buNone/>
            </a:pPr>
            <a:r>
              <a:rPr lang="ru-RU" sz="1800" b="1" dirty="0" smtClean="0"/>
              <a:t>Цель</a:t>
            </a:r>
            <a:r>
              <a:rPr lang="ru-RU" sz="1800" dirty="0" smtClean="0"/>
              <a:t>: развитие коммуникативных навыков обучающихся через активизацию изученной лексики по теме «Животные» в процессе выполнения разнообразных заданий.</a:t>
            </a:r>
          </a:p>
          <a:p>
            <a:pPr marL="0" indent="0" algn="just">
              <a:buNone/>
            </a:pPr>
            <a:r>
              <a:rPr lang="ru-RU" sz="1800" b="1" dirty="0" smtClean="0"/>
              <a:t>Тип урока: </a:t>
            </a:r>
            <a:r>
              <a:rPr lang="ru-RU" sz="1800" dirty="0" smtClean="0"/>
              <a:t>урок общеметодологической направленности.</a:t>
            </a:r>
          </a:p>
          <a:p>
            <a:pPr marL="0" indent="0" algn="just">
              <a:buNone/>
            </a:pPr>
            <a:r>
              <a:rPr lang="ru-RU" sz="1800" b="1" dirty="0" smtClean="0"/>
              <a:t>Описание презентации:</a:t>
            </a:r>
          </a:p>
          <a:p>
            <a:pPr algn="just"/>
            <a:r>
              <a:rPr lang="ru-RU" sz="1800" dirty="0" smtClean="0"/>
              <a:t>Анимационный компонент работает в режиме просмотра</a:t>
            </a:r>
          </a:p>
          <a:p>
            <a:pPr algn="just"/>
            <a:r>
              <a:rPr lang="ru-RU" sz="1800" dirty="0" smtClean="0"/>
              <a:t>Слайды сопровождаются заметками, содержащими слова учителя. В режиме просмотра не видны.</a:t>
            </a:r>
          </a:p>
          <a:p>
            <a:pPr algn="just" defTabSz="938213"/>
            <a:r>
              <a:rPr lang="ru-RU" sz="1800" dirty="0" smtClean="0"/>
              <a:t>Для облегчения восприятия участниками оценочной комиссии имеется перевод. В процессе урока русскоязычный текст на слайдах отсутствует.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Пятно 2 3"/>
          <p:cNvSpPr/>
          <p:nvPr/>
        </p:nvSpPr>
        <p:spPr>
          <a:xfrm rot="189140">
            <a:off x="327399" y="5090354"/>
            <a:ext cx="2771025" cy="1692736"/>
          </a:xfrm>
          <a:prstGeom prst="irregularSeal2">
            <a:avLst/>
          </a:prstGeom>
          <a:solidFill>
            <a:srgbClr val="AAE555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Запускает анимацию  нажатием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7258497" y="5879625"/>
            <a:ext cx="1507957" cy="612648"/>
          </a:xfrm>
          <a:prstGeom prst="borderCallout1">
            <a:avLst>
              <a:gd name="adj1" fmla="val 18750"/>
              <a:gd name="adj2" fmla="val -8333"/>
              <a:gd name="adj3" fmla="val -47048"/>
              <a:gd name="adj4" fmla="val 3051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963882" y="5552098"/>
            <a:ext cx="2156125" cy="940175"/>
          </a:xfrm>
          <a:prstGeom prst="homePlate">
            <a:avLst/>
          </a:prstGeom>
          <a:solidFill>
            <a:srgbClr val="EEFFCB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действии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7274" y="5727080"/>
            <a:ext cx="2078792" cy="669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Открывает правильный ответ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/>
          <p:cNvSpPr/>
          <p:nvPr/>
        </p:nvSpPr>
        <p:spPr>
          <a:xfrm>
            <a:off x="2667345" y="4463456"/>
            <a:ext cx="989729" cy="7796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 rot="18207453" flipV="1">
            <a:off x="5157699" y="3907091"/>
            <a:ext cx="1007086" cy="804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5754414" y="2349062"/>
            <a:ext cx="1623848" cy="2617076"/>
          </a:xfrm>
          <a:custGeom>
            <a:avLst/>
            <a:gdLst>
              <a:gd name="connsiteX0" fmla="*/ 0 w 1623848"/>
              <a:gd name="connsiteY0" fmla="*/ 2617076 h 2617076"/>
              <a:gd name="connsiteX1" fmla="*/ 204952 w 1623848"/>
              <a:gd name="connsiteY1" fmla="*/ 2144110 h 2617076"/>
              <a:gd name="connsiteX2" fmla="*/ 804041 w 1623848"/>
              <a:gd name="connsiteY2" fmla="*/ 2096814 h 2617076"/>
              <a:gd name="connsiteX3" fmla="*/ 930165 w 1623848"/>
              <a:gd name="connsiteY3" fmla="*/ 1718441 h 2617076"/>
              <a:gd name="connsiteX4" fmla="*/ 725214 w 1623848"/>
              <a:gd name="connsiteY4" fmla="*/ 1229710 h 2617076"/>
              <a:gd name="connsiteX5" fmla="*/ 1150883 w 1623848"/>
              <a:gd name="connsiteY5" fmla="*/ 709448 h 2617076"/>
              <a:gd name="connsiteX6" fmla="*/ 1213945 w 1623848"/>
              <a:gd name="connsiteY6" fmla="*/ 157655 h 2617076"/>
              <a:gd name="connsiteX7" fmla="*/ 1623848 w 1623848"/>
              <a:gd name="connsiteY7" fmla="*/ 0 h 261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3848" h="2617076">
                <a:moveTo>
                  <a:pt x="0" y="2617076"/>
                </a:moveTo>
                <a:cubicBezTo>
                  <a:pt x="35472" y="2423948"/>
                  <a:pt x="70945" y="2230820"/>
                  <a:pt x="204952" y="2144110"/>
                </a:cubicBezTo>
                <a:cubicBezTo>
                  <a:pt x="338959" y="2057400"/>
                  <a:pt x="683172" y="2167759"/>
                  <a:pt x="804041" y="2096814"/>
                </a:cubicBezTo>
                <a:cubicBezTo>
                  <a:pt x="924910" y="2025869"/>
                  <a:pt x="943303" y="1862958"/>
                  <a:pt x="930165" y="1718441"/>
                </a:cubicBezTo>
                <a:cubicBezTo>
                  <a:pt x="917027" y="1573924"/>
                  <a:pt x="688428" y="1397875"/>
                  <a:pt x="725214" y="1229710"/>
                </a:cubicBezTo>
                <a:cubicBezTo>
                  <a:pt x="762000" y="1061545"/>
                  <a:pt x="1069428" y="888124"/>
                  <a:pt x="1150883" y="709448"/>
                </a:cubicBezTo>
                <a:cubicBezTo>
                  <a:pt x="1232338" y="530772"/>
                  <a:pt x="1135118" y="275896"/>
                  <a:pt x="1213945" y="157655"/>
                </a:cubicBezTo>
                <a:cubicBezTo>
                  <a:pt x="1292772" y="39414"/>
                  <a:pt x="1458310" y="19707"/>
                  <a:pt x="1623848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49462" y="110359"/>
            <a:ext cx="3725700" cy="77867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8</a:t>
            </a:r>
            <a:endParaRPr lang="ru-RU" sz="500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6334837" y="5491446"/>
            <a:ext cx="2457117" cy="940175"/>
          </a:xfrm>
          <a:prstGeom prst="homePlate">
            <a:avLst/>
          </a:prstGeom>
          <a:solidFill>
            <a:srgbClr val="EEFFCB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Нажать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увидеть результат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1261228" y="946665"/>
            <a:ext cx="1514955" cy="711067"/>
          </a:xfrm>
          <a:prstGeom prst="borderCallout1">
            <a:avLst>
              <a:gd name="adj1" fmla="val 18750"/>
              <a:gd name="adj2" fmla="val -8333"/>
              <a:gd name="adj3" fmla="val 1509"/>
              <a:gd name="adj4" fmla="val 13882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это?</a:t>
            </a:r>
          </a:p>
        </p:txBody>
      </p:sp>
      <p:sp>
        <p:nvSpPr>
          <p:cNvPr id="11" name="Овал 10"/>
          <p:cNvSpPr/>
          <p:nvPr/>
        </p:nvSpPr>
        <p:spPr>
          <a:xfrm>
            <a:off x="4461641" y="2711669"/>
            <a:ext cx="189186" cy="1734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128533" y="2711669"/>
            <a:ext cx="189186" cy="1734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317719" y="3042745"/>
            <a:ext cx="189186" cy="1734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4506905" y="3200801"/>
            <a:ext cx="1236576" cy="86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088784" y="3095547"/>
            <a:ext cx="1236576" cy="2105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4317719" y="3395951"/>
            <a:ext cx="108000" cy="108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44033" y="3331626"/>
            <a:ext cx="1062060" cy="71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051396" y="3297718"/>
            <a:ext cx="1169442" cy="339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624587" y="3358860"/>
            <a:ext cx="1062060" cy="216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031950" y="3350173"/>
            <a:ext cx="1169442" cy="119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3121806" y="1474400"/>
            <a:ext cx="989729" cy="10106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650827" y="1474400"/>
            <a:ext cx="989729" cy="10106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231391" y="1762906"/>
            <a:ext cx="720000" cy="72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760412" y="1762906"/>
            <a:ext cx="720000" cy="72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235664" y="6085891"/>
            <a:ext cx="989729" cy="2053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1013064">
            <a:off x="4985548" y="6085890"/>
            <a:ext cx="989729" cy="2053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810267" y="218437"/>
            <a:ext cx="6620289" cy="110759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 IS IT?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20580862">
            <a:off x="195565" y="4559933"/>
            <a:ext cx="2041370" cy="20409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….</a:t>
            </a:r>
          </a:p>
          <a:p>
            <a:pPr algn="ctr"/>
            <a:endParaRPr lang="en-US" sz="2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now it’s …. </a:t>
            </a:r>
            <a:endParaRPr lang="ru-RU" sz="2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9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5" grpId="0" animBg="1"/>
      <p:bldP spid="11" grpId="0" animBg="1"/>
      <p:bldP spid="13" grpId="0" animBg="1"/>
      <p:bldP spid="14" grpId="0" animBg="1"/>
      <p:bldP spid="2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1954924" y="1466193"/>
            <a:ext cx="5454869" cy="5044966"/>
          </a:xfrm>
          <a:prstGeom prst="foldedCorner">
            <a:avLst/>
          </a:prstGeom>
          <a:gradFill>
            <a:gsLst>
              <a:gs pos="82000">
                <a:srgbClr val="CBE0F1"/>
              </a:gs>
              <a:gs pos="77000">
                <a:srgbClr val="C2DAEF"/>
              </a:gs>
              <a:gs pos="0">
                <a:schemeClr val="accent1">
                  <a:lumMod val="5000"/>
                  <a:lumOff val="95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адпись 3"/>
          <p:cNvSpPr txBox="1">
            <a:spLocks noGrp="1"/>
          </p:cNvSpPr>
          <p:nvPr>
            <p:ph idx="1"/>
          </p:nvPr>
        </p:nvSpPr>
        <p:spPr>
          <a:xfrm>
            <a:off x="2070087" y="1728694"/>
            <a:ext cx="5180201" cy="87498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5000" b="1" dirty="0">
                <a:ln>
                  <a:noFill/>
                </a:ln>
                <a:solidFill>
                  <a:srgbClr val="00B05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SAVE </a:t>
            </a:r>
            <a:r>
              <a:rPr lang="en-US" sz="5000" b="1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ANIMALS</a:t>
            </a:r>
            <a:r>
              <a:rPr lang="en-US" sz="5000" b="1" dirty="0">
                <a:ln>
                  <a:noFill/>
                </a:ln>
                <a:solidFill>
                  <a:srgbClr val="00B05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5638" y="-2326986"/>
            <a:ext cx="4229100" cy="10741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70000" b="1" spc="50" dirty="0" smtClean="0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700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 1 5"/>
          <p:cNvSpPr/>
          <p:nvPr/>
        </p:nvSpPr>
        <p:spPr>
          <a:xfrm>
            <a:off x="516197" y="1017627"/>
            <a:ext cx="1514955" cy="711067"/>
          </a:xfrm>
          <a:prstGeom prst="borderCallout1">
            <a:avLst>
              <a:gd name="adj1" fmla="val 18750"/>
              <a:gd name="adj2" fmla="val -8333"/>
              <a:gd name="adj3" fmla="val 1509"/>
              <a:gd name="adj4" fmla="val 13882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Давайте превратим в животных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67338" y="359016"/>
            <a:ext cx="6620289" cy="11075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</a:t>
            </a:r>
            <a:r>
              <a:rPr lang="en-US" dirty="0" smtClean="0">
                <a:solidFill>
                  <a:srgbClr val="FF0000"/>
                </a:solidFill>
              </a:rPr>
              <a:t>TRANSFORM</a:t>
            </a:r>
            <a:r>
              <a:rPr lang="en-US" dirty="0" smtClean="0"/>
              <a:t> IT INTO </a:t>
            </a:r>
            <a:r>
              <a:rPr lang="en-US" dirty="0" smtClean="0">
                <a:solidFill>
                  <a:srgbClr val="FF0000"/>
                </a:solidFill>
              </a:rPr>
              <a:t>ANIMALS</a:t>
            </a:r>
            <a:r>
              <a:rPr lang="en-US" dirty="0" smtClean="0"/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245"/>
            <a:ext cx="1181721" cy="7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greatestcoloringbook.com/wp-content/uploads/2023/02/Multicultural-Children-760x53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3" y="5118789"/>
            <a:ext cx="2159537" cy="151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www.greatestcoloringbook.com/wp-content/uploads/2023/02/Multicultural-Children-760x53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5750" y="5118789"/>
            <a:ext cx="2159537" cy="151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www.greatestcoloringbook.com/wp-content/uploads/2023/02/Multicultural-Children-760x53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85287" y="5118789"/>
            <a:ext cx="2159537" cy="151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www.greatestcoloringbook.com/wp-content/uploads/2023/02/Multicultural-Children-760x53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24" y="5118789"/>
            <a:ext cx="2159537" cy="151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17" y="2402573"/>
            <a:ext cx="1181721" cy="7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34" y="2374962"/>
            <a:ext cx="1181721" cy="7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51" y="2374962"/>
            <a:ext cx="1181721" cy="7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572" y="2347603"/>
            <a:ext cx="1181721" cy="7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93" y="2347603"/>
            <a:ext cx="1181721" cy="7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10" y="2365245"/>
            <a:ext cx="1181721" cy="7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63" y="2347603"/>
            <a:ext cx="1181721" cy="7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580" y="2365245"/>
            <a:ext cx="1181721" cy="7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66" y="2347603"/>
            <a:ext cx="1181721" cy="7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ятиугольник 20"/>
          <p:cNvSpPr/>
          <p:nvPr/>
        </p:nvSpPr>
        <p:spPr>
          <a:xfrm>
            <a:off x="17422" y="-11281"/>
            <a:ext cx="2457117" cy="1162164"/>
          </a:xfrm>
          <a:prstGeom prst="homePlate">
            <a:avLst/>
          </a:prstGeom>
          <a:solidFill>
            <a:srgbClr val="EEFFCB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Нажать на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выбранного цвета (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см.заметки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9" y="1444986"/>
            <a:ext cx="1149212" cy="8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62" y="1444986"/>
            <a:ext cx="1149212" cy="8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488" y="1412358"/>
            <a:ext cx="1149212" cy="8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105" y="1395440"/>
            <a:ext cx="1149212" cy="8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826" y="1368081"/>
            <a:ext cx="1149212" cy="8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43" y="1444986"/>
            <a:ext cx="1149212" cy="8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88" y="1368080"/>
            <a:ext cx="1149212" cy="8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2" y="1350438"/>
            <a:ext cx="1149212" cy="8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65" y="1332796"/>
            <a:ext cx="1149212" cy="8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92" y="1332796"/>
            <a:ext cx="1149212" cy="8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69" y="2952722"/>
            <a:ext cx="1179114" cy="11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97" y="2920094"/>
            <a:ext cx="1179114" cy="11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867" y="2936083"/>
            <a:ext cx="1179114" cy="11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75" y="2936083"/>
            <a:ext cx="1179114" cy="11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606" y="2982976"/>
            <a:ext cx="1179114" cy="11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67" y="3013970"/>
            <a:ext cx="1179114" cy="11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48" y="3013970"/>
            <a:ext cx="1179114" cy="11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32" y="3044124"/>
            <a:ext cx="1179114" cy="11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48" y="2947760"/>
            <a:ext cx="1179114" cy="11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841" y="3011019"/>
            <a:ext cx="1179114" cy="11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067338" y="359016"/>
            <a:ext cx="6620289" cy="1107593"/>
          </a:xfrm>
        </p:spPr>
        <p:txBody>
          <a:bodyPr>
            <a:normAutofit/>
          </a:bodyPr>
          <a:lstStyle/>
          <a:p>
            <a:r>
              <a:rPr lang="en-US" dirty="0" smtClean="0"/>
              <a:t>OUR </a:t>
            </a:r>
            <a:r>
              <a:rPr lang="en-US" dirty="0" smtClean="0">
                <a:solidFill>
                  <a:srgbClr val="FF0000"/>
                </a:solidFill>
              </a:rPr>
              <a:t>REFLECTION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5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0347 0.36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0347 0.368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0347 0.368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0347 0.368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0347 0.368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0347 0.3689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0347 0.368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0347 0.3689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0347 0.3689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0347 0.368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-0.01198 0.47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-0.01198 0.471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-0.01198 0.471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-0.01198 0.471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-0.01198 0.471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-0.01198 0.471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-0.01198 0.471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-0.01198 0.471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01198 0.4712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01198 0.4712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6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975" y="694083"/>
            <a:ext cx="7886700" cy="4454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GOOD-BYE, SAVED ANIMALS!</a:t>
            </a:r>
            <a:endParaRPr lang="ru-RU" sz="4000" b="1" dirty="0"/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1370014"/>
            <a:ext cx="5272087" cy="52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85390"/>
            <a:ext cx="7886700" cy="4454180"/>
          </a:xfrm>
        </p:spPr>
        <p:txBody>
          <a:bodyPr/>
          <a:lstStyle/>
          <a:p>
            <a:r>
              <a:rPr lang="ru-RU" dirty="0" smtClean="0"/>
              <a:t>Учебник </a:t>
            </a:r>
            <a:r>
              <a:rPr lang="en-US" dirty="0" smtClean="0"/>
              <a:t>Spotlight </a:t>
            </a:r>
            <a:r>
              <a:rPr lang="ru-RU" dirty="0" smtClean="0"/>
              <a:t>для 3 класса</a:t>
            </a:r>
          </a:p>
          <a:p>
            <a:r>
              <a:rPr lang="ru-RU" dirty="0" smtClean="0"/>
              <a:t>Картинки 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yandex.ru/images?source=wiz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Идеи для заданий - </a:t>
            </a:r>
            <a:r>
              <a:rPr lang="en-US" b="1" dirty="0" smtClean="0">
                <a:hlinkClick r:id="rId3"/>
              </a:rPr>
              <a:t>resh.edu.ru</a:t>
            </a:r>
            <a:r>
              <a:rPr lang="ru-RU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3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12" y="2798543"/>
            <a:ext cx="8579552" cy="3419476"/>
          </a:xfrm>
          <a:prstGeom prst="rect">
            <a:avLst/>
          </a:prstGeom>
        </p:spPr>
      </p:pic>
      <p:sp>
        <p:nvSpPr>
          <p:cNvPr id="8" name="Выноска 1 7"/>
          <p:cNvSpPr/>
          <p:nvPr/>
        </p:nvSpPr>
        <p:spPr>
          <a:xfrm>
            <a:off x="5032000" y="1718442"/>
            <a:ext cx="3736427" cy="612648"/>
          </a:xfrm>
          <a:prstGeom prst="borderCallout1">
            <a:avLst>
              <a:gd name="adj1" fmla="val 18750"/>
              <a:gd name="adj2" fmla="val -8333"/>
              <a:gd name="adj3" fmla="val -47048"/>
              <a:gd name="adj4" fmla="val 3051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приятный (хороший) урок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NICE LESSON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3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211"/>
            <a:ext cx="7360901" cy="515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но 2 4"/>
          <p:cNvSpPr/>
          <p:nvPr/>
        </p:nvSpPr>
        <p:spPr>
          <a:xfrm rot="1408250">
            <a:off x="6687044" y="4181786"/>
            <a:ext cx="2364828" cy="2558242"/>
          </a:xfrm>
          <a:prstGeom prst="irregularSeal2">
            <a:avLst/>
          </a:prstGeom>
          <a:solidFill>
            <a:srgbClr val="AAE555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 and COUNT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6899878" y="3464700"/>
            <a:ext cx="1939159" cy="612648"/>
          </a:xfrm>
          <a:prstGeom prst="borderCallout1">
            <a:avLst>
              <a:gd name="adj1" fmla="val 18750"/>
              <a:gd name="adj2" fmla="val -8333"/>
              <a:gd name="adj3" fmla="val 264326"/>
              <a:gd name="adj4" fmla="val 433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Нажимайте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считайте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9881" y="3154018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99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7509" y="1603855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66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7660" y="4299759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7606" y="1574767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37431" y="4434364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CC009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6708" y="1518614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9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99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66014" y="4445244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</a:t>
            </a:r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CC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0475" y="2959863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</a:t>
            </a:r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CC33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7509" y="2959863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</a:t>
            </a:r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Выноска 1 16"/>
          <p:cNvSpPr/>
          <p:nvPr/>
        </p:nvSpPr>
        <p:spPr>
          <a:xfrm>
            <a:off x="6748468" y="1400211"/>
            <a:ext cx="1939159" cy="612648"/>
          </a:xfrm>
          <a:prstGeom prst="borderCallout1">
            <a:avLst>
              <a:gd name="adj1" fmla="val 18750"/>
              <a:gd name="adj2" fmla="val -8333"/>
              <a:gd name="adj3" fmla="val -83075"/>
              <a:gd name="adj4" fmla="val 2785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Фонетическая разминка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067338" y="359016"/>
            <a:ext cx="6620289" cy="11075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IT’S UOR PHONETIC </a:t>
            </a:r>
            <a:r>
              <a:rPr lang="en-US" dirty="0" smtClean="0">
                <a:solidFill>
                  <a:srgbClr val="FF0000"/>
                </a:solidFill>
              </a:rPr>
              <a:t>WARM-UP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8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2 4"/>
          <p:cNvSpPr/>
          <p:nvPr/>
        </p:nvSpPr>
        <p:spPr>
          <a:xfrm rot="1408250">
            <a:off x="146153" y="-387428"/>
            <a:ext cx="2364828" cy="2558242"/>
          </a:xfrm>
          <a:prstGeom prst="irregularSeal2">
            <a:avLst/>
          </a:prstGeom>
          <a:solidFill>
            <a:srgbClr val="AAE555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 and COUNT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6808758" y="1972869"/>
            <a:ext cx="1939159" cy="1101050"/>
          </a:xfrm>
          <a:prstGeom prst="borderCallout1">
            <a:avLst>
              <a:gd name="adj1" fmla="val 18750"/>
              <a:gd name="adj2" fmla="val -8333"/>
              <a:gd name="adj3" fmla="val -106235"/>
              <a:gd name="adj4" fmla="val -25588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Нажимайте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считайте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(Нажать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70199" y="1820547"/>
            <a:ext cx="3336677" cy="4500363"/>
            <a:chOff x="70199" y="1820547"/>
            <a:chExt cx="3336677" cy="4500363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2082573" y="2785036"/>
              <a:ext cx="1324303" cy="2672626"/>
              <a:chOff x="260130" y="1584064"/>
              <a:chExt cx="1324303" cy="2672626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260130" y="1584064"/>
                <a:ext cx="1324303" cy="2672626"/>
                <a:chOff x="260130" y="1584064"/>
                <a:chExt cx="1324303" cy="2672626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25" name="Прямоугольник 24"/>
                <p:cNvSpPr/>
                <p:nvPr/>
              </p:nvSpPr>
              <p:spPr>
                <a:xfrm>
                  <a:off x="867103" y="2948152"/>
                  <a:ext cx="110359" cy="130853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Рамка 25"/>
                <p:cNvSpPr/>
                <p:nvPr/>
              </p:nvSpPr>
              <p:spPr>
                <a:xfrm>
                  <a:off x="260130" y="1584064"/>
                  <a:ext cx="1324303" cy="1553275"/>
                </a:xfrm>
                <a:prstGeom prst="fram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4" name="Прямоугольник 23"/>
              <p:cNvSpPr/>
              <p:nvPr/>
            </p:nvSpPr>
            <p:spPr>
              <a:xfrm>
                <a:off x="375715" y="1899036"/>
                <a:ext cx="103105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20</a:t>
                </a:r>
                <a:endParaRPr lang="ru-RU" sz="5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 rot="519090">
              <a:off x="224836" y="1820547"/>
              <a:ext cx="1324303" cy="2672626"/>
              <a:chOff x="260130" y="1584064"/>
              <a:chExt cx="1324303" cy="2672626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260130" y="1584064"/>
                <a:ext cx="1324303" cy="2672626"/>
                <a:chOff x="260130" y="1584064"/>
                <a:chExt cx="1324303" cy="2672626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3" name="Прямоугольник 2"/>
                <p:cNvSpPr/>
                <p:nvPr/>
              </p:nvSpPr>
              <p:spPr>
                <a:xfrm>
                  <a:off x="867103" y="2948152"/>
                  <a:ext cx="110359" cy="130853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Рамка 7"/>
                <p:cNvSpPr/>
                <p:nvPr/>
              </p:nvSpPr>
              <p:spPr>
                <a:xfrm>
                  <a:off x="260130" y="1584064"/>
                  <a:ext cx="1324303" cy="1553275"/>
                </a:xfrm>
                <a:prstGeom prst="fram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9" name="Прямоугольник 18"/>
              <p:cNvSpPr/>
              <p:nvPr/>
            </p:nvSpPr>
            <p:spPr>
              <a:xfrm>
                <a:off x="375715" y="1899036"/>
                <a:ext cx="103105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endParaRPr lang="ru-RU" sz="5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17" name="Picture 2" descr="Picture background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5128">
              <a:off x="70199" y="4407240"/>
              <a:ext cx="2886232" cy="1913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/>
          <p:cNvGrpSpPr/>
          <p:nvPr/>
        </p:nvGrpSpPr>
        <p:grpSpPr>
          <a:xfrm>
            <a:off x="4823828" y="2279194"/>
            <a:ext cx="3649187" cy="4397492"/>
            <a:chOff x="3772572" y="2319176"/>
            <a:chExt cx="3649187" cy="4397492"/>
          </a:xfrm>
        </p:grpSpPr>
        <p:pic>
          <p:nvPicPr>
            <p:cNvPr id="3074" name="Picture 2" descr="Picture background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198" y="3547180"/>
              <a:ext cx="2625703" cy="3169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Группа 26"/>
            <p:cNvGrpSpPr/>
            <p:nvPr/>
          </p:nvGrpSpPr>
          <p:grpSpPr>
            <a:xfrm rot="1427628">
              <a:off x="6097456" y="3375905"/>
              <a:ext cx="1324303" cy="2672626"/>
              <a:chOff x="6004325" y="2356205"/>
              <a:chExt cx="1324303" cy="2672626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6611298" y="3720293"/>
                <a:ext cx="110359" cy="130853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Рамка 29"/>
              <p:cNvSpPr/>
              <p:nvPr/>
            </p:nvSpPr>
            <p:spPr>
              <a:xfrm>
                <a:off x="6004325" y="2356205"/>
                <a:ext cx="1324303" cy="1553275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119910" y="2671177"/>
                <a:ext cx="103105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40</a:t>
                </a:r>
                <a:endParaRPr lang="ru-RU" sz="5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 rot="20167929">
              <a:off x="3772572" y="2319176"/>
              <a:ext cx="1324303" cy="2658498"/>
              <a:chOff x="4230777" y="1398084"/>
              <a:chExt cx="1324303" cy="2658498"/>
            </a:xfrm>
          </p:grpSpPr>
          <p:sp>
            <p:nvSpPr>
              <p:cNvPr id="32" name="Прямоугольник 31"/>
              <p:cNvSpPr/>
              <p:nvPr/>
            </p:nvSpPr>
            <p:spPr>
              <a:xfrm rot="519090">
                <a:off x="4650965" y="2748044"/>
                <a:ext cx="110359" cy="130853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амка 32"/>
              <p:cNvSpPr/>
              <p:nvPr/>
            </p:nvSpPr>
            <p:spPr>
              <a:xfrm rot="519090">
                <a:off x="4230777" y="1398084"/>
                <a:ext cx="1324303" cy="1553275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 rot="519090">
                <a:off x="4346715" y="1708387"/>
                <a:ext cx="103105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30</a:t>
                </a:r>
                <a:endParaRPr lang="ru-RU" sz="5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pic>
        <p:nvPicPr>
          <p:cNvPr id="39" name="Picture 4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2" y="4085933"/>
            <a:ext cx="8514524" cy="324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Группа 35"/>
          <p:cNvGrpSpPr/>
          <p:nvPr/>
        </p:nvGrpSpPr>
        <p:grpSpPr>
          <a:xfrm>
            <a:off x="1420421" y="3918731"/>
            <a:ext cx="1324303" cy="2757955"/>
            <a:chOff x="744841" y="2764387"/>
            <a:chExt cx="1324303" cy="2757955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352233" y="4213804"/>
              <a:ext cx="110359" cy="130853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Рамка 40"/>
            <p:cNvSpPr/>
            <p:nvPr/>
          </p:nvSpPr>
          <p:spPr>
            <a:xfrm>
              <a:off x="744841" y="2764387"/>
              <a:ext cx="1324303" cy="1553275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860779" y="3074690"/>
              <a:ext cx="103105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ru-RU" sz="54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406876" y="3948211"/>
            <a:ext cx="1324303" cy="2757955"/>
            <a:chOff x="744841" y="2764387"/>
            <a:chExt cx="1324303" cy="2757955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1352233" y="4213804"/>
              <a:ext cx="110359" cy="130853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Рамка 45"/>
            <p:cNvSpPr/>
            <p:nvPr/>
          </p:nvSpPr>
          <p:spPr>
            <a:xfrm>
              <a:off x="744841" y="2764387"/>
              <a:ext cx="1324303" cy="1553275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860779" y="3074690"/>
              <a:ext cx="103105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ru-RU" sz="54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 rot="801390">
            <a:off x="4433366" y="3356745"/>
            <a:ext cx="1324303" cy="2757955"/>
            <a:chOff x="744841" y="2764387"/>
            <a:chExt cx="1324303" cy="2757955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352233" y="4213804"/>
              <a:ext cx="110359" cy="130853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мка 54"/>
            <p:cNvSpPr/>
            <p:nvPr/>
          </p:nvSpPr>
          <p:spPr>
            <a:xfrm>
              <a:off x="744841" y="2764387"/>
              <a:ext cx="1324303" cy="1553275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860779" y="3074690"/>
              <a:ext cx="103105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ru-RU" sz="54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 rot="20364980">
            <a:off x="6187634" y="3234727"/>
            <a:ext cx="1324303" cy="2757955"/>
            <a:chOff x="744841" y="2764387"/>
            <a:chExt cx="1324303" cy="2757955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352233" y="4213804"/>
              <a:ext cx="110359" cy="130853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Рамка 58"/>
            <p:cNvSpPr/>
            <p:nvPr/>
          </p:nvSpPr>
          <p:spPr>
            <a:xfrm>
              <a:off x="744841" y="2764387"/>
              <a:ext cx="1324303" cy="1553275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860779" y="3074690"/>
              <a:ext cx="103105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ru-RU" sz="54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749465" y="1650957"/>
            <a:ext cx="5073755" cy="4865189"/>
            <a:chOff x="1749465" y="1650957"/>
            <a:chExt cx="5073755" cy="4865189"/>
          </a:xfrm>
        </p:grpSpPr>
        <p:pic>
          <p:nvPicPr>
            <p:cNvPr id="3078" name="Picture 6" descr="Picture background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416" y="2347648"/>
              <a:ext cx="4168498" cy="4168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2" name="Группа 61"/>
            <p:cNvGrpSpPr/>
            <p:nvPr/>
          </p:nvGrpSpPr>
          <p:grpSpPr>
            <a:xfrm rot="20438165">
              <a:off x="1749465" y="1650957"/>
              <a:ext cx="1324303" cy="2757955"/>
              <a:chOff x="744841" y="2764387"/>
              <a:chExt cx="1324303" cy="2757955"/>
            </a:xfrm>
          </p:grpSpPr>
          <p:sp>
            <p:nvSpPr>
              <p:cNvPr id="63" name="Прямоугольник 62"/>
              <p:cNvSpPr/>
              <p:nvPr/>
            </p:nvSpPr>
            <p:spPr>
              <a:xfrm>
                <a:off x="1352233" y="4213804"/>
                <a:ext cx="110359" cy="130853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Рамка 63"/>
              <p:cNvSpPr/>
              <p:nvPr/>
            </p:nvSpPr>
            <p:spPr>
              <a:xfrm>
                <a:off x="744841" y="2764387"/>
                <a:ext cx="1324303" cy="1553275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860779" y="3074690"/>
                <a:ext cx="103105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90</a:t>
                </a:r>
                <a:endParaRPr lang="ru-RU" sz="5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 rot="1409875">
              <a:off x="5368975" y="2979383"/>
              <a:ext cx="1454245" cy="2757955"/>
              <a:chOff x="649182" y="2764387"/>
              <a:chExt cx="1454245" cy="2757955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1352233" y="4213804"/>
                <a:ext cx="110359" cy="130853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Рамка 67"/>
              <p:cNvSpPr/>
              <p:nvPr/>
            </p:nvSpPr>
            <p:spPr>
              <a:xfrm>
                <a:off x="744841" y="2764387"/>
                <a:ext cx="1324303" cy="1553275"/>
              </a:xfrm>
              <a:prstGeom prst="fram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649182" y="3074690"/>
                <a:ext cx="1454245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100</a:t>
                </a:r>
                <a:endParaRPr lang="ru-RU" sz="5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61" name="Заголовок 1"/>
          <p:cNvSpPr>
            <a:spLocks noGrp="1"/>
          </p:cNvSpPr>
          <p:nvPr>
            <p:ph type="title"/>
          </p:nvPr>
        </p:nvSpPr>
        <p:spPr>
          <a:xfrm>
            <a:off x="2177077" y="453902"/>
            <a:ext cx="6620289" cy="11075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IT’S OUR PHONETIC </a:t>
            </a:r>
            <a:r>
              <a:rPr lang="en-US" dirty="0" smtClean="0">
                <a:solidFill>
                  <a:srgbClr val="FF0000"/>
                </a:solidFill>
              </a:rPr>
              <a:t>WARM-UP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i="1" dirty="0" smtClean="0"/>
              <a:t>Can you count </a:t>
            </a:r>
            <a:r>
              <a:rPr lang="en-US" i="1" dirty="0" smtClean="0">
                <a:solidFill>
                  <a:srgbClr val="FF0000"/>
                </a:solidFill>
              </a:rPr>
              <a:t>by tens?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75816 -0.59352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9" y="-2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92534 0.01944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67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25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75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750"/>
                            </p:stCondLst>
                            <p:childTnLst>
                              <p:par>
                                <p:cTn id="6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79" y="2005073"/>
            <a:ext cx="7369205" cy="984685"/>
          </a:xfrm>
        </p:spPr>
        <p:txBody>
          <a:bodyPr>
            <a:normAutofit fontScale="92500"/>
          </a:bodyPr>
          <a:lstStyle/>
          <a:p>
            <a:pPr lvl="0" algn="r"/>
            <a:r>
              <a:rPr lang="en-US" sz="4000" b="1" dirty="0">
                <a:solidFill>
                  <a:srgbClr val="FF0000"/>
                </a:solidFill>
              </a:rPr>
              <a:t>Who</a:t>
            </a:r>
            <a:r>
              <a:rPr lang="en-US" sz="4000" b="1" dirty="0"/>
              <a:t> has just </a:t>
            </a:r>
            <a:r>
              <a:rPr lang="en-US" sz="4000" b="1" dirty="0">
                <a:solidFill>
                  <a:srgbClr val="FF0000"/>
                </a:solidFill>
              </a:rPr>
              <a:t>helped</a:t>
            </a:r>
            <a:r>
              <a:rPr lang="en-US" sz="4000" b="1" dirty="0"/>
              <a:t> us to </a:t>
            </a:r>
            <a:r>
              <a:rPr lang="en-US" sz="4000" b="1" dirty="0">
                <a:solidFill>
                  <a:srgbClr val="FF0000"/>
                </a:solidFill>
              </a:rPr>
              <a:t>count</a:t>
            </a:r>
            <a:r>
              <a:rPr lang="en-US" sz="4000" b="1" dirty="0"/>
              <a:t>? </a:t>
            </a:r>
            <a:endParaRPr lang="en-US" sz="4000" b="1" dirty="0" smtClean="0"/>
          </a:p>
          <a:p>
            <a:pPr lvl="0" algn="r"/>
            <a:endParaRPr lang="ru-RU" sz="2000" b="1" dirty="0"/>
          </a:p>
        </p:txBody>
      </p:sp>
      <p:sp>
        <p:nvSpPr>
          <p:cNvPr id="4" name="Выноска 1 3"/>
          <p:cNvSpPr/>
          <p:nvPr/>
        </p:nvSpPr>
        <p:spPr>
          <a:xfrm>
            <a:off x="5943600" y="1160285"/>
            <a:ext cx="2568605" cy="612648"/>
          </a:xfrm>
          <a:prstGeom prst="borderCallout1">
            <a:avLst>
              <a:gd name="adj1" fmla="val 18750"/>
              <a:gd name="adj2" fmla="val -8333"/>
              <a:gd name="adj3" fmla="val -18282"/>
              <a:gd name="adj4" fmla="val -14389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поговорим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42650" y="2857755"/>
            <a:ext cx="8344726" cy="2535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/>
          </a:p>
          <a:p>
            <a:r>
              <a:rPr lang="en-US" sz="4000" b="1" dirty="0" smtClean="0"/>
              <a:t>Do you </a:t>
            </a:r>
            <a:r>
              <a:rPr lang="en-US" sz="4000" b="1" dirty="0" smtClean="0">
                <a:solidFill>
                  <a:srgbClr val="FF0000"/>
                </a:solidFill>
              </a:rPr>
              <a:t>like</a:t>
            </a:r>
            <a:r>
              <a:rPr lang="en-US" sz="4000" b="1" dirty="0" smtClean="0"/>
              <a:t> animals?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smtClean="0"/>
              <a:t>Yes, we do / No, we don’t</a:t>
            </a:r>
          </a:p>
          <a:p>
            <a:endParaRPr lang="ru-RU" sz="2000" b="1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7013919" y="5633356"/>
            <a:ext cx="1939159" cy="940175"/>
          </a:xfrm>
          <a:prstGeom prst="homePlate">
            <a:avLst/>
          </a:prstGeom>
          <a:solidFill>
            <a:srgbClr val="EEFFCB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появления вопросов и ответов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463" y="825104"/>
            <a:ext cx="1842516" cy="243749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091360" y="2445214"/>
            <a:ext cx="2892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A8E650"/>
                </a:solidFill>
                <a:effectLst/>
              </a:rPr>
              <a:t>ANIMALS</a:t>
            </a:r>
            <a:endParaRPr lang="ru-RU" sz="54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A8E650"/>
              </a:solidFill>
              <a:effectLst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42650" y="4563091"/>
            <a:ext cx="8344726" cy="1231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/>
          </a:p>
          <a:p>
            <a:r>
              <a:rPr lang="en-US" sz="4000" b="1" dirty="0"/>
              <a:t>What </a:t>
            </a:r>
            <a:r>
              <a:rPr lang="en-US" sz="4000" b="1" dirty="0">
                <a:solidFill>
                  <a:srgbClr val="FF0000"/>
                </a:solidFill>
              </a:rPr>
              <a:t>are</a:t>
            </a:r>
            <a:r>
              <a:rPr lang="en-US" sz="4000" b="1" dirty="0"/>
              <a:t> we </a:t>
            </a:r>
            <a:r>
              <a:rPr lang="en-US" sz="4000" b="1" dirty="0">
                <a:solidFill>
                  <a:srgbClr val="FF0000"/>
                </a:solidFill>
              </a:rPr>
              <a:t>going</a:t>
            </a:r>
            <a:r>
              <a:rPr lang="en-US" sz="4000" b="1" dirty="0"/>
              <a:t> to talk </a:t>
            </a:r>
            <a:r>
              <a:rPr lang="en-US" sz="4000" b="1" dirty="0" smtClean="0"/>
              <a:t>about? – </a:t>
            </a:r>
          </a:p>
          <a:p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4807" y="5633356"/>
            <a:ext cx="4825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A8E650"/>
                </a:solidFill>
                <a:effectLst/>
              </a:rPr>
              <a:t>About ANIMALS</a:t>
            </a:r>
            <a:endParaRPr lang="ru-RU" sz="54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A8E650"/>
              </a:solidFill>
              <a:effectLst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891916" y="205383"/>
            <a:ext cx="6620289" cy="1107593"/>
          </a:xfrm>
        </p:spPr>
        <p:txBody>
          <a:bodyPr>
            <a:normAutofit/>
          </a:bodyPr>
          <a:lstStyle/>
          <a:p>
            <a:r>
              <a:rPr lang="en-US" dirty="0" smtClean="0"/>
              <a:t>LET’S </a:t>
            </a:r>
            <a:r>
              <a:rPr lang="en-US" dirty="0" smtClean="0">
                <a:solidFill>
                  <a:srgbClr val="FF0000"/>
                </a:solidFill>
              </a:rPr>
              <a:t>TALK</a:t>
            </a:r>
            <a:r>
              <a:rPr lang="en-US" dirty="0" smtClean="0"/>
              <a:t> A LITTLE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6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271623"/>
              </p:ext>
            </p:extLst>
          </p:nvPr>
        </p:nvGraphicFramePr>
        <p:xfrm>
          <a:off x="742950" y="1473891"/>
          <a:ext cx="7886700" cy="4783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0375"/>
                <a:gridCol w="942975"/>
                <a:gridCol w="2971800"/>
                <a:gridCol w="971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</a:t>
                      </a:r>
                      <a:r>
                        <a:rPr lang="en-US" sz="4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4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cat</a:t>
                      </a:r>
                      <a:endParaRPr lang="ru-RU" sz="4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bears</a:t>
                      </a:r>
                      <a:endParaRPr lang="ru-RU" sz="4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bear</a:t>
                      </a:r>
                      <a:endParaRPr lang="ru-RU" sz="4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pig</a:t>
                      </a:r>
                      <a:endParaRPr lang="ru-RU" sz="4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pig</a:t>
                      </a:r>
                      <a:r>
                        <a:rPr lang="en-US" sz="4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4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0682">
                <a:tc>
                  <a:txBody>
                    <a:bodyPr/>
                    <a:lstStyle/>
                    <a:p>
                      <a:r>
                        <a:rPr lang="en-US" sz="4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4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crab</a:t>
                      </a:r>
                      <a:endParaRPr lang="ru-RU" sz="4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crabs</a:t>
                      </a:r>
                      <a:endParaRPr lang="ru-RU" sz="4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dog</a:t>
                      </a:r>
                      <a:endParaRPr lang="ru-RU" sz="4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dog</a:t>
                      </a:r>
                      <a:r>
                        <a:rPr lang="en-US" sz="4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4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chicken</a:t>
                      </a:r>
                      <a:endParaRPr lang="ru-RU" sz="4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chicken</a:t>
                      </a:r>
                      <a:r>
                        <a:rPr lang="en-US" sz="4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4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ашивка 4"/>
          <p:cNvSpPr/>
          <p:nvPr/>
        </p:nvSpPr>
        <p:spPr>
          <a:xfrm rot="5400000">
            <a:off x="3971926" y="1671637"/>
            <a:ext cx="484632" cy="48463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Крест 5"/>
          <p:cNvSpPr/>
          <p:nvPr/>
        </p:nvSpPr>
        <p:spPr>
          <a:xfrm rot="8180579">
            <a:off x="3957068" y="2339168"/>
            <a:ext cx="484632" cy="484632"/>
          </a:xfrm>
          <a:prstGeom prst="plus">
            <a:avLst>
              <a:gd name="adj" fmla="val 3974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3957068" y="3127003"/>
            <a:ext cx="484632" cy="48463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рест 7"/>
          <p:cNvSpPr/>
          <p:nvPr/>
        </p:nvSpPr>
        <p:spPr>
          <a:xfrm rot="8066449">
            <a:off x="4032555" y="4912118"/>
            <a:ext cx="484632" cy="484632"/>
          </a:xfrm>
          <a:prstGeom prst="plus">
            <a:avLst>
              <a:gd name="adj" fmla="val 397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5400000">
            <a:off x="3971926" y="4043955"/>
            <a:ext cx="484632" cy="48463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ест 9"/>
          <p:cNvSpPr/>
          <p:nvPr/>
        </p:nvSpPr>
        <p:spPr>
          <a:xfrm rot="8194078">
            <a:off x="4027595" y="5597348"/>
            <a:ext cx="484632" cy="484632"/>
          </a:xfrm>
          <a:prstGeom prst="plus">
            <a:avLst>
              <a:gd name="adj" fmla="val 3974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ест 10"/>
          <p:cNvSpPr/>
          <p:nvPr/>
        </p:nvSpPr>
        <p:spPr>
          <a:xfrm rot="7917864">
            <a:off x="7886130" y="1662864"/>
            <a:ext cx="484632" cy="484632"/>
          </a:xfrm>
          <a:prstGeom prst="plus">
            <a:avLst>
              <a:gd name="adj" fmla="val 397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7886130" y="2464908"/>
            <a:ext cx="484632" cy="48463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ест 12"/>
          <p:cNvSpPr/>
          <p:nvPr/>
        </p:nvSpPr>
        <p:spPr>
          <a:xfrm rot="8028353">
            <a:off x="7872036" y="3238420"/>
            <a:ext cx="484632" cy="484632"/>
          </a:xfrm>
          <a:prstGeom prst="plus">
            <a:avLst>
              <a:gd name="adj" fmla="val 3974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7913563" y="4768136"/>
            <a:ext cx="484632" cy="48463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5400000">
            <a:off x="7882704" y="5497106"/>
            <a:ext cx="484632" cy="48463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Крест 16"/>
          <p:cNvSpPr/>
          <p:nvPr/>
        </p:nvSpPr>
        <p:spPr>
          <a:xfrm rot="8028353">
            <a:off x="7913562" y="3994624"/>
            <a:ext cx="484632" cy="484632"/>
          </a:xfrm>
          <a:prstGeom prst="plus">
            <a:avLst>
              <a:gd name="adj" fmla="val 3974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1844" y="24696"/>
            <a:ext cx="78041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</a:rPr>
              <a:t>Who</a:t>
            </a:r>
            <a:r>
              <a:rPr lang="en-US" sz="4000" b="1" dirty="0"/>
              <a:t> </a:t>
            </a:r>
            <a:r>
              <a:rPr lang="en-US" sz="4000" b="1" dirty="0" smtClean="0"/>
              <a:t>was in our phonetic warm-up?</a:t>
            </a:r>
          </a:p>
          <a:p>
            <a:pPr lvl="0" algn="ctr"/>
            <a:r>
              <a:rPr lang="en-US" sz="4000" b="1" dirty="0" smtClean="0"/>
              <a:t>Say “yes” or “no” </a:t>
            </a:r>
            <a:endParaRPr lang="en-US" sz="4000" b="1" dirty="0"/>
          </a:p>
          <a:p>
            <a:pPr lvl="0" algn="ctr"/>
            <a:endParaRPr lang="ru-RU" sz="4000" b="1" dirty="0"/>
          </a:p>
        </p:txBody>
      </p:sp>
      <p:sp>
        <p:nvSpPr>
          <p:cNvPr id="20" name="Выноска 1 19"/>
          <p:cNvSpPr/>
          <p:nvPr/>
        </p:nvSpPr>
        <p:spPr>
          <a:xfrm>
            <a:off x="149560" y="709447"/>
            <a:ext cx="2861654" cy="764443"/>
          </a:xfrm>
          <a:prstGeom prst="borderCallout1">
            <a:avLst>
              <a:gd name="adj1" fmla="val 18750"/>
              <a:gd name="adj2" fmla="val -8333"/>
              <a:gd name="adj3" fmla="val -5875"/>
              <a:gd name="adj4" fmla="val 15793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был в фонетической разминке?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 «Да» или «нет»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4966138" y="6170321"/>
            <a:ext cx="3986941" cy="403210"/>
          </a:xfrm>
          <a:prstGeom prst="homePlate">
            <a:avLst/>
          </a:prstGeom>
          <a:solidFill>
            <a:srgbClr val="EEFFCB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Чтение слов парами. Проверка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0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NAME</a:t>
            </a:r>
            <a:br>
              <a:rPr lang="en-US" dirty="0" smtClean="0"/>
            </a:br>
            <a:r>
              <a:rPr lang="en-US" dirty="0" smtClean="0"/>
              <a:t>OTHER</a:t>
            </a:r>
            <a:r>
              <a:rPr lang="en-US" dirty="0" smtClean="0">
                <a:solidFill>
                  <a:srgbClr val="FF0000"/>
                </a:solidFill>
              </a:rPr>
              <a:t> ANIMALS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104" name="Picture 8" descr="https://avatars.mds.yandex.net/i?id=4bcd67f1dc183741193ea6f6745b9595-5450165-images-thumbs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3889" y="3439872"/>
            <a:ext cx="4952072" cy="29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29816" y="184443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13000" dirty="0" smtClean="0"/>
              <a:t>bird</a:t>
            </a:r>
            <a:endParaRPr lang="ru-RU" sz="13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3889" y="2500313"/>
            <a:ext cx="6057901" cy="669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Click to check the answer –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Нажмите, чтобы проверить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Выноска 1 5"/>
          <p:cNvSpPr/>
          <p:nvPr/>
        </p:nvSpPr>
        <p:spPr>
          <a:xfrm>
            <a:off x="6632210" y="1559727"/>
            <a:ext cx="1939159" cy="612648"/>
          </a:xfrm>
          <a:prstGeom prst="borderCallout1">
            <a:avLst>
              <a:gd name="adj1" fmla="val 18750"/>
              <a:gd name="adj2" fmla="val -8333"/>
              <a:gd name="adj3" fmla="val -18282"/>
              <a:gd name="adj4" fmla="val -14389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Назовем других животных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6495961" y="5633356"/>
            <a:ext cx="2457117" cy="940175"/>
          </a:xfrm>
          <a:prstGeom prst="homePlate">
            <a:avLst/>
          </a:prstGeom>
          <a:solidFill>
            <a:srgbClr val="EEFFCB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Проверить ответ и показать картинку -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613103">
            <a:off x="235096" y="4466071"/>
            <a:ext cx="2041370" cy="1955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translate </a:t>
            </a:r>
            <a:r>
              <a:rPr lang="ru-RU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(читаем и переводим)</a:t>
            </a:r>
            <a:endParaRPr lang="ru-RU" sz="2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5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NAME OUR </a:t>
            </a:r>
            <a:br>
              <a:rPr lang="en-US" dirty="0" smtClean="0"/>
            </a:br>
            <a:r>
              <a:rPr lang="en-US" dirty="0" smtClean="0"/>
              <a:t>OTHER</a:t>
            </a:r>
            <a:r>
              <a:rPr lang="en-US" dirty="0" smtClean="0">
                <a:solidFill>
                  <a:srgbClr val="FF0000"/>
                </a:solidFill>
              </a:rPr>
              <a:t> ANIMALS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1161" y="3386137"/>
            <a:ext cx="2953767" cy="334327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44104" y="170806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13000" dirty="0" smtClean="0"/>
              <a:t>rabbit</a:t>
            </a:r>
            <a:endParaRPr lang="ru-RU" sz="13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4240" y="2491541"/>
            <a:ext cx="6057901" cy="669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Click to check the answer –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Нажмите, чтобы проверить ответ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6495961" y="5633356"/>
            <a:ext cx="2457117" cy="940175"/>
          </a:xfrm>
          <a:prstGeom prst="homePlate">
            <a:avLst/>
          </a:prstGeom>
          <a:solidFill>
            <a:srgbClr val="EEFFCB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Проверить ответ и показать картинку -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6632210" y="1559727"/>
            <a:ext cx="1939159" cy="612648"/>
          </a:xfrm>
          <a:prstGeom prst="borderCallout1">
            <a:avLst>
              <a:gd name="adj1" fmla="val 18750"/>
              <a:gd name="adj2" fmla="val -8333"/>
              <a:gd name="adj3" fmla="val -18282"/>
              <a:gd name="adj4" fmla="val -14389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Назовем других животных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613103">
            <a:off x="235096" y="4466071"/>
            <a:ext cx="2041370" cy="1955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translate </a:t>
            </a:r>
            <a:r>
              <a:rPr lang="ru-RU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(читаем и переводим)</a:t>
            </a:r>
            <a:endParaRPr lang="ru-RU" sz="2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1333</Words>
  <Application>Microsoft Office PowerPoint</Application>
  <PresentationFormat>Экран (4:3)</PresentationFormat>
  <Paragraphs>247</Paragraphs>
  <Slides>24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Comic Sans MS</vt:lpstr>
      <vt:lpstr>Footlight MT Light</vt:lpstr>
      <vt:lpstr>Gabriola</vt:lpstr>
      <vt:lpstr>Times New Roman</vt:lpstr>
      <vt:lpstr>Тема Office</vt:lpstr>
      <vt:lpstr>Презентация к уроку  по учебному предмету  «Иностранный язык (английский)»  в 3-м классе  на тему «Животные» </vt:lpstr>
      <vt:lpstr>Пояснительная записка</vt:lpstr>
      <vt:lpstr>OUR NICE LESSON</vt:lpstr>
      <vt:lpstr>IT’S UOR PHONETIC WARM-UP</vt:lpstr>
      <vt:lpstr>IT’S OUR PHONETIC WARM-UP Can you count by tens?</vt:lpstr>
      <vt:lpstr>LET’S TALK A LITTLE</vt:lpstr>
      <vt:lpstr>Презентация PowerPoint</vt:lpstr>
      <vt:lpstr>LET’S NAME OTHER ANIMALS</vt:lpstr>
      <vt:lpstr>LET’S NAME OUR  OTHER ANIMALS</vt:lpstr>
      <vt:lpstr>LET’S NAME OUR  OTHER ANIMALS</vt:lpstr>
      <vt:lpstr>LET’S NAME OUR  OTHER ANIMALS</vt:lpstr>
      <vt:lpstr>LET’S NAME OUR  OTHER ANIMALS</vt:lpstr>
      <vt:lpstr>ARE THE ANIMALS  HAPPY OR SAD?   </vt:lpstr>
      <vt:lpstr>WHY?</vt:lpstr>
      <vt:lpstr>Презентация PowerPoint</vt:lpstr>
      <vt:lpstr>WHAT IS IT?</vt:lpstr>
      <vt:lpstr>FILL (заполни)  THE CARDS to help them</vt:lpstr>
      <vt:lpstr>ABOUT OUR ANIMALS</vt:lpstr>
      <vt:lpstr>CAN YOU DO ANYTHING FOR ANIMALS?</vt:lpstr>
      <vt:lpstr>WHAT IS IT?</vt:lpstr>
      <vt:lpstr>LET’S TRANSFORM IT INTO ANIMALS!</vt:lpstr>
      <vt:lpstr>OUR REFLECTION</vt:lpstr>
      <vt:lpstr>Презентация PowerPoint</vt:lpstr>
      <vt:lpstr>ИСТОЧНИКИ ИНФОРМАЦИИ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57</cp:revision>
  <dcterms:created xsi:type="dcterms:W3CDTF">2025-03-06T20:49:04Z</dcterms:created>
  <dcterms:modified xsi:type="dcterms:W3CDTF">2025-04-02T05:55:40Z</dcterms:modified>
</cp:coreProperties>
</file>