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7" r:id="rId9"/>
    <p:sldId id="265" r:id="rId10"/>
    <p:sldId id="266" r:id="rId11"/>
    <p:sldId id="268" r:id="rId12"/>
    <p:sldId id="270" r:id="rId13"/>
    <p:sldId id="271" r:id="rId14"/>
    <p:sldId id="272" r:id="rId15"/>
    <p:sldId id="273" r:id="rId16"/>
    <p:sldId id="278" r:id="rId17"/>
    <p:sldId id="280" r:id="rId18"/>
    <p:sldId id="279" r:id="rId19"/>
    <p:sldId id="276" r:id="rId20"/>
    <p:sldId id="274" r:id="rId21"/>
    <p:sldId id="275" r:id="rId22"/>
    <p:sldId id="281" r:id="rId23"/>
    <p:sldId id="263" r:id="rId24"/>
    <p:sldId id="283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5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66D0F-F8CD-4235-A768-B2D4F954C56E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C6CCE-3D93-4006-998C-822446AB0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C6CCE-3D93-4006-998C-822446AB08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C6CCE-3D93-4006-998C-822446AB08F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C6CCE-3D93-4006-998C-822446AB08F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2.jpeg"/><Relationship Id="rId7" Type="http://schemas.openxmlformats.org/officeDocument/2006/relationships/slide" Target="slide2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Relationship Id="rId9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wnloads\The%20People%20In%20My%20Family%20super%20simple%20songs.mp4" TargetMode="External"/><Relationship Id="rId5" Type="http://schemas.openxmlformats.org/officeDocument/2006/relationships/image" Target="../media/image53.png"/><Relationship Id="rId4" Type="http://schemas.openxmlformats.org/officeDocument/2006/relationships/hyperlink" Target="https://rutube.ru/video/c275702dc024f322fec7a59cc2892061/?r=plw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tihi.ru/2013/08/23/135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tube.ru/video/c275702dc024f322fec7a59cc2892061/?r=plwd" TargetMode="External"/><Relationship Id="rId4" Type="http://schemas.openxmlformats.org/officeDocument/2006/relationships/hyperlink" Target="http://kenglish.ru/korotkie-stixi-na-temu-semya-family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9.wav"/><Relationship Id="rId7" Type="http://schemas.openxmlformats.org/officeDocument/2006/relationships/image" Target="../media/image13.png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image" Target="../media/image12.jpe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2.wav"/><Relationship Id="rId7" Type="http://schemas.openxmlformats.org/officeDocument/2006/relationships/image" Target="../media/image17.png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6" Type="http://schemas.openxmlformats.org/officeDocument/2006/relationships/image" Target="../media/image16.jpe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audio14.wav"/><Relationship Id="rId1" Type="http://schemas.openxmlformats.org/officeDocument/2006/relationships/audio" Target="../media/audio13.wav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audio16.wav"/><Relationship Id="rId1" Type="http://schemas.openxmlformats.org/officeDocument/2006/relationships/audio" Target="../media/audio15.wav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\Downloads\e1e30729ef5e636a1b215d5a81c37f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653136"/>
            <a:ext cx="464056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подготовили</a:t>
            </a:r>
            <a:endParaRPr lang="ru-RU" sz="20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r"/>
            <a:r>
              <a:rPr lang="ru-RU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Учителя английского </a:t>
            </a:r>
            <a:r>
              <a:rPr lang="ru-RU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языка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Смирнова Валерия </a:t>
            </a:r>
            <a:r>
              <a:rPr lang="ru-RU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Сергеевна,</a:t>
            </a:r>
          </a:p>
          <a:p>
            <a:pPr algn="r"/>
            <a:r>
              <a:rPr lang="ru-RU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Трапизон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Ирина Владимировна</a:t>
            </a:r>
            <a:endParaRPr lang="ru-RU" sz="20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r"/>
            <a:r>
              <a:rPr lang="ru-RU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МБОУ СОШ №36 г. Белгорода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63093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2025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год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988840"/>
            <a:ext cx="619268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Презентация к уроку по учебному предмету «Английский язык» </a:t>
            </a:r>
            <a:br>
              <a:rPr lang="ru-RU" sz="2000" b="1" dirty="0" smtClean="0"/>
            </a:br>
            <a:r>
              <a:rPr lang="ru-RU" sz="2000" b="1" dirty="0" smtClean="0"/>
              <a:t>в 5-ом классе на тему: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3140968"/>
            <a:ext cx="4536504" cy="936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92D050"/>
              </a:solidFill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 family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User\Downloads\e1e30729ef5e636a1b215d5a81c37f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172400" cy="718904"/>
          </a:xfrm>
        </p:spPr>
        <p:txBody>
          <a:bodyPr/>
          <a:lstStyle/>
          <a:p>
            <a:pPr algn="ctr"/>
            <a:r>
              <a:rPr lang="en-US" dirty="0" smtClean="0"/>
              <a:t>Unscramble the words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28800"/>
            <a:ext cx="3816424" cy="42484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500" dirty="0" smtClean="0"/>
              <a:t>1. RMOETH </a:t>
            </a:r>
          </a:p>
          <a:p>
            <a:pPr>
              <a:buNone/>
            </a:pPr>
            <a:r>
              <a:rPr lang="en-US" sz="3500" dirty="0" smtClean="0"/>
              <a:t>2. RFETHA </a:t>
            </a:r>
          </a:p>
          <a:p>
            <a:pPr>
              <a:buNone/>
            </a:pPr>
            <a:r>
              <a:rPr lang="en-US" sz="3500" dirty="0" smtClean="0"/>
              <a:t>3. TERISS </a:t>
            </a:r>
          </a:p>
          <a:p>
            <a:pPr>
              <a:buNone/>
            </a:pPr>
            <a:r>
              <a:rPr lang="en-US" sz="3500" dirty="0" smtClean="0"/>
              <a:t>4. RBOHTER </a:t>
            </a:r>
          </a:p>
          <a:p>
            <a:pPr>
              <a:buNone/>
            </a:pPr>
            <a:r>
              <a:rPr lang="en-US" sz="3500" dirty="0" smtClean="0"/>
              <a:t>5. ECLUN </a:t>
            </a:r>
          </a:p>
          <a:p>
            <a:pPr>
              <a:buNone/>
            </a:pPr>
            <a:r>
              <a:rPr lang="en-US" sz="3500" dirty="0" smtClean="0"/>
              <a:t>6. DNIHCLER  </a:t>
            </a:r>
            <a:endParaRPr lang="ru-RU" sz="3500" dirty="0" smtClean="0"/>
          </a:p>
          <a:p>
            <a:pPr>
              <a:buNone/>
            </a:pPr>
            <a:r>
              <a:rPr lang="en-US" sz="3500" dirty="0" smtClean="0"/>
              <a:t>7. SNO </a:t>
            </a:r>
            <a:endParaRPr lang="ru-RU" sz="3500" dirty="0" smtClean="0"/>
          </a:p>
          <a:p>
            <a:pPr>
              <a:buNone/>
            </a:pPr>
            <a:r>
              <a:rPr lang="en-US" sz="3500" dirty="0" smtClean="0"/>
              <a:t>8. HGRADUTE </a:t>
            </a:r>
            <a:endParaRPr lang="ru-RU" sz="3500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1484784"/>
            <a:ext cx="3240360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00"/>
              </a:spcBef>
              <a:spcAft>
                <a:spcPts val="90"/>
              </a:spcAft>
              <a:buFont typeface="+mj-lt"/>
              <a:buAutoNum type="arabicPeriod"/>
            </a:pPr>
            <a:r>
              <a:rPr lang="en-US" sz="3200" dirty="0" smtClean="0"/>
              <a:t>MOTHER</a:t>
            </a:r>
          </a:p>
          <a:p>
            <a:pPr marL="457200" indent="-457200">
              <a:spcBef>
                <a:spcPts val="100"/>
              </a:spcBef>
              <a:spcAft>
                <a:spcPts val="90"/>
              </a:spcAft>
              <a:buFont typeface="+mj-lt"/>
              <a:buAutoNum type="arabicPeriod"/>
            </a:pPr>
            <a:r>
              <a:rPr lang="en-US" sz="3200" dirty="0" smtClean="0"/>
              <a:t>FATHER</a:t>
            </a:r>
          </a:p>
          <a:p>
            <a:pPr marL="457200" indent="-457200">
              <a:spcBef>
                <a:spcPts val="100"/>
              </a:spcBef>
              <a:spcAft>
                <a:spcPts val="90"/>
              </a:spcAft>
              <a:buFont typeface="+mj-lt"/>
              <a:buAutoNum type="arabicPeriod"/>
            </a:pPr>
            <a:r>
              <a:rPr lang="en-US" sz="3200" dirty="0" smtClean="0"/>
              <a:t>SISTER</a:t>
            </a:r>
          </a:p>
          <a:p>
            <a:pPr marL="457200" indent="-457200">
              <a:spcBef>
                <a:spcPts val="100"/>
              </a:spcBef>
              <a:spcAft>
                <a:spcPts val="90"/>
              </a:spcAft>
              <a:buFont typeface="+mj-lt"/>
              <a:buAutoNum type="arabicPeriod"/>
            </a:pPr>
            <a:r>
              <a:rPr lang="en-US" sz="3200" dirty="0" smtClean="0"/>
              <a:t>BROTHER</a:t>
            </a:r>
          </a:p>
          <a:p>
            <a:pPr marL="457200" indent="-457200">
              <a:spcBef>
                <a:spcPts val="100"/>
              </a:spcBef>
              <a:spcAft>
                <a:spcPts val="90"/>
              </a:spcAft>
              <a:buFont typeface="+mj-lt"/>
              <a:buAutoNum type="arabicPeriod"/>
            </a:pPr>
            <a:r>
              <a:rPr lang="en-US" sz="3200" dirty="0" smtClean="0"/>
              <a:t>UNCLE</a:t>
            </a:r>
          </a:p>
          <a:p>
            <a:pPr marL="457200" indent="-457200">
              <a:spcBef>
                <a:spcPts val="100"/>
              </a:spcBef>
              <a:spcAft>
                <a:spcPts val="90"/>
              </a:spcAft>
              <a:buFont typeface="+mj-lt"/>
              <a:buAutoNum type="arabicPeriod"/>
            </a:pPr>
            <a:r>
              <a:rPr lang="en-US" sz="3200" dirty="0" smtClean="0"/>
              <a:t>CHILDREN</a:t>
            </a:r>
          </a:p>
          <a:p>
            <a:pPr marL="457200" indent="-457200">
              <a:spcBef>
                <a:spcPts val="100"/>
              </a:spcBef>
              <a:spcAft>
                <a:spcPts val="90"/>
              </a:spcAft>
              <a:buFont typeface="+mj-lt"/>
              <a:buAutoNum type="arabicPeriod"/>
            </a:pPr>
            <a:r>
              <a:rPr lang="en-US" sz="3200" dirty="0" smtClean="0"/>
              <a:t>SON</a:t>
            </a:r>
          </a:p>
          <a:p>
            <a:pPr marL="457200" indent="-457200">
              <a:spcBef>
                <a:spcPts val="100"/>
              </a:spcBef>
              <a:spcAft>
                <a:spcPts val="90"/>
              </a:spcAft>
              <a:buFont typeface="+mj-lt"/>
              <a:buAutoNum type="arabicPeriod"/>
            </a:pPr>
            <a:r>
              <a:rPr lang="en-US" sz="3200" dirty="0" smtClean="0"/>
              <a:t>DAUGHTER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15567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1484784"/>
            <a:ext cx="3312368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92D050"/>
                </a:solidFill>
              </a:rPr>
              <a:t>Check yourself</a:t>
            </a:r>
          </a:p>
          <a:p>
            <a:endParaRPr lang="en-US" sz="3600" dirty="0" smtClean="0"/>
          </a:p>
          <a:p>
            <a:pPr algn="ctr"/>
            <a:r>
              <a:rPr lang="en-US" sz="3500" spc="300" dirty="0" smtClean="0">
                <a:solidFill>
                  <a:srgbClr val="FF0000"/>
                </a:solidFill>
              </a:rPr>
              <a:t>ATTENTION!</a:t>
            </a:r>
          </a:p>
          <a:p>
            <a:endParaRPr lang="en-US" sz="3600" dirty="0" smtClean="0"/>
          </a:p>
          <a:p>
            <a:pPr algn="ctr"/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These are the right answers</a:t>
            </a:r>
            <a:endParaRPr lang="ru-RU" sz="3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Users\User\Downloads\e1e30729ef5e636a1b215d5a81c37f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920880" cy="675456"/>
          </a:xfrm>
        </p:spPr>
        <p:txBody>
          <a:bodyPr/>
          <a:lstStyle/>
          <a:p>
            <a:pPr algn="ctr"/>
            <a:r>
              <a:rPr lang="en-US" dirty="0" smtClean="0"/>
              <a:t>Description of appearance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692696"/>
            <a:ext cx="1728192" cy="72008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100" b="1" dirty="0" smtClean="0">
                <a:solidFill>
                  <a:srgbClr val="7030A0"/>
                </a:solidFill>
              </a:rPr>
              <a:t>HEIGHT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r="290" b="8085"/>
          <a:stretch>
            <a:fillRect/>
          </a:stretch>
        </p:blipFill>
        <p:spPr bwMode="auto">
          <a:xfrm>
            <a:off x="2915816" y="1340768"/>
            <a:ext cx="5112568" cy="53852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43808" y="299695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SHORT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83671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TALL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9" name="Picture 3" descr="C:\Users\User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 l="14286" t="1225" r="7143"/>
          <a:stretch>
            <a:fillRect/>
          </a:stretch>
        </p:blipFill>
        <p:spPr bwMode="auto">
          <a:xfrm>
            <a:off x="467544" y="404664"/>
            <a:ext cx="864096" cy="63314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19872" y="198884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MEDIUM-HEIGHT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Users\User\Downloads\e1e30729ef5e636a1b215d5a81c37f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3275856" y="0"/>
            <a:ext cx="252028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W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70080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FAT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83671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FIT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119675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THIN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35022" r="39617"/>
          <a:stretch>
            <a:fillRect/>
          </a:stretch>
        </p:blipFill>
        <p:spPr bwMode="auto">
          <a:xfrm>
            <a:off x="3491880" y="1484784"/>
            <a:ext cx="2088232" cy="4616904"/>
          </a:xfrm>
          <a:prstGeom prst="rect">
            <a:avLst/>
          </a:prstGeom>
          <a:noFill/>
        </p:spPr>
      </p:pic>
      <p:pic>
        <p:nvPicPr>
          <p:cNvPr id="13316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9250" t="3571" r="57712"/>
          <a:stretch>
            <a:fillRect/>
          </a:stretch>
        </p:blipFill>
        <p:spPr bwMode="auto">
          <a:xfrm>
            <a:off x="6804248" y="1844824"/>
            <a:ext cx="1440160" cy="4666118"/>
          </a:xfrm>
          <a:prstGeom prst="rect">
            <a:avLst/>
          </a:prstGeom>
          <a:noFill/>
        </p:spPr>
      </p:pic>
      <p:pic>
        <p:nvPicPr>
          <p:cNvPr id="13318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 r="738" b="8742"/>
          <a:stretch>
            <a:fillRect/>
          </a:stretch>
        </p:blipFill>
        <p:spPr bwMode="auto">
          <a:xfrm>
            <a:off x="539552" y="2276872"/>
            <a:ext cx="259228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Users\User\Downloads\e1e30729ef5e636a1b215d5a81c37f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3419872" y="188640"/>
            <a:ext cx="230425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34076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OLD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623731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MIDDLE-AGED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60932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YOUNG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26051" r="33012" b="7557"/>
          <a:stretch>
            <a:fillRect/>
          </a:stretch>
        </p:blipFill>
        <p:spPr bwMode="auto">
          <a:xfrm>
            <a:off x="683568" y="1844824"/>
            <a:ext cx="2005556" cy="4922729"/>
          </a:xfrm>
          <a:prstGeom prst="rect">
            <a:avLst/>
          </a:prstGeom>
          <a:noFill/>
        </p:spPr>
      </p:pic>
      <p:pic>
        <p:nvPicPr>
          <p:cNvPr id="12296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908720"/>
            <a:ext cx="1872208" cy="5349164"/>
          </a:xfrm>
          <a:prstGeom prst="rect">
            <a:avLst/>
          </a:prstGeom>
          <a:noFill/>
        </p:spPr>
      </p:pic>
      <p:pic>
        <p:nvPicPr>
          <p:cNvPr id="12298" name="Picture 10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32656"/>
            <a:ext cx="1812406" cy="5762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Users\User\Downloads\e1e30729ef5e636a1b215d5a81c37f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63888" y="11663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H</a:t>
            </a:r>
            <a:r>
              <a:rPr lang="en-US" sz="4000" b="1" dirty="0" smtClean="0">
                <a:solidFill>
                  <a:schemeClr val="accent2"/>
                </a:solidFill>
              </a:rPr>
              <a:t>A</a:t>
            </a:r>
            <a:r>
              <a:rPr lang="en-US" sz="4000" b="1" dirty="0" smtClean="0">
                <a:solidFill>
                  <a:srgbClr val="FFC000"/>
                </a:solidFill>
              </a:rPr>
              <a:t>I</a:t>
            </a:r>
            <a:r>
              <a:rPr lang="en-US" sz="4000" b="1" dirty="0" smtClean="0">
                <a:solidFill>
                  <a:srgbClr val="C00000"/>
                </a:solidFill>
              </a:rPr>
              <a:t>R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628800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BROWN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</a:t>
            </a:r>
            <a:endParaRPr lang="en-US" sz="24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STRAIGHT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LONG</a:t>
            </a:r>
            <a:endParaRPr lang="ru-RU" sz="2400" b="1" dirty="0" smtClean="0">
              <a:solidFill>
                <a:schemeClr val="accent1"/>
              </a:solidFill>
            </a:endParaRP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1268760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</a:rPr>
              <a:t>DARK</a:t>
            </a:r>
            <a:r>
              <a:rPr lang="ru-RU" sz="2400" b="1" dirty="0" smtClean="0">
                <a:solidFill>
                  <a:schemeClr val="accent4"/>
                </a:solidFill>
              </a:rPr>
              <a:t>,</a:t>
            </a:r>
            <a:endParaRPr lang="en-US" sz="2400" b="1" dirty="0" smtClean="0">
              <a:solidFill>
                <a:schemeClr val="accent4"/>
              </a:solidFill>
            </a:endParaRPr>
          </a:p>
          <a:p>
            <a:r>
              <a:rPr lang="en-US" sz="2400" b="1" dirty="0" smtClean="0">
                <a:solidFill>
                  <a:srgbClr val="00B0F0"/>
                </a:solidFill>
              </a:rPr>
              <a:t>WAVY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2132856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FAIR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SHORT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268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6130" t="5465" r="32574"/>
          <a:stretch>
            <a:fillRect/>
          </a:stretch>
        </p:blipFill>
        <p:spPr bwMode="auto">
          <a:xfrm>
            <a:off x="323528" y="3140968"/>
            <a:ext cx="3080410" cy="26642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270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212976"/>
            <a:ext cx="2808312" cy="2808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564904"/>
            <a:ext cx="2520279" cy="27363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Users\User\Downloads\e1e30729ef5e636a1b215d5a81c37f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07904" y="33265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EYES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587727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BROWN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342900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GREEN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378904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BLUE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84482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SMALL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4328" y="206084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BIG</a:t>
            </a:r>
            <a:endParaRPr lang="ru-RU" sz="2400" b="1" dirty="0"/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7662" t="13636" b="18182"/>
          <a:stretch>
            <a:fillRect/>
          </a:stretch>
        </p:blipFill>
        <p:spPr bwMode="auto">
          <a:xfrm>
            <a:off x="5292080" y="2492896"/>
            <a:ext cx="3297478" cy="136815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 t="28017"/>
          <a:stretch>
            <a:fillRect/>
          </a:stretch>
        </p:blipFill>
        <p:spPr bwMode="auto">
          <a:xfrm>
            <a:off x="395536" y="2348880"/>
            <a:ext cx="3705954" cy="108012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246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 t="39170"/>
          <a:stretch>
            <a:fillRect/>
          </a:stretch>
        </p:blipFill>
        <p:spPr bwMode="auto">
          <a:xfrm>
            <a:off x="2771800" y="4941168"/>
            <a:ext cx="3532898" cy="86409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User\Downloads\e1e30729ef5e636a1b215d5a81c37f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83880" cy="5748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Personality traits</a:t>
            </a:r>
            <a:endParaRPr lang="ru-RU" dirty="0"/>
          </a:p>
        </p:txBody>
      </p:sp>
      <p:pic>
        <p:nvPicPr>
          <p:cNvPr id="9220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56792"/>
            <a:ext cx="3028626" cy="2016224"/>
          </a:xfrm>
          <a:prstGeom prst="rect">
            <a:avLst/>
          </a:prstGeom>
          <a:noFill/>
        </p:spPr>
      </p:pic>
      <p:pic>
        <p:nvPicPr>
          <p:cNvPr id="9222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22244" t="8163" r="29846" b="8163"/>
          <a:stretch>
            <a:fillRect/>
          </a:stretch>
        </p:blipFill>
        <p:spPr bwMode="auto">
          <a:xfrm>
            <a:off x="6588224" y="1484784"/>
            <a:ext cx="2016225" cy="2952331"/>
          </a:xfrm>
          <a:prstGeom prst="rect">
            <a:avLst/>
          </a:prstGeom>
          <a:noFill/>
        </p:spPr>
      </p:pic>
      <p:pic>
        <p:nvPicPr>
          <p:cNvPr id="9224" name="Picture 8" descr="Picture background"/>
          <p:cNvPicPr>
            <a:picLocks noChangeAspect="1" noChangeArrowheads="1"/>
          </p:cNvPicPr>
          <p:nvPr/>
        </p:nvPicPr>
        <p:blipFill>
          <a:blip r:embed="rId5" cstate="print"/>
          <a:srcRect l="30385" t="3376" r="31633" b="8844"/>
          <a:stretch>
            <a:fillRect/>
          </a:stretch>
        </p:blipFill>
        <p:spPr bwMode="auto">
          <a:xfrm>
            <a:off x="1763688" y="3717032"/>
            <a:ext cx="2376264" cy="3089143"/>
          </a:xfrm>
          <a:prstGeom prst="rect">
            <a:avLst/>
          </a:prstGeom>
          <a:noFill/>
        </p:spPr>
      </p:pic>
      <p:pic>
        <p:nvPicPr>
          <p:cNvPr id="9229" name="Picture 13" descr="C:\Users\User\Desktop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564904"/>
            <a:ext cx="2088232" cy="26111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568" y="105273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Clever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0272" y="105273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Kind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609329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Angry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6" y="580526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Naughty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177281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Tahoma" panose="020B0604030504040204" pitchFamily="34" charset="0"/>
              </a:rPr>
              <a:t>Friendly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544522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</a:rPr>
              <a:t>Funny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357301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Tahoma" panose="020B0604030504040204" pitchFamily="34" charset="0"/>
              </a:rPr>
              <a:t>Nice</a:t>
            </a:r>
            <a:endParaRPr lang="ru-RU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Users\User\Downloads\e1e30729ef5e636a1b215d5a81c37f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039864" cy="835536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She/He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can</a:t>
            </a:r>
            <a:r>
              <a:rPr lang="en-US" dirty="0" smtClean="0">
                <a:solidFill>
                  <a:srgbClr val="FF0000"/>
                </a:solidFill>
              </a:rPr>
              <a:t> or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can’t</a:t>
            </a: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32403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accent1"/>
                </a:solidFill>
              </a:rPr>
              <a:t>Cook</a:t>
            </a:r>
            <a:r>
              <a:rPr lang="en-US" sz="34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sz="3400" b="1" dirty="0" smtClean="0">
                <a:solidFill>
                  <a:srgbClr val="FF0000"/>
                </a:solidFill>
              </a:rPr>
              <a:t>Sing</a:t>
            </a:r>
          </a:p>
          <a:p>
            <a:pPr algn="ctr"/>
            <a:r>
              <a:rPr lang="en-US" sz="3400" b="1" dirty="0" smtClean="0">
                <a:solidFill>
                  <a:schemeClr val="accent4">
                    <a:lumMod val="75000"/>
                  </a:schemeClr>
                </a:solidFill>
              </a:rPr>
              <a:t>Dance</a:t>
            </a:r>
          </a:p>
          <a:p>
            <a:pPr algn="r"/>
            <a:r>
              <a:rPr lang="en-US" sz="3400" b="1" dirty="0" smtClean="0">
                <a:solidFill>
                  <a:srgbClr val="00B0F0"/>
                </a:solidFill>
              </a:rPr>
              <a:t>Swim</a:t>
            </a:r>
          </a:p>
          <a:p>
            <a:r>
              <a:rPr lang="en-US" sz="3200" dirty="0" smtClean="0"/>
              <a:t>Play the guitar</a:t>
            </a:r>
          </a:p>
          <a:p>
            <a:r>
              <a:rPr lang="en-US" sz="3400" b="1" dirty="0" smtClean="0">
                <a:solidFill>
                  <a:srgbClr val="7030A0"/>
                </a:solidFill>
              </a:rPr>
              <a:t>  Drive a car</a:t>
            </a:r>
          </a:p>
          <a:p>
            <a:endParaRPr lang="ru-RU" dirty="0"/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124744"/>
            <a:ext cx="2376264" cy="2376264"/>
          </a:xfrm>
          <a:prstGeom prst="rect">
            <a:avLst/>
          </a:prstGeom>
          <a:noFill/>
        </p:spPr>
      </p:pic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7143" t="2381"/>
          <a:stretch>
            <a:fillRect/>
          </a:stretch>
        </p:blipFill>
        <p:spPr bwMode="auto">
          <a:xfrm>
            <a:off x="3491880" y="1628800"/>
            <a:ext cx="2808312" cy="2952328"/>
          </a:xfrm>
          <a:prstGeom prst="rect">
            <a:avLst/>
          </a:prstGeom>
          <a:noFill/>
        </p:spPr>
      </p:pic>
      <p:pic>
        <p:nvPicPr>
          <p:cNvPr id="8198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645024"/>
            <a:ext cx="2376264" cy="2455473"/>
          </a:xfrm>
          <a:prstGeom prst="rect">
            <a:avLst/>
          </a:prstGeom>
          <a:noFill/>
        </p:spPr>
      </p:pic>
      <p:pic>
        <p:nvPicPr>
          <p:cNvPr id="8200" name="Picture 8" descr="Picture background"/>
          <p:cNvPicPr>
            <a:picLocks noChangeAspect="1" noChangeArrowheads="1"/>
          </p:cNvPicPr>
          <p:nvPr/>
        </p:nvPicPr>
        <p:blipFill>
          <a:blip r:embed="rId6" cstate="print"/>
          <a:srcRect l="7500" t="4458" b="6372"/>
          <a:stretch>
            <a:fillRect/>
          </a:stretch>
        </p:blipFill>
        <p:spPr bwMode="auto">
          <a:xfrm>
            <a:off x="3131840" y="4581128"/>
            <a:ext cx="3197324" cy="1728192"/>
          </a:xfrm>
          <a:prstGeom prst="rect">
            <a:avLst/>
          </a:prstGeom>
          <a:noFill/>
        </p:spPr>
      </p:pic>
      <p:pic>
        <p:nvPicPr>
          <p:cNvPr id="8202" name="Picture 10" descr="Picture background"/>
          <p:cNvPicPr>
            <a:picLocks noChangeAspect="1" noChangeArrowheads="1"/>
          </p:cNvPicPr>
          <p:nvPr/>
        </p:nvPicPr>
        <p:blipFill>
          <a:blip r:embed="rId7" cstate="print"/>
          <a:srcRect l="6000" t="14761" b="11239"/>
          <a:stretch>
            <a:fillRect/>
          </a:stretch>
        </p:blipFill>
        <p:spPr bwMode="auto">
          <a:xfrm>
            <a:off x="395536" y="4653136"/>
            <a:ext cx="2592288" cy="2040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C:\Users\User\Downloads\e1e30729ef5e636a1b215d5a81c37f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Read the description and guess the person!</a:t>
            </a:r>
            <a:endParaRPr lang="ru-RU" sz="2800" dirty="0"/>
          </a:p>
        </p:txBody>
      </p:sp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31500" t="4200" r="32801"/>
          <a:stretch>
            <a:fillRect/>
          </a:stretch>
        </p:blipFill>
        <p:spPr bwMode="auto">
          <a:xfrm>
            <a:off x="4427984" y="1988840"/>
            <a:ext cx="1512168" cy="4057924"/>
          </a:xfrm>
          <a:prstGeom prst="rect">
            <a:avLst/>
          </a:prstGeom>
          <a:noFill/>
        </p:spPr>
      </p:pic>
      <p:sp>
        <p:nvSpPr>
          <p:cNvPr id="23556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9" name="Picture 7" descr="C:\Users\User\Desktop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628800"/>
            <a:ext cx="1243756" cy="4392521"/>
          </a:xfrm>
          <a:prstGeom prst="rect">
            <a:avLst/>
          </a:prstGeom>
          <a:noFill/>
        </p:spPr>
      </p:pic>
      <p:pic>
        <p:nvPicPr>
          <p:cNvPr id="23562" name="Picture 10" descr="C:\Users\User\Desktop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9772" y="1268760"/>
            <a:ext cx="1936724" cy="48245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60032" y="616530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hlinkClick r:id="rId7" action="ppaction://hlinksldjump"/>
              </a:rPr>
              <a:t>№1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616530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hlinkClick r:id="rId7" action="ppaction://hlinksldjump"/>
              </a:rPr>
              <a:t>№2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hlinkClick r:id="rId7" action="ppaction://hlinksldjump"/>
              </a:rPr>
              <a:t>    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8344" y="616530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hlinkClick r:id="rId8" action="ppaction://hlinksldjump"/>
              </a:rPr>
              <a:t>№3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1835696" y="1196752"/>
            <a:ext cx="2515322" cy="2465309"/>
          </a:xfrm>
          <a:prstGeom prst="wedgeEllipseCallout">
            <a:avLst>
              <a:gd name="adj1" fmla="val -37750"/>
              <a:gd name="adj2" fmla="val 54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My aunt is beautiful. </a:t>
            </a:r>
          </a:p>
          <a:p>
            <a:r>
              <a:rPr lang="en-US" sz="1400" dirty="0" smtClean="0"/>
              <a:t>She is kind. She is thin and tall. She has short fair hair.  Her eyes are big and blue. Where is she?</a:t>
            </a:r>
            <a:endParaRPr lang="ru-RU" sz="1600" dirty="0"/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501008"/>
            <a:ext cx="1800200" cy="3139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User\Downloads\e1e30729ef5e636a1b215d5a81c37f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That's right. </a:t>
            </a:r>
            <a:br>
              <a:rPr lang="en-US" dirty="0" smtClean="0"/>
            </a:br>
            <a:r>
              <a:rPr lang="en-US" dirty="0" smtClean="0"/>
              <a:t>Let's watch the video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623731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6309320"/>
            <a:ext cx="7704856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hlinkClick r:id="rId4"/>
            </a:endParaRPr>
          </a:p>
          <a:p>
            <a:pPr algn="ctr"/>
            <a:r>
              <a:rPr lang="en-US" sz="1600" dirty="0" smtClean="0">
                <a:hlinkClick r:id="rId4"/>
              </a:rPr>
              <a:t>https://rutube.ru/video/c275702dc024f322fec7a59cc2892061/?r=plwd</a:t>
            </a:r>
            <a:endParaRPr lang="ru-RU" sz="1600" dirty="0" smtClean="0"/>
          </a:p>
          <a:p>
            <a:pPr algn="ctr"/>
            <a:endParaRPr lang="ru-RU" sz="1600" dirty="0"/>
          </a:p>
        </p:txBody>
      </p:sp>
      <p:pic>
        <p:nvPicPr>
          <p:cNvPr id="12" name="The People In My Family super simple song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9552" y="1268760"/>
            <a:ext cx="8064896" cy="4698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User\Downloads\e1e30729ef5e636a1b215d5a81c37f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1095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Let's practice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4320480" cy="21602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900" dirty="0" smtClean="0"/>
              <a:t>I have a father.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/>
              <a:t>I have a mother.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/>
              <a:t>I have a sister.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/>
              <a:t>I have a</a:t>
            </a:r>
            <a:r>
              <a:rPr lang="ru-RU" sz="1900" dirty="0" smtClean="0"/>
              <a:t> </a:t>
            </a:r>
            <a:r>
              <a:rPr lang="en-US" sz="1900" dirty="0" smtClean="0"/>
              <a:t>brother.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/>
              <a:t>Father, mother, sister, brother </a:t>
            </a:r>
          </a:p>
          <a:p>
            <a:pPr>
              <a:spcBef>
                <a:spcPts val="0"/>
              </a:spcBef>
              <a:buNone/>
            </a:pPr>
            <a:r>
              <a:rPr lang="en-US" sz="1900" dirty="0" smtClean="0"/>
              <a:t>-Hand in hand with one another.</a:t>
            </a:r>
            <a:endParaRPr lang="ru-RU" sz="1900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5085184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Some families are large.</a:t>
            </a:r>
          </a:p>
          <a:p>
            <a:r>
              <a:rPr lang="en-US" sz="2000" dirty="0" smtClean="0"/>
              <a:t>Some families are small.</a:t>
            </a:r>
          </a:p>
          <a:p>
            <a:r>
              <a:rPr lang="en-US" sz="2000" dirty="0" smtClean="0"/>
              <a:t>But I love my family</a:t>
            </a:r>
          </a:p>
          <a:p>
            <a:r>
              <a:rPr lang="en-US" sz="2000" dirty="0" smtClean="0"/>
              <a:t>Best of all!</a:t>
            </a:r>
            <a:endParaRPr lang="ru-RU" sz="2000" dirty="0"/>
          </a:p>
        </p:txBody>
      </p:sp>
      <p:pic>
        <p:nvPicPr>
          <p:cNvPr id="23556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1902"/>
          <a:stretch>
            <a:fillRect/>
          </a:stretch>
        </p:blipFill>
        <p:spPr bwMode="auto">
          <a:xfrm>
            <a:off x="4644008" y="1268760"/>
            <a:ext cx="3888432" cy="38922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3558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 t="31259"/>
          <a:stretch>
            <a:fillRect/>
          </a:stretch>
        </p:blipFill>
        <p:spPr bwMode="auto">
          <a:xfrm>
            <a:off x="755576" y="3140968"/>
            <a:ext cx="3888432" cy="3502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User\Downloads\e1e30729ef5e636a1b215d5a81c37f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033864" cy="6663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Family Portrait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1412776"/>
            <a:ext cx="525658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This is my_______.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His/Her name is_________.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She/He is _____ years old.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He/She</a:t>
            </a:r>
            <a:r>
              <a:rPr lang="en-US" sz="2400" dirty="0" smtClean="0"/>
              <a:t> is  ________. (qualities)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He/She has got_______ eyes.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He/she has got _______ hair.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He/She is ________. </a:t>
            </a:r>
            <a:r>
              <a:rPr lang="en-US" sz="2000" dirty="0" smtClean="0"/>
              <a:t>(height/ weight)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He/She can ________.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He/She can’t _______.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 love _______ very much!</a:t>
            </a:r>
            <a:endParaRPr lang="ru-RU" sz="2400" dirty="0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r="70176" b="52442"/>
          <a:stretch>
            <a:fillRect/>
          </a:stretch>
        </p:blipFill>
        <p:spPr bwMode="auto">
          <a:xfrm>
            <a:off x="827584" y="548680"/>
            <a:ext cx="1368152" cy="1931509"/>
          </a:xfrm>
          <a:prstGeom prst="rect">
            <a:avLst/>
          </a:prstGeom>
          <a:noFill/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34714" t="-1707" r="28994" b="49789"/>
          <a:stretch>
            <a:fillRect/>
          </a:stretch>
        </p:blipFill>
        <p:spPr bwMode="auto">
          <a:xfrm>
            <a:off x="251520" y="2492896"/>
            <a:ext cx="1490566" cy="1944216"/>
          </a:xfrm>
          <a:prstGeom prst="rect">
            <a:avLst/>
          </a:prstGeom>
          <a:noFill/>
        </p:spPr>
      </p:pic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70713" t="1707" b="53797"/>
          <a:stretch>
            <a:fillRect/>
          </a:stretch>
        </p:blipFill>
        <p:spPr bwMode="auto">
          <a:xfrm rot="21239361">
            <a:off x="7315434" y="256745"/>
            <a:ext cx="1383964" cy="1584176"/>
          </a:xfrm>
          <a:prstGeom prst="rect">
            <a:avLst/>
          </a:prstGeom>
          <a:noFill/>
        </p:spPr>
      </p:pic>
      <p:pic>
        <p:nvPicPr>
          <p:cNvPr id="5128" name="Picture 8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70713" t="46076" b="2728"/>
          <a:stretch>
            <a:fillRect/>
          </a:stretch>
        </p:blipFill>
        <p:spPr bwMode="auto">
          <a:xfrm>
            <a:off x="7380312" y="2276872"/>
            <a:ext cx="1530909" cy="2016224"/>
          </a:xfrm>
          <a:prstGeom prst="rect">
            <a:avLst/>
          </a:prstGeom>
          <a:noFill/>
        </p:spPr>
      </p:pic>
      <p:pic>
        <p:nvPicPr>
          <p:cNvPr id="5130" name="Picture 10" descr="Picture background"/>
          <p:cNvPicPr>
            <a:picLocks noChangeAspect="1" noChangeArrowheads="1"/>
          </p:cNvPicPr>
          <p:nvPr/>
        </p:nvPicPr>
        <p:blipFill>
          <a:blip r:embed="rId3" cstate="print"/>
          <a:srcRect t="47783" r="66572"/>
          <a:stretch>
            <a:fillRect/>
          </a:stretch>
        </p:blipFill>
        <p:spPr bwMode="auto">
          <a:xfrm>
            <a:off x="539552" y="4581128"/>
            <a:ext cx="1728192" cy="2033862"/>
          </a:xfrm>
          <a:prstGeom prst="rect">
            <a:avLst/>
          </a:prstGeom>
          <a:noFill/>
        </p:spPr>
      </p:pic>
      <p:pic>
        <p:nvPicPr>
          <p:cNvPr id="5132" name="Picture 1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41142" t="52902" r="37001"/>
          <a:stretch>
            <a:fillRect/>
          </a:stretch>
        </p:blipFill>
        <p:spPr bwMode="auto">
          <a:xfrm rot="581488">
            <a:off x="7524328" y="4653136"/>
            <a:ext cx="1224136" cy="1987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User\Downloads\e1e30729ef5e636a1b215d5a81c37f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Find the necessary</a:t>
            </a:r>
            <a:r>
              <a:rPr lang="ru-RU" sz="2800" dirty="0" smtClean="0"/>
              <a:t> </a:t>
            </a:r>
            <a:r>
              <a:rPr lang="en-US" sz="2800" dirty="0" smtClean="0"/>
              <a:t>words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 l="2899" t="1268" r="2899" b="42933"/>
          <a:stretch>
            <a:fillRect/>
          </a:stretch>
        </p:blipFill>
        <p:spPr bwMode="auto">
          <a:xfrm>
            <a:off x="1331640" y="2204864"/>
            <a:ext cx="6488902" cy="439248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 t="76090" r="18841" b="-185"/>
          <a:stretch>
            <a:fillRect/>
          </a:stretch>
        </p:blipFill>
        <p:spPr bwMode="auto">
          <a:xfrm>
            <a:off x="2051720" y="692696"/>
            <a:ext cx="5238832" cy="151216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User\Downloads\e1e30729ef5e636a1b215d5a81c37f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pic>
        <p:nvPicPr>
          <p:cNvPr id="2050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8300922" cy="56166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908720"/>
            <a:ext cx="8280920" cy="561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Check yourself</a:t>
            </a:r>
          </a:p>
          <a:p>
            <a:endParaRPr lang="en-US" sz="3600" dirty="0" smtClean="0"/>
          </a:p>
          <a:p>
            <a:pPr algn="ctr"/>
            <a:r>
              <a:rPr lang="en-US" sz="3600" b="1" spc="300" dirty="0" smtClean="0">
                <a:solidFill>
                  <a:srgbClr val="FF0000"/>
                </a:solidFill>
              </a:rPr>
              <a:t>ATTENTION</a:t>
            </a:r>
            <a:r>
              <a:rPr lang="en-US" sz="3600" spc="300" dirty="0" smtClean="0">
                <a:solidFill>
                  <a:srgbClr val="FF0000"/>
                </a:solidFill>
              </a:rPr>
              <a:t>!</a:t>
            </a:r>
          </a:p>
          <a:p>
            <a:endParaRPr lang="en-US" sz="3600" dirty="0" smtClean="0"/>
          </a:p>
          <a:p>
            <a:pPr algn="ctr"/>
            <a:r>
              <a:rPr lang="en-U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These are the right answers</a:t>
            </a:r>
            <a:endParaRPr lang="ru-RU" sz="36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User\Downloads\e1e30729ef5e636a1b215d5a81c37f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100811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Thank </a:t>
            </a: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you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accent4"/>
                </a:solidFill>
              </a:rPr>
              <a:t>for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the</a:t>
            </a:r>
            <a:r>
              <a:rPr lang="en-US" sz="4000" dirty="0" smtClean="0"/>
              <a:t> lesson!</a:t>
            </a:r>
            <a:endParaRPr lang="ru-RU" sz="4000" dirty="0"/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8616957" cy="48470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User\Downloads\e1e30729ef5e636a1b215d5a81c37f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83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Используемые источники: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187952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https://stihi.ru/2013/08/23/1354</a:t>
            </a:r>
            <a:r>
              <a:rPr lang="ru-RU" dirty="0" smtClean="0"/>
              <a:t> </a:t>
            </a:r>
            <a:r>
              <a:rPr lang="ru-RU" sz="2400" dirty="0" smtClean="0"/>
              <a:t>- слайд №2</a:t>
            </a:r>
          </a:p>
          <a:p>
            <a:r>
              <a:rPr lang="en-US" dirty="0" smtClean="0">
                <a:hlinkClick r:id="rId4"/>
              </a:rPr>
              <a:t>http://kenglish.ru/korotkie-stixi-na-temu-semya-family/</a:t>
            </a:r>
            <a:r>
              <a:rPr lang="ru-RU" dirty="0" smtClean="0"/>
              <a:t> </a:t>
            </a:r>
            <a:r>
              <a:rPr lang="ru-RU" sz="2400" dirty="0" smtClean="0"/>
              <a:t>- слайд №2</a:t>
            </a:r>
          </a:p>
          <a:p>
            <a:r>
              <a:rPr lang="en-US" dirty="0" smtClean="0">
                <a:hlinkClick r:id="rId5"/>
              </a:rPr>
              <a:t>https://rutube.ru/video/c275702dc024f322fec7a59cc2892061/?r=plwd</a:t>
            </a:r>
            <a:r>
              <a:rPr lang="ru-RU" dirty="0" smtClean="0"/>
              <a:t> –</a:t>
            </a:r>
            <a:r>
              <a:rPr lang="ru-RU" sz="2400" dirty="0" smtClean="0"/>
              <a:t> слайд №19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User\Downloads\e1e30729ef5e636a1b215d5a81c37f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88840"/>
            <a:ext cx="8183880" cy="2034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rgbClr val="C00000"/>
                </a:solidFill>
              </a:rPr>
              <a:t>This is wrong</a:t>
            </a:r>
            <a:r>
              <a:rPr lang="ru-RU" sz="5400" dirty="0" smtClean="0">
                <a:solidFill>
                  <a:srgbClr val="C00000"/>
                </a:solidFill>
              </a:rPr>
              <a:t>.</a:t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en-US" sz="4800" b="1" dirty="0" smtClean="0">
                <a:solidFill>
                  <a:srgbClr val="00B0F0"/>
                </a:solidFill>
              </a:rPr>
              <a:t>Try again!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6516216" y="4509120"/>
            <a:ext cx="180020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C:\Users\User\Downloads\e1e30729ef5e636a1b215d5a81c37fa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408712" cy="666328"/>
          </a:xfrm>
        </p:spPr>
        <p:txBody>
          <a:bodyPr/>
          <a:lstStyle/>
          <a:p>
            <a:pPr algn="ctr"/>
            <a:r>
              <a:rPr lang="en-US" dirty="0" smtClean="0"/>
              <a:t>Let's get acquainted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04248" y="2492896"/>
            <a:ext cx="2160240" cy="7200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900" b="1" dirty="0" smtClean="0">
                <a:solidFill>
                  <a:srgbClr val="FFC000"/>
                </a:solidFill>
              </a:rPr>
              <a:t>Mother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4208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Father</a:t>
            </a:r>
            <a:endParaRPr lang="ru-RU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908720"/>
            <a:ext cx="3672408" cy="6771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800" b="1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 a r e n t s </a:t>
            </a:r>
            <a:endParaRPr lang="ru-RU" sz="3800" b="1" spc="5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2204864"/>
            <a:ext cx="4752528" cy="4332791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1907704" y="1700808"/>
            <a:ext cx="223224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88024" y="1700808"/>
            <a:ext cx="25202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2843808" y="1124744"/>
            <a:ext cx="360040" cy="360040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7740352" y="3212976"/>
            <a:ext cx="376808" cy="376808"/>
          </a:xfrm>
          <a:prstGeom prst="rect">
            <a:avLst/>
          </a:prstGeom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971600" y="3068960"/>
            <a:ext cx="376808" cy="376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1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3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3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Users\User\Downloads\e1e30729ef5e636a1b215d5a81c37fa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44208" y="5949280"/>
            <a:ext cx="2448272" cy="72008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5800" b="1" dirty="0" smtClean="0">
                <a:solidFill>
                  <a:srgbClr val="FF0000"/>
                </a:solidFill>
              </a:rPr>
              <a:t>Daughter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7" cstate="print"/>
          <a:srcRect r="496" b="4793"/>
          <a:stretch>
            <a:fillRect/>
          </a:stretch>
        </p:blipFill>
        <p:spPr bwMode="auto">
          <a:xfrm>
            <a:off x="1187624" y="1124744"/>
            <a:ext cx="6530226" cy="4752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47864" y="594928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Son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260648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Children </a:t>
            </a:r>
            <a:endParaRPr lang="ru-RU" b="1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2627784" y="476672"/>
            <a:ext cx="448816" cy="448816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2843808" y="6021288"/>
            <a:ext cx="520824" cy="520824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6012160" y="5949280"/>
            <a:ext cx="520824" cy="520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1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8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C:\Users\User\Downloads\e1e30729ef5e636a1b215d5a81c37fa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628800"/>
            <a:ext cx="2376264" cy="7200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accent4"/>
                </a:solidFill>
              </a:rPr>
              <a:t>Brother</a:t>
            </a:r>
            <a:endParaRPr lang="ru-RU" sz="1600" b="1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192" y="162880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Sister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47667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6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Siblings </a:t>
            </a:r>
            <a:endParaRPr lang="ru-RU" b="1" spc="60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233391"/>
            <a:ext cx="6394698" cy="4464032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699792" y="1196752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355976" y="1196752"/>
            <a:ext cx="129614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2627784" y="620688"/>
            <a:ext cx="520824" cy="520824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827584" y="1844824"/>
            <a:ext cx="448816" cy="448816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5652120" y="1772816"/>
            <a:ext cx="448816" cy="448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4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C:\Users\User\Downloads\e1e30729ef5e636a1b215d5a81c37fa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188640"/>
            <a:ext cx="5169768" cy="57606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sz="4000" b="1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Grandparents</a:t>
            </a:r>
            <a:endParaRPr lang="ru-RU" sz="4000" b="1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34076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Grandfather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134076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Grandmother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6" cstate="print"/>
          <a:srcRect l="13208" t="9434" r="15775" b="9434"/>
          <a:stretch>
            <a:fillRect/>
          </a:stretch>
        </p:blipFill>
        <p:spPr bwMode="auto">
          <a:xfrm>
            <a:off x="2195736" y="1886065"/>
            <a:ext cx="4248472" cy="4853547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699792" y="908720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499992" y="908720"/>
            <a:ext cx="122413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2051720" y="332656"/>
            <a:ext cx="520824" cy="520824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6372200" y="1124744"/>
            <a:ext cx="376808" cy="376808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755576" y="980728"/>
            <a:ext cx="448816" cy="448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7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8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User\Downloads\e1e30729ef5e636a1b215d5a81c37fa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6182544"/>
            <a:ext cx="1728192" cy="6754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Aunt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11663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Uncle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692696"/>
            <a:ext cx="5472608" cy="5472609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2195736" y="332656"/>
            <a:ext cx="304800" cy="3048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4860032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User\Downloads\e1e30729ef5e636a1b215d5a81c37fa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76256" y="4077072"/>
            <a:ext cx="2088232" cy="936104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Niece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33265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</a:rPr>
              <a:t>Nephew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980728"/>
            <a:ext cx="5009381" cy="5422418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827584" y="476672"/>
            <a:ext cx="376808" cy="376808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7596336" y="3717032"/>
            <a:ext cx="448816" cy="448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C:\Users\User\Downloads\e1e30729ef5e636a1b215d5a81c37f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Guess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 h o ?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8028384" cy="489654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 smtClean="0"/>
              <a:t>This is my mother's brother.</a:t>
            </a:r>
            <a:r>
              <a:rPr lang="ru-RU" sz="3200" dirty="0" smtClean="0"/>
              <a:t> </a:t>
            </a:r>
            <a:endParaRPr lang="en-US" sz="32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 smtClean="0"/>
              <a:t>This person is my brother's daughter. </a:t>
            </a:r>
            <a:endParaRPr lang="ru-RU" sz="32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 smtClean="0"/>
              <a:t>She is my father's mother.</a:t>
            </a:r>
            <a:r>
              <a:rPr lang="ru-RU" sz="3200" dirty="0" smtClean="0"/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 smtClean="0"/>
              <a:t>This person is my mother's sister.</a:t>
            </a:r>
            <a:r>
              <a:rPr lang="ru-RU" sz="3200" dirty="0" smtClean="0"/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/>
              <a:t>This person is my mother's father.</a:t>
            </a:r>
            <a:endParaRPr lang="ru-RU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 smtClean="0"/>
              <a:t>We are brother and sister to each other.</a:t>
            </a:r>
            <a:r>
              <a:rPr lang="ru-RU" sz="3200" dirty="0" smtClean="0"/>
              <a:t> </a:t>
            </a:r>
            <a:endParaRPr lang="en-US" sz="32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 smtClean="0"/>
              <a:t>This person is my sister's son. 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1628800"/>
            <a:ext cx="15841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Uncle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2204864"/>
            <a:ext cx="11521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263691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Niece</a:t>
            </a:r>
            <a:r>
              <a:rPr lang="en-US" dirty="0" smtClean="0"/>
              <a:t> 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3140968"/>
            <a:ext cx="306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Grandmother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8304" y="364502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Aunt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232" y="4221088"/>
            <a:ext cx="2483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Grandfather</a:t>
            </a:r>
            <a:endParaRPr lang="ru-RU" sz="2600" dirty="0">
              <a:solidFill>
                <a:srgbClr val="92D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3688" y="515719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Siblings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8224" y="566124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Nephew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552</TotalTime>
  <Words>439</Words>
  <Application>Microsoft Office PowerPoint</Application>
  <PresentationFormat>Экран (4:3)</PresentationFormat>
  <Paragraphs>152</Paragraphs>
  <Slides>25</Slides>
  <Notes>3</Notes>
  <HiddenSlides>2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Слайд 1</vt:lpstr>
      <vt:lpstr>Let's practice</vt:lpstr>
      <vt:lpstr>Let's get acquainted</vt:lpstr>
      <vt:lpstr>Слайд 4</vt:lpstr>
      <vt:lpstr>Слайд 5</vt:lpstr>
      <vt:lpstr>Слайд 6</vt:lpstr>
      <vt:lpstr>Слайд 7</vt:lpstr>
      <vt:lpstr>Слайд 8</vt:lpstr>
      <vt:lpstr>Guess: W h o ?</vt:lpstr>
      <vt:lpstr>Unscramble the words</vt:lpstr>
      <vt:lpstr>Description of appearance</vt:lpstr>
      <vt:lpstr>Слайд 12</vt:lpstr>
      <vt:lpstr>Слайд 13</vt:lpstr>
      <vt:lpstr>Слайд 14</vt:lpstr>
      <vt:lpstr>Слайд 15</vt:lpstr>
      <vt:lpstr>Personality traits</vt:lpstr>
      <vt:lpstr>She/He can or can’t</vt:lpstr>
      <vt:lpstr>Read the description and guess the person!</vt:lpstr>
      <vt:lpstr>That's right.  Let's watch the video</vt:lpstr>
      <vt:lpstr>Family Portrait</vt:lpstr>
      <vt:lpstr>Find the necessary words</vt:lpstr>
      <vt:lpstr>Слайд 22</vt:lpstr>
      <vt:lpstr>Thank you for the lesson!</vt:lpstr>
      <vt:lpstr>Используемые источники: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169</cp:revision>
  <dcterms:created xsi:type="dcterms:W3CDTF">2025-12-15T17:19:19Z</dcterms:created>
  <dcterms:modified xsi:type="dcterms:W3CDTF">2025-12-19T16:13:57Z</dcterms:modified>
</cp:coreProperties>
</file>