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6" r:id="rId2"/>
    <p:sldId id="282" r:id="rId3"/>
    <p:sldId id="256" r:id="rId4"/>
    <p:sldId id="285" r:id="rId5"/>
    <p:sldId id="290" r:id="rId6"/>
    <p:sldId id="258" r:id="rId7"/>
    <p:sldId id="291" r:id="rId8"/>
    <p:sldId id="287" r:id="rId9"/>
    <p:sldId id="292" r:id="rId10"/>
    <p:sldId id="266" r:id="rId11"/>
    <p:sldId id="293" r:id="rId12"/>
    <p:sldId id="268" r:id="rId13"/>
    <p:sldId id="270" r:id="rId14"/>
    <p:sldId id="289" r:id="rId15"/>
    <p:sldId id="271" r:id="rId16"/>
    <p:sldId id="288" r:id="rId17"/>
    <p:sldId id="274" r:id="rId18"/>
    <p:sldId id="294" r:id="rId19"/>
    <p:sldId id="29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ргарита" initials="М" lastIdx="2" clrIdx="0">
    <p:extLst>
      <p:ext uri="{19B8F6BF-5375-455C-9EA6-DF929625EA0E}">
        <p15:presenceInfo xmlns:p15="http://schemas.microsoft.com/office/powerpoint/2012/main" userId="Маргарита" providerId="None"/>
      </p:ext>
    </p:extLst>
  </p:cmAuthor>
  <p:cmAuthor id="2" name="inspiron" initials="i" lastIdx="1" clrIdx="1">
    <p:extLst>
      <p:ext uri="{19B8F6BF-5375-455C-9EA6-DF929625EA0E}">
        <p15:presenceInfo xmlns:p15="http://schemas.microsoft.com/office/powerpoint/2012/main" userId="3e58e72cfa9452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6898" autoAdjust="0"/>
  </p:normalViewPr>
  <p:slideViewPr>
    <p:cSldViewPr snapToGrid="0">
      <p:cViewPr varScale="1">
        <p:scale>
          <a:sx n="60" d="100"/>
          <a:sy n="60" d="100"/>
        </p:scale>
        <p:origin x="114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5-06-06T13:22:07.568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6-06T00:22:58.993" idx="2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3C6A6-9315-4529-80FD-49D872AF7CE7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45A01-CB0A-46F5-9E7F-BCD695CD8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6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 песню «Главный праздник» организационный</a:t>
            </a:r>
            <a:r>
              <a:rPr lang="ru-RU" baseline="0" dirty="0" smtClean="0"/>
              <a:t> этап урока.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83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Ассоциативный куст </a:t>
            </a:r>
            <a:r>
              <a:rPr lang="ru-RU" smtClean="0"/>
              <a:t>к слову «МИР»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060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479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 дальше и дальше уходят грозные и тяжелые</a:t>
            </a:r>
            <a:r>
              <a:rPr lang="ru-RU" baseline="0" dirty="0" smtClean="0"/>
              <a:t> годы войны ….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320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Ассоциативный куст к слову «война»</a:t>
            </a:r>
          </a:p>
          <a:p>
            <a:pPr marL="269240" marR="3689985" algn="just"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Очень страшно становится, если слышишь</a:t>
            </a:r>
            <a:r>
              <a:rPr lang="ru-RU" sz="1200" spc="-25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жуткое</a:t>
            </a:r>
            <a:r>
              <a:rPr lang="ru-RU" sz="1200" spc="-1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слово –</a:t>
            </a:r>
            <a:r>
              <a:rPr lang="ru-RU" sz="1200" spc="-1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война, Над</a:t>
            </a:r>
            <a:r>
              <a:rPr lang="ru-RU" sz="1200" spc="-35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планетой,</a:t>
            </a:r>
            <a:r>
              <a:rPr lang="ru-RU" sz="1200" spc="-35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</a:t>
            </a:r>
            <a:r>
              <a:rPr lang="ru-RU" sz="1200" spc="-35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целым</a:t>
            </a:r>
            <a:r>
              <a:rPr lang="ru-RU" sz="1200" spc="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миром тянет чёрные руки она.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64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9240" marR="3232150"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 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началась Великая Война,</a:t>
            </a:r>
            <a:endParaRPr lang="ru-RU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9240">
              <a:lnSpc>
                <a:spcPts val="161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Селения</a:t>
            </a:r>
            <a:r>
              <a:rPr lang="ru-RU" sz="1200" spc="-25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пылали</a:t>
            </a:r>
            <a:r>
              <a:rPr lang="ru-RU" sz="1200" spc="-3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сплошь</a:t>
            </a:r>
            <a:r>
              <a:rPr lang="ru-RU" sz="1200" spc="-35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200" spc="-3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spc="-1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рядом.</a:t>
            </a:r>
            <a:endParaRPr lang="ru-RU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42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борьбу с немецко-фашистскими захватчиками поднялся весь наш народ. Танкисты, пехота, летчики, партизаны. На войне сражались не только мужчины, но и женщины. Они были медсестрам и врачами, санитарками, разведчицами, связистками. Многих солдат спасли от смерти добрые нежные женские руки.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126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Женщины и дети работали на заводах и фабриках. Люди собирали посылки для солдат, вязали теплые вещи, носки и варежки.</a:t>
            </a:r>
          </a:p>
          <a:p>
            <a:r>
              <a:rPr lang="ru-RU" dirty="0" smtClean="0"/>
              <a:t>В то время был лозунг «Все для фронта, все для победы», ведь солдатам на передовой было гораздо тяжелее. Все защищали нашу Родину.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968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Цифры</a:t>
            </a:r>
            <a:r>
              <a:rPr lang="ru-RU" baseline="0" dirty="0" smtClean="0"/>
              <a:t> и факты,  являются ответом на вопрос  «Что такое для нас война?»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45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45A01-CB0A-46F5-9E7F-BCD695CD866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207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23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587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39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32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44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0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709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49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37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116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17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A31E0-8FCF-4A69-ACE9-24C195E38A5B}" type="datetimeFigureOut">
              <a:rPr lang="ru-RU" smtClean="0"/>
              <a:t>07.06.2025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369F9-2C48-40C0-B21D-5B023A57B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2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GRh8Yi4zsXKbT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C6c81MLmxeXcuw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2.xml"/><Relationship Id="rId4" Type="http://schemas.openxmlformats.org/officeDocument/2006/relationships/image" Target="../media/image19.jfi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bHrVbWxBEbQW9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cvXZFfop_fP-YA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Py_aRbg40aYtHQ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vVLJPi76hMGEw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1" b="18556"/>
          <a:stretch/>
        </p:blipFill>
        <p:spPr>
          <a:xfrm>
            <a:off x="0" y="-33943"/>
            <a:ext cx="12192000" cy="7048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3394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Arial Black" panose="020B0A04020102020204" pitchFamily="34" charset="0"/>
              </a:rPr>
              <a:t>УРОК ПАМЯТИ и СЛАВЫ</a:t>
            </a:r>
            <a:endParaRPr lang="ru-RU" sz="5400" dirty="0">
              <a:latin typeface="Arial Black" panose="020B0A040201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14400" y="32086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МЫ ПОМНИМ! МЫ ГОРДИМСЯ!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14400" y="-2971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Муниципальное автономное общеобразовательное учреждение средняя общеобразовательная школа №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163, город Екатеринбург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38200" y="15434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Презентация к уроку по учебному предмету «Окружающий мир» в 4-ом классе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461000" y="4326375"/>
            <a:ext cx="604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Хаистова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Наталия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Владимировна</a:t>
            </a: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Потапова Ольга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вановна  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начальных классов</a:t>
            </a: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МАОУ СОШ №163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990600" y="6035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2025 год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2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88969"/>
          </a:xfrm>
          <a:prstGeom prst="rect">
            <a:avLst/>
          </a:prstGeom>
        </p:spPr>
      </p:pic>
      <p:pic>
        <p:nvPicPr>
          <p:cNvPr id="1026" name="Picture 2" descr="https://i3.guns.ru/forums/icons/forum_pictures/015225/152257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05"/>
          <a:stretch/>
        </p:blipFill>
        <p:spPr bwMode="auto">
          <a:xfrm>
            <a:off x="0" y="-1"/>
            <a:ext cx="12192000" cy="697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" b="16956"/>
          <a:stretch/>
        </p:blipFill>
        <p:spPr>
          <a:xfrm>
            <a:off x="0" y="-12700"/>
            <a:ext cx="12192000" cy="699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"/>
          <a:stretch/>
        </p:blipFill>
        <p:spPr>
          <a:xfrm>
            <a:off x="0" y="0"/>
            <a:ext cx="12255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5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3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92" t="31525" b="16970"/>
          <a:stretch/>
        </p:blipFill>
        <p:spPr>
          <a:xfrm>
            <a:off x="-38100" y="-76200"/>
            <a:ext cx="12230100" cy="69596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3700" y="441325"/>
            <a:ext cx="8242300" cy="197167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Прошло почти 4 года той войны жестокой,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Пролилось много крови, слёз,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Победы ждали люди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Среди ночных тревожных грёз.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72100" y="4559300"/>
            <a:ext cx="6819900" cy="2038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Вот год за годом, шаг за шагом,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Прогнали немцев наконец,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 Берлине флаг наш ярким знаком,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Поставил той войне конец.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74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" b="11895"/>
          <a:stretch/>
        </p:blipFill>
        <p:spPr>
          <a:xfrm>
            <a:off x="-50800" y="-139700"/>
            <a:ext cx="12242800" cy="70231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5600" y="4657725"/>
            <a:ext cx="6413500" cy="19208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9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Пусть лет прошло уже немало,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Но мы с улыбкой каждый год,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Встречаем 9 мая,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Победу празднует народ!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59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67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4" b="5000"/>
          <a:stretch/>
        </p:blipFill>
        <p:spPr>
          <a:xfrm>
            <a:off x="0" y="-63500"/>
            <a:ext cx="12192000" cy="692150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064000" y="1193800"/>
            <a:ext cx="7797800" cy="4406900"/>
          </a:xfrm>
          <a:prstGeom prst="rect">
            <a:avLst/>
          </a:prstGeom>
          <a:solidFill>
            <a:schemeClr val="bg1">
              <a:alpha val="21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Как мало тех, кто воевал, осталось,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Тех, кто в тылу вносил в Победу вклад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 в чьих сердцах без вида на усталость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Мы слышим грохот давних канонад.</a:t>
            </a:r>
          </a:p>
          <a:p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Мы помним вас, герои, поименно.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Их гордо ветеранами зовем.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 от потомков всей страны огромной</a:t>
            </a:r>
          </a:p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За ратный подвиг низкий, вам поклон!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0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0" b="-261"/>
          <a:stretch/>
        </p:blipFill>
        <p:spPr>
          <a:xfrm>
            <a:off x="0" y="-63500"/>
            <a:ext cx="12192000" cy="79756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38200" y="516125"/>
            <a:ext cx="10515600" cy="1528575"/>
          </a:xfrm>
          <a:solidFill>
            <a:schemeClr val="bg1">
              <a:alpha val="22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Arial Black" panose="020B0A04020102020204" pitchFamily="34" charset="0"/>
              </a:rPr>
              <a:t>С чем ассоциируется слово «</a:t>
            </a:r>
            <a:r>
              <a:rPr lang="ru-RU" sz="6600" dirty="0" smtClean="0">
                <a:latin typeface="Arial Black" panose="020B0A04020102020204" pitchFamily="34" charset="0"/>
              </a:rPr>
              <a:t>МИР</a:t>
            </a:r>
            <a:r>
              <a:rPr lang="ru-RU" sz="4800" dirty="0" smtClean="0">
                <a:latin typeface="Arial Black" panose="020B0A04020102020204" pitchFamily="34" charset="0"/>
              </a:rPr>
              <a:t>»?</a:t>
            </a:r>
            <a:endParaRPr lang="ru-RU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61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" b="16328"/>
          <a:stretch/>
        </p:blipFill>
        <p:spPr>
          <a:xfrm>
            <a:off x="0" y="-76200"/>
            <a:ext cx="12192000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7000"/>
                    </a14:imgEffect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31" b="18556"/>
          <a:stretch/>
        </p:blipFill>
        <p:spPr>
          <a:xfrm>
            <a:off x="0" y="-33943"/>
            <a:ext cx="12192000" cy="7048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Рефлексия 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Прием «ПЛЮС – МИНУС – ИНТЕРЕСНО»</a:t>
            </a:r>
          </a:p>
          <a:p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графу «П» - «плюс»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записываете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все, что понравилось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вам на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уроке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что  вызвало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положительные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эмоции., какая информация для вас была самой трогательной, важной.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графу «М» - «минус» записывается все, что не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понравилось вам 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уроке, показалось скучным, вызвало неприязнь, осталось непонятным,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какая информация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вас, оказалась  не нужной.. </a:t>
            </a:r>
          </a:p>
          <a:p>
            <a:pPr algn="just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графу «И» - «интересно»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вы вписываете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 любопытные факты, о которых узнали на уроке и что бы еще хотелось узнать по данной 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теме,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вопросы к учителю. 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271044"/>
              </p:ext>
            </p:extLst>
          </p:nvPr>
        </p:nvGraphicFramePr>
        <p:xfrm>
          <a:off x="1072959" y="2254790"/>
          <a:ext cx="10242731" cy="11843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13887">
                  <a:extLst>
                    <a:ext uri="{9D8B030D-6E8A-4147-A177-3AD203B41FA5}">
                      <a16:colId xmlns:a16="http://schemas.microsoft.com/office/drawing/2014/main" val="1294677466"/>
                    </a:ext>
                  </a:extLst>
                </a:gridCol>
                <a:gridCol w="3413887">
                  <a:extLst>
                    <a:ext uri="{9D8B030D-6E8A-4147-A177-3AD203B41FA5}">
                      <a16:colId xmlns:a16="http://schemas.microsoft.com/office/drawing/2014/main" val="877877982"/>
                    </a:ext>
                  </a:extLst>
                </a:gridCol>
                <a:gridCol w="3414957">
                  <a:extLst>
                    <a:ext uri="{9D8B030D-6E8A-4147-A177-3AD203B41FA5}">
                      <a16:colId xmlns:a16="http://schemas.microsoft.com/office/drawing/2014/main" val="3876621272"/>
                    </a:ext>
                  </a:extLst>
                </a:gridCol>
              </a:tblGrid>
              <a:tr h="470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П(+)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15580" marR="115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М(-)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15580" marR="115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(интересно)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15580" marR="115580" marT="0" marB="0" anchor="ctr"/>
                </a:tc>
                <a:extLst>
                  <a:ext uri="{0D108BD9-81ED-4DB2-BD59-A6C34878D82A}">
                    <a16:rowId xmlns:a16="http://schemas.microsoft.com/office/drawing/2014/main" val="1707397460"/>
                  </a:ext>
                </a:extLst>
              </a:tr>
              <a:tr h="7141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5580" marR="115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5580" marR="115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5580" marR="115580" marT="0" marB="0"/>
                </a:tc>
                <a:extLst>
                  <a:ext uri="{0D108BD9-81ED-4DB2-BD59-A6C34878D82A}">
                    <a16:rowId xmlns:a16="http://schemas.microsoft.com/office/drawing/2014/main" val="1523048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233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" b="9910"/>
          <a:stretch/>
        </p:blipFill>
        <p:spPr>
          <a:xfrm>
            <a:off x="0" y="-63500"/>
            <a:ext cx="12192000" cy="69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31" b="18556"/>
          <a:stretch/>
        </p:blipFill>
        <p:spPr>
          <a:xfrm>
            <a:off x="0" y="-33943"/>
            <a:ext cx="12192000" cy="7048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275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Arial Black" panose="020B0A04020102020204" pitchFamily="34" charset="0"/>
              </a:rPr>
              <a:t>С чем ассоциируется слово «ВОЙНА»?</a:t>
            </a:r>
            <a:endParaRPr lang="ru-RU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3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" b="15598"/>
          <a:stretch/>
        </p:blipFill>
        <p:spPr>
          <a:xfrm>
            <a:off x="0" y="-63500"/>
            <a:ext cx="12192000" cy="69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4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8"/>
          <a:stretch/>
        </p:blipFill>
        <p:spPr>
          <a:xfrm>
            <a:off x="-63500" y="-27464"/>
            <a:ext cx="12255500" cy="6885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600" y="974725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 то лето утренняя тишина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Была нарушена разрывами снарядов…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6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1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0" b="11203"/>
          <a:stretch/>
        </p:blipFill>
        <p:spPr>
          <a:xfrm>
            <a:off x="0" y="-76200"/>
            <a:ext cx="12192000" cy="69342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5600" y="4657725"/>
            <a:ext cx="7658100" cy="1920875"/>
          </a:xfrm>
          <a:gradFill flip="none" rotWithShape="1">
            <a:gsLst>
              <a:gs pos="0">
                <a:schemeClr val="bg1">
                  <a:lumMod val="85000"/>
                  <a:alpha val="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9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Мужья и жены, матери, отцы,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Сёстры и братья, сыновья и дочки.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Кто мог сражаться – в армию ушли,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Чтоб навсегда в войне поставить точку.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0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563</Words>
  <Application>Microsoft Office PowerPoint</Application>
  <PresentationFormat>Широкоэкранный</PresentationFormat>
  <Paragraphs>65</Paragraphs>
  <Slides>19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Times New Roman</vt:lpstr>
      <vt:lpstr>Тема Office</vt:lpstr>
      <vt:lpstr>УРОК ПАМЯТИ и СЛАВЫ</vt:lpstr>
      <vt:lpstr>Презентация PowerPoint</vt:lpstr>
      <vt:lpstr>Презентация PowerPoint</vt:lpstr>
      <vt:lpstr>С чем ассоциируется слово «ВОЙНА»?</vt:lpstr>
      <vt:lpstr>Презентация PowerPoint</vt:lpstr>
      <vt:lpstr>В то лето утренняя тишина Была нарушена разрывами снарядов…</vt:lpstr>
      <vt:lpstr>Презентация PowerPoint</vt:lpstr>
      <vt:lpstr>Мужья и жены, матери, отцы, Сёстры и братья, сыновья и дочки. Кто мог сражаться – в армию ушли, Чтоб навсегда в войне поставить точку.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Прошло почти 4 года той войны жестокой, Пролилось много крови, слёз, Победы ждали люди Среди ночных тревожных грёз.</vt:lpstr>
      <vt:lpstr>Презентация PowerPoint</vt:lpstr>
      <vt:lpstr>Презентация PowerPoint</vt:lpstr>
      <vt:lpstr>Презентация PowerPoint</vt:lpstr>
      <vt:lpstr>С чем ассоциируется слово «МИР»?</vt:lpstr>
      <vt:lpstr>Презентация PowerPoint</vt:lpstr>
      <vt:lpstr>Рефлексия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inspiron</dc:creator>
  <cp:lastModifiedBy>inspiron</cp:lastModifiedBy>
  <cp:revision>77</cp:revision>
  <dcterms:created xsi:type="dcterms:W3CDTF">2025-05-04T15:00:39Z</dcterms:created>
  <dcterms:modified xsi:type="dcterms:W3CDTF">2025-06-07T04:14:28Z</dcterms:modified>
</cp:coreProperties>
</file>