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1"/>
  </p:notesMasterIdLst>
  <p:sldIdLst>
    <p:sldId id="256" r:id="rId2"/>
    <p:sldId id="277" r:id="rId3"/>
    <p:sldId id="257" r:id="rId4"/>
    <p:sldId id="267" r:id="rId5"/>
    <p:sldId id="268" r:id="rId6"/>
    <p:sldId id="266" r:id="rId7"/>
    <p:sldId id="265" r:id="rId8"/>
    <p:sldId id="260" r:id="rId9"/>
    <p:sldId id="275" r:id="rId10"/>
    <p:sldId id="273" r:id="rId11"/>
    <p:sldId id="262" r:id="rId12"/>
    <p:sldId id="272" r:id="rId13"/>
    <p:sldId id="261" r:id="rId14"/>
    <p:sldId id="274" r:id="rId15"/>
    <p:sldId id="279" r:id="rId16"/>
    <p:sldId id="278" r:id="rId17"/>
    <p:sldId id="280" r:id="rId18"/>
    <p:sldId id="276" r:id="rId19"/>
    <p:sldId id="28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4824"/>
    <a:srgbClr val="996633"/>
    <a:srgbClr val="FF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717" autoAdjust="0"/>
  </p:normalViewPr>
  <p:slideViewPr>
    <p:cSldViewPr>
      <p:cViewPr>
        <p:scale>
          <a:sx n="100" d="100"/>
          <a:sy n="100" d="100"/>
        </p:scale>
        <p:origin x="-931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968BF-0A00-493A-97A6-A0644C23D165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5FE51-8FB8-4C36-8C34-3163B57A6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5FE51-8FB8-4C36-8C34-3163B57A68A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ownloads\Let's%20Go%20To%20The%20Zoo%20-%20Animal%20Song%20for%20Kids%20-%20Super%20Simple%20Songs.mp4" TargetMode="External"/><Relationship Id="rId5" Type="http://schemas.openxmlformats.org/officeDocument/2006/relationships/hyperlink" Target="https://rutube.ru/video/55a7055d5c15844ecb41fb76ad5817f9/?r=plwd" TargetMode="Externa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rutube.ru/video/55a7055d5c15844ecb41fb76ad5817f9/?r=plwd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audio4.wav"/><Relationship Id="rId1" Type="http://schemas.openxmlformats.org/officeDocument/2006/relationships/audio" Target="../media/audio3.wav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audio6.wav"/><Relationship Id="rId1" Type="http://schemas.openxmlformats.org/officeDocument/2006/relationships/audio" Target="../media/audio5.wav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C:\Users\User\Desktop\tumblr_nslnm70dSB1u7vu4ao1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412776"/>
            <a:ext cx="8254426" cy="178762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 n I m a l s 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1412776"/>
            <a:ext cx="655272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</a:t>
            </a:r>
            <a:r>
              <a:rPr lang="ru-RU" sz="2400" smtClean="0"/>
              <a:t>резентация </a:t>
            </a:r>
            <a:r>
              <a:rPr lang="ru-RU" sz="2400" dirty="0" smtClean="0"/>
              <a:t>к уроку по учебному предмету «Английский язык» в 4-ом классе на тему: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995936" y="630932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2024</a:t>
            </a:r>
            <a:r>
              <a:rPr lang="ru-RU" dirty="0" smtClean="0"/>
              <a:t> </a:t>
            </a:r>
            <a:r>
              <a:rPr lang="ru-RU" b="1" dirty="0" smtClean="0"/>
              <a:t>год</a:t>
            </a:r>
            <a:endParaRPr lang="ru-RU" b="1" dirty="0"/>
          </a:p>
        </p:txBody>
      </p:sp>
      <p:pic>
        <p:nvPicPr>
          <p:cNvPr id="7" name="Picture 8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3429000"/>
            <a:ext cx="5049417" cy="181779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C:\Users\User\Desktop\tumblr_nslnm70dSB1u7vu4ao1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opinion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132474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b="1" i="1" dirty="0" smtClean="0"/>
              <a:t>Where can you meet these animals</a:t>
            </a:r>
            <a:r>
              <a:rPr lang="ru-RU" b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3800" b="1" dirty="0" smtClean="0">
                <a:solidFill>
                  <a:srgbClr val="FF0000"/>
                </a:solidFill>
                <a:latin typeface="Calibri"/>
              </a:rPr>
              <a:t>?</a:t>
            </a: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           </a:t>
            </a:r>
            <a:r>
              <a:rPr lang="en-US" dirty="0" smtClean="0"/>
              <a:t>I can meet these animals</a:t>
            </a:r>
            <a:r>
              <a:rPr lang="ru-RU" dirty="0" smtClean="0"/>
              <a:t>__________ 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558924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" action="ppaction://noaction"/>
              </a:rPr>
              <a:t>on the street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566124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" action="ppaction://noaction"/>
              </a:rPr>
              <a:t>in the apartment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0192" y="566124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at the zoo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2" name="Picture 2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501008"/>
            <a:ext cx="2848636" cy="2016224"/>
          </a:xfrm>
          <a:prstGeom prst="rect">
            <a:avLst/>
          </a:prstGeom>
          <a:noFill/>
        </p:spPr>
      </p:pic>
      <p:pic>
        <p:nvPicPr>
          <p:cNvPr id="30724" name="Picture 4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501008"/>
            <a:ext cx="2592288" cy="2026120"/>
          </a:xfrm>
          <a:prstGeom prst="rect">
            <a:avLst/>
          </a:prstGeom>
          <a:noFill/>
        </p:spPr>
      </p:pic>
      <p:pic>
        <p:nvPicPr>
          <p:cNvPr id="30728" name="Picture 8" descr="Picture background"/>
          <p:cNvPicPr>
            <a:picLocks noChangeAspect="1" noChangeArrowheads="1"/>
          </p:cNvPicPr>
          <p:nvPr/>
        </p:nvPicPr>
        <p:blipFill>
          <a:blip r:embed="rId6" cstate="print"/>
          <a:srcRect l="3636" t="2424" r="1818" b="3030"/>
          <a:stretch>
            <a:fillRect/>
          </a:stretch>
        </p:blipFill>
        <p:spPr bwMode="auto">
          <a:xfrm>
            <a:off x="5868144" y="3501008"/>
            <a:ext cx="2784309" cy="20882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User\Desktop\tumblr_nslnm70dSB1u7vu4ao1_1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That's right.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Let's watch the video</a:t>
            </a:r>
            <a:endParaRPr lang="ru-RU" dirty="0"/>
          </a:p>
        </p:txBody>
      </p:sp>
      <p:pic>
        <p:nvPicPr>
          <p:cNvPr id="4" name="Let's Go To The Zoo - Animal Song for Kids - Super Simple Songs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rcRect t="13333" r="2000" b="13333"/>
          <a:stretch>
            <a:fillRect/>
          </a:stretch>
        </p:blipFill>
        <p:spPr>
          <a:xfrm>
            <a:off x="467544" y="1628799"/>
            <a:ext cx="8280920" cy="46474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95736" y="6381328"/>
            <a:ext cx="5328592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  <a:hlinkClick r:id="rId5"/>
              </a:rPr>
              <a:t>https://rutube.ru/video/55a7055d5c15844ecb41fb76ad5817f9/?r=plwd</a:t>
            </a:r>
            <a:r>
              <a:rPr lang="ru-RU" sz="1200" dirty="0" smtClean="0">
                <a:solidFill>
                  <a:srgbClr val="C00000"/>
                </a:solidFill>
              </a:rPr>
              <a:t> </a:t>
            </a:r>
            <a:endParaRPr lang="ru-RU" sz="1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User\Desktop\tumblr_nslnm70dSB1u7vu4ao1_1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or False</a:t>
            </a:r>
            <a:r>
              <a:rPr lang="ru-RU" dirty="0" smtClean="0"/>
              <a:t>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59632" y="2996952"/>
          <a:ext cx="6203032" cy="309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6808"/>
                <a:gridCol w="1008112"/>
                <a:gridCol w="1008112"/>
              </a:tblGrid>
              <a:tr h="4202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STATEMENTS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FALSE</a:t>
                      </a:r>
                      <a:endParaRPr lang="ru-RU" dirty="0"/>
                    </a:p>
                  </a:txBody>
                  <a:tcPr/>
                </a:tc>
              </a:tr>
              <a:tr h="443880">
                <a:tc>
                  <a:txBody>
                    <a:bodyPr/>
                    <a:lstStyle/>
                    <a:p>
                      <a:r>
                        <a:rPr lang="en-US" dirty="0" smtClean="0"/>
                        <a:t>Elephants </a:t>
                      </a:r>
                      <a:r>
                        <a:rPr lang="en-US" baseline="0" dirty="0" smtClean="0"/>
                        <a:t>jump</a:t>
                      </a:r>
                      <a:r>
                        <a:rPr lang="en-US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dirty="0" smtClean="0"/>
                        <a:t>Kangaroos waddle.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dirty="0" smtClean="0"/>
                        <a:t>Monkeys swing.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dirty="0" smtClean="0"/>
                        <a:t>Penguins stomp.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US" dirty="0" smtClean="0"/>
                        <a:t>Snakes slither.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dirty="0" smtClean="0"/>
                        <a:t>Polar</a:t>
                      </a:r>
                      <a:r>
                        <a:rPr lang="en-US" baseline="0" dirty="0" smtClean="0"/>
                        <a:t> bears </a:t>
                      </a:r>
                      <a:r>
                        <a:rPr lang="en-US" dirty="0" smtClean="0"/>
                        <a:t>swim</a:t>
                      </a:r>
                      <a:r>
                        <a:rPr lang="en-US" baseline="0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 descr="Безымянный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1484784"/>
            <a:ext cx="1296144" cy="127676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Users\User\Desktop\tumblr_nslnm70dSB1u7vu4ao1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yourself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03648" y="2132856"/>
          <a:ext cx="6203032" cy="309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6808"/>
                <a:gridCol w="1008112"/>
                <a:gridCol w="1008112"/>
              </a:tblGrid>
              <a:tr h="4202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STATEMENTS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FALSE</a:t>
                      </a:r>
                      <a:endParaRPr lang="ru-RU" dirty="0"/>
                    </a:p>
                  </a:txBody>
                  <a:tcPr/>
                </a:tc>
              </a:tr>
              <a:tr h="443880">
                <a:tc>
                  <a:txBody>
                    <a:bodyPr/>
                    <a:lstStyle/>
                    <a:p>
                      <a:r>
                        <a:rPr lang="en-US" dirty="0" smtClean="0"/>
                        <a:t>Elephants jump.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dirty="0" smtClean="0"/>
                        <a:t>Kangaroos waddle.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dirty="0" smtClean="0"/>
                        <a:t>Monkeys swing.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dirty="0" smtClean="0"/>
                        <a:t>Penguins stomp.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US" dirty="0" smtClean="0"/>
                        <a:t>Snakes slither.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dirty="0" smtClean="0"/>
                        <a:t>Polar</a:t>
                      </a:r>
                      <a:r>
                        <a:rPr lang="en-US" baseline="0" dirty="0" smtClean="0"/>
                        <a:t> bears </a:t>
                      </a:r>
                      <a:r>
                        <a:rPr lang="en-US" dirty="0" smtClean="0"/>
                        <a:t>swim</a:t>
                      </a:r>
                      <a:r>
                        <a:rPr lang="en-US" baseline="0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5-конечная звезда 4"/>
          <p:cNvSpPr/>
          <p:nvPr/>
        </p:nvSpPr>
        <p:spPr>
          <a:xfrm>
            <a:off x="6948264" y="2636912"/>
            <a:ext cx="21602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948264" y="3068960"/>
            <a:ext cx="21602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6012160" y="3501008"/>
            <a:ext cx="21602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7020272" y="3933056"/>
            <a:ext cx="21602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6012160" y="4437112"/>
            <a:ext cx="21602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7020272" y="4869160"/>
            <a:ext cx="21602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03648" y="2132856"/>
            <a:ext cx="6192688" cy="3096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Attention! </a:t>
            </a:r>
            <a:endParaRPr lang="ru-RU" sz="3200" b="1" dirty="0" smtClean="0"/>
          </a:p>
          <a:p>
            <a:pPr algn="ctr"/>
            <a:endParaRPr lang="ru-RU" sz="3200" b="1" dirty="0" smtClean="0"/>
          </a:p>
          <a:p>
            <a:pPr algn="ctr"/>
            <a:r>
              <a:rPr lang="en-US" sz="3200" b="1" dirty="0" smtClean="0"/>
              <a:t>These are the right answers!</a:t>
            </a:r>
            <a:endParaRPr lang="ru-RU" sz="32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Users\User\Desktop\tumblr_nslnm70dSB1u7vu4ao1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Make a short story </a:t>
            </a:r>
            <a:br>
              <a:rPr lang="en-US" dirty="0" smtClean="0"/>
            </a:br>
            <a:r>
              <a:rPr lang="en-US" dirty="0" smtClean="0"/>
              <a:t>about an animal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7091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i="1" dirty="0" smtClean="0"/>
              <a:t>Example</a:t>
            </a:r>
            <a:r>
              <a:rPr lang="ru-RU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It is a ________</a:t>
            </a:r>
            <a:r>
              <a:rPr lang="ru-RU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Its name is________.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It is ___ years old.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It is _____ </a:t>
            </a:r>
            <a:r>
              <a:rPr lang="ru-RU" dirty="0" smtClean="0"/>
              <a:t>(</a:t>
            </a:r>
            <a:r>
              <a:rPr lang="en-US" sz="2000" i="1" dirty="0" smtClean="0"/>
              <a:t>color</a:t>
            </a:r>
            <a:r>
              <a:rPr lang="ru-RU" dirty="0" smtClean="0"/>
              <a:t>)</a:t>
            </a:r>
            <a:r>
              <a:rPr lang="en-US" dirty="0" smtClean="0"/>
              <a:t>.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It eats ______.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 can see it </a:t>
            </a:r>
            <a:r>
              <a:rPr lang="en-US" u="sng" dirty="0" smtClean="0"/>
              <a:t>at the zoo</a:t>
            </a:r>
            <a:r>
              <a:rPr lang="en-US" dirty="0" smtClean="0"/>
              <a:t>.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It can _____ and</a:t>
            </a:r>
            <a:r>
              <a:rPr lang="ru-RU" dirty="0" smtClean="0"/>
              <a:t> </a:t>
            </a:r>
            <a:r>
              <a:rPr lang="en-US" dirty="0" smtClean="0"/>
              <a:t>____.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But it can't ________.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It is ____and ____ </a:t>
            </a:r>
            <a:r>
              <a:rPr lang="en-US" sz="2000" dirty="0" smtClean="0"/>
              <a:t>(</a:t>
            </a:r>
            <a:r>
              <a:rPr lang="en-US" sz="2000" i="1" dirty="0" smtClean="0"/>
              <a:t>adjectives</a:t>
            </a:r>
            <a:r>
              <a:rPr lang="en-US" sz="2000" dirty="0" smtClean="0"/>
              <a:t>).</a:t>
            </a:r>
            <a:endParaRPr lang="ru-RU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1700808"/>
            <a:ext cx="1722563" cy="2305332"/>
          </a:xfrm>
          <a:prstGeom prst="rect">
            <a:avLst/>
          </a:prstGeom>
          <a:noFill/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204864"/>
            <a:ext cx="1979017" cy="2252122"/>
          </a:xfrm>
          <a:prstGeom prst="rect">
            <a:avLst/>
          </a:prstGeom>
          <a:noFill/>
        </p:spPr>
      </p:pic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4005064"/>
            <a:ext cx="2016224" cy="2016224"/>
          </a:xfrm>
          <a:prstGeom prst="rect">
            <a:avLst/>
          </a:prstGeom>
          <a:noFill/>
        </p:spPr>
      </p:pic>
      <p:pic>
        <p:nvPicPr>
          <p:cNvPr id="1034" name="Picture 10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4365104"/>
            <a:ext cx="1529481" cy="22048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Users\User\Desktop\tumblr_nslnm70dSB1u7vu4ao1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43000"/>
          </a:xfrm>
        </p:spPr>
        <p:txBody>
          <a:bodyPr/>
          <a:lstStyle/>
          <a:p>
            <a:r>
              <a:rPr lang="en-US" dirty="0" smtClean="0"/>
              <a:t>A riddle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1916832"/>
            <a:ext cx="3276872" cy="374441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I live in the river.</a:t>
            </a:r>
          </a:p>
          <a:p>
            <a:pPr>
              <a:buNone/>
            </a:pPr>
            <a:r>
              <a:rPr lang="en-US" dirty="0" smtClean="0"/>
              <a:t>I am not a fish.</a:t>
            </a:r>
          </a:p>
          <a:p>
            <a:pPr>
              <a:buNone/>
            </a:pPr>
            <a:r>
              <a:rPr lang="en-US" dirty="0" smtClean="0"/>
              <a:t>I jump in the field.</a:t>
            </a:r>
          </a:p>
          <a:p>
            <a:pPr>
              <a:buNone/>
            </a:pPr>
            <a:r>
              <a:rPr lang="en-US" dirty="0" smtClean="0"/>
              <a:t>I am not a rabbit.</a:t>
            </a:r>
          </a:p>
          <a:p>
            <a:pPr>
              <a:buNone/>
            </a:pPr>
            <a:r>
              <a:rPr lang="en-US" dirty="0" smtClean="0"/>
              <a:t>I have a green coat.</a:t>
            </a:r>
          </a:p>
          <a:p>
            <a:pPr>
              <a:buNone/>
            </a:pPr>
            <a:r>
              <a:rPr lang="en-US" dirty="0" smtClean="0"/>
              <a:t>I am not a bird.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 sleep in the day-time.</a:t>
            </a:r>
          </a:p>
          <a:p>
            <a:pPr>
              <a:buNone/>
            </a:pPr>
            <a:r>
              <a:rPr lang="en-US" dirty="0" smtClean="0"/>
              <a:t>I am not an owl.</a:t>
            </a:r>
          </a:p>
          <a:p>
            <a:pPr>
              <a:buNone/>
            </a:pPr>
            <a:r>
              <a:rPr lang="en-US" dirty="0" smtClean="0"/>
              <a:t>I come out of an egg.</a:t>
            </a:r>
          </a:p>
          <a:p>
            <a:pPr>
              <a:buNone/>
            </a:pPr>
            <a:r>
              <a:rPr lang="en-US" dirty="0" smtClean="0"/>
              <a:t>I am not a chick.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29698" name="WordArt 2"/>
          <p:cNvSpPr>
            <a:spLocks noChangeArrowheads="1" noChangeShapeType="1" noTextEdit="1"/>
          </p:cNvSpPr>
          <p:nvPr/>
        </p:nvSpPr>
        <p:spPr bwMode="auto">
          <a:xfrm rot="173322">
            <a:off x="5154438" y="5929517"/>
            <a:ext cx="2081091" cy="305426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en-U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Wh</a:t>
            </a:r>
            <a:r>
              <a:rPr lang="en-US" sz="4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at am I? 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  <p:pic>
        <p:nvPicPr>
          <p:cNvPr id="29700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 l="2703" r="2703"/>
          <a:stretch>
            <a:fillRect/>
          </a:stretch>
        </p:blipFill>
        <p:spPr bwMode="auto">
          <a:xfrm>
            <a:off x="755576" y="1988841"/>
            <a:ext cx="2880320" cy="304491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115616" y="5085184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I am a frog! </a:t>
            </a:r>
            <a:endParaRPr lang="ru-RU" sz="2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1844824"/>
            <a:ext cx="3888432" cy="3744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00" b="1" dirty="0" smtClean="0">
                <a:solidFill>
                  <a:srgbClr val="FF0000"/>
                </a:solidFill>
              </a:rPr>
              <a:t>?</a:t>
            </a:r>
            <a:endParaRPr lang="ru-RU" sz="239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" descr="C:\Users\User\Desktop\tumblr_nslnm70dSB1u7vu4ao1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Crossword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627784" y="1196752"/>
          <a:ext cx="3312369" cy="5328588"/>
        </p:xfrm>
        <a:graphic>
          <a:graphicData uri="http://schemas.openxmlformats.org/drawingml/2006/table">
            <a:tbl>
              <a:tblPr/>
              <a:tblGrid>
                <a:gridCol w="368041"/>
                <a:gridCol w="368041"/>
                <a:gridCol w="368041"/>
                <a:gridCol w="368041"/>
                <a:gridCol w="368041"/>
                <a:gridCol w="368041"/>
                <a:gridCol w="368041"/>
                <a:gridCol w="368041"/>
                <a:gridCol w="368041"/>
              </a:tblGrid>
              <a:tr h="280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280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0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052736"/>
            <a:ext cx="1497314" cy="1669506"/>
          </a:xfrm>
          <a:prstGeom prst="rect">
            <a:avLst/>
          </a:prstGeom>
          <a:noFill/>
        </p:spPr>
      </p:pic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5301208"/>
            <a:ext cx="1872208" cy="1294239"/>
          </a:xfrm>
          <a:prstGeom prst="rect">
            <a:avLst/>
          </a:prstGeom>
          <a:noFill/>
        </p:spPr>
      </p:pic>
      <p:pic>
        <p:nvPicPr>
          <p:cNvPr id="4104" name="Picture 8" descr="Picture background"/>
          <p:cNvPicPr>
            <a:picLocks noChangeAspect="1" noChangeArrowheads="1"/>
          </p:cNvPicPr>
          <p:nvPr/>
        </p:nvPicPr>
        <p:blipFill>
          <a:blip r:embed="rId5" cstate="print"/>
          <a:srcRect l="4069" t="8000" r="10491" b="8000"/>
          <a:stretch>
            <a:fillRect/>
          </a:stretch>
        </p:blipFill>
        <p:spPr bwMode="auto">
          <a:xfrm>
            <a:off x="5724128" y="2708920"/>
            <a:ext cx="1656184" cy="1656184"/>
          </a:xfrm>
          <a:prstGeom prst="rect">
            <a:avLst/>
          </a:prstGeom>
          <a:noFill/>
        </p:spPr>
      </p:pic>
      <p:pic>
        <p:nvPicPr>
          <p:cNvPr id="4106" name="Picture 10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4221088"/>
            <a:ext cx="1368152" cy="2040227"/>
          </a:xfrm>
          <a:prstGeom prst="rect">
            <a:avLst/>
          </a:prstGeom>
          <a:noFill/>
        </p:spPr>
      </p:pic>
      <p:pic>
        <p:nvPicPr>
          <p:cNvPr id="4108" name="Picture 12" descr="Picture backgrou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4365104"/>
            <a:ext cx="1736049" cy="1843783"/>
          </a:xfrm>
          <a:prstGeom prst="rect">
            <a:avLst/>
          </a:prstGeom>
          <a:noFill/>
        </p:spPr>
      </p:pic>
      <p:pic>
        <p:nvPicPr>
          <p:cNvPr id="4110" name="Picture 14" descr="Picture backgroun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30744" y="1340768"/>
            <a:ext cx="1689128" cy="1656184"/>
          </a:xfrm>
          <a:prstGeom prst="rect">
            <a:avLst/>
          </a:prstGeom>
          <a:noFill/>
        </p:spPr>
      </p:pic>
      <p:pic>
        <p:nvPicPr>
          <p:cNvPr id="4112" name="Picture 16" descr="Picture backgroun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2204864"/>
            <a:ext cx="1440160" cy="203508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483768" y="5301208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2204864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6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52320" y="4221088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80312" y="1052736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63688" y="1340768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4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20272" y="2708920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5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3568" y="4437112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7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User\Desktop\tumblr_nslnm70dSB1u7vu4ao1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yourself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483768" y="1412776"/>
          <a:ext cx="3672405" cy="5040567"/>
        </p:xfrm>
        <a:graphic>
          <a:graphicData uri="http://schemas.openxmlformats.org/drawingml/2006/table">
            <a:tbl>
              <a:tblPr/>
              <a:tblGrid>
                <a:gridCol w="408045"/>
                <a:gridCol w="408045"/>
                <a:gridCol w="408045"/>
                <a:gridCol w="408045"/>
                <a:gridCol w="408045"/>
                <a:gridCol w="408045"/>
                <a:gridCol w="408045"/>
                <a:gridCol w="408045"/>
                <a:gridCol w="408045"/>
              </a:tblGrid>
              <a:tr h="2652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2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k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2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2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n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2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g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2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2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r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2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n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2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r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g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2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u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2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2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s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n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k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2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l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2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n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k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latin typeface="Arial"/>
                          <a:ea typeface="Times New Roman"/>
                          <a:cs typeface="Times New Roman"/>
                        </a:rPr>
                        <a:t>y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2652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52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h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2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2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n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2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t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 l="21935" t="8786" r="19572" b="9213"/>
          <a:stretch>
            <a:fillRect/>
          </a:stretch>
        </p:blipFill>
        <p:spPr bwMode="auto">
          <a:xfrm>
            <a:off x="2555776" y="1412776"/>
            <a:ext cx="3672408" cy="514137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User\Desktop\tumblr_nslnm70dSB1u7vu4ao1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373616" cy="187220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Thank you for the lesson!</a:t>
            </a:r>
            <a:endParaRPr lang="ru-RU" sz="4800" dirty="0"/>
          </a:p>
        </p:txBody>
      </p:sp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36912"/>
            <a:ext cx="8336875" cy="30012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User\Desktop\tumblr_nslnm70dSB1u7vu4ao1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Используемые источники</a:t>
            </a:r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611560" y="2132856"/>
            <a:ext cx="7283152" cy="3268959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https://rutube.ru/video/55a7055d5c15844ecb41fb76ad5817f9/?r=plwd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2E3917"/>
                </a:solidFill>
              </a:rPr>
              <a:t>Малинина А. А. Английский язык. Занимательное чтение с упражнениями для младших школьников. – Минск: </a:t>
            </a:r>
            <a:r>
              <a:rPr lang="ru-RU" dirty="0" err="1" smtClean="0">
                <a:solidFill>
                  <a:srgbClr val="2E3917"/>
                </a:solidFill>
              </a:rPr>
              <a:t>Аверсэв</a:t>
            </a:r>
            <a:r>
              <a:rPr lang="ru-RU" dirty="0" smtClean="0">
                <a:solidFill>
                  <a:srgbClr val="2E3917"/>
                </a:solidFill>
              </a:rPr>
              <a:t>, 2015. – 111с.</a:t>
            </a:r>
          </a:p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User\Desktop\tumblr_nslnm70dSB1u7vu4ao1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Let's practice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3394720" cy="218884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I’m hare</a:t>
            </a:r>
            <a:r>
              <a:rPr lang="ru-RU" dirty="0" smtClean="0"/>
              <a:t>,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I run around the bear.</a:t>
            </a:r>
          </a:p>
          <a:p>
            <a:pPr>
              <a:buNone/>
            </a:pPr>
            <a:r>
              <a:rPr lang="en-US" dirty="0" smtClean="0"/>
              <a:t>I’m small.</a:t>
            </a:r>
          </a:p>
          <a:p>
            <a:pPr>
              <a:buNone/>
            </a:pPr>
            <a:r>
              <a:rPr lang="en-US" dirty="0" smtClean="0"/>
              <a:t>The bear can’t</a:t>
            </a:r>
          </a:p>
          <a:p>
            <a:pPr>
              <a:buNone/>
            </a:pPr>
            <a:r>
              <a:rPr lang="en-US" dirty="0" smtClean="0"/>
              <a:t>Catch me at all.</a:t>
            </a:r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4221088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Fat Pat had a fat cat.</a:t>
            </a:r>
          </a:p>
          <a:p>
            <a:r>
              <a:rPr lang="en-US" sz="2400" dirty="0" smtClean="0"/>
              <a:t>Pat’s fat cat sat in Pat’s hat.</a:t>
            </a:r>
          </a:p>
          <a:p>
            <a:r>
              <a:rPr lang="en-US" sz="2400" dirty="0" smtClean="0"/>
              <a:t>A cat in a hat.</a:t>
            </a:r>
          </a:p>
          <a:p>
            <a:r>
              <a:rPr lang="en-US" sz="2400" dirty="0" smtClean="0"/>
              <a:t>A hat  in a hand.</a:t>
            </a:r>
            <a:endParaRPr lang="ru-RU" sz="2400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 l="2233" t="3273" r="50866" b="5092"/>
          <a:stretch>
            <a:fillRect/>
          </a:stretch>
        </p:blipFill>
        <p:spPr bwMode="auto">
          <a:xfrm>
            <a:off x="4427984" y="1556792"/>
            <a:ext cx="3456384" cy="2304256"/>
          </a:xfrm>
          <a:prstGeom prst="rect">
            <a:avLst/>
          </a:prstGeom>
          <a:noFill/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005064"/>
            <a:ext cx="3635896" cy="20451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Users\User\Desktop\tumblr_nslnm70dSB1u7vu4ao1_12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Let's get acquainted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3501008"/>
            <a:ext cx="1872208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/>
              <a:t>Kangaroo</a:t>
            </a: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endParaRPr lang="en-US" dirty="0" smtClean="0"/>
          </a:p>
          <a:p>
            <a:endParaRPr lang="ru-RU" dirty="0"/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077072"/>
            <a:ext cx="4224469" cy="2376264"/>
          </a:xfrm>
          <a:prstGeom prst="rect">
            <a:avLst/>
          </a:prstGeom>
          <a:noFill/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755576" y="3501008"/>
            <a:ext cx="504056" cy="504056"/>
          </a:xfrm>
          <a:prstGeom prst="rect">
            <a:avLst/>
          </a:prstGeom>
        </p:spPr>
      </p:pic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1412776"/>
            <a:ext cx="3888432" cy="259358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012160" y="407707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Elephant</a:t>
            </a:r>
            <a:endParaRPr lang="en-US" dirty="0"/>
          </a:p>
        </p:txBody>
      </p:sp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8" cstate="print"/>
          <a:stretch>
            <a:fillRect/>
          </a:stretch>
        </p:blipFill>
        <p:spPr>
          <a:xfrm>
            <a:off x="5652120" y="4149080"/>
            <a:ext cx="448816" cy="4488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43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build="p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Users\User\Desktop\tumblr_nslnm70dSB1u7vu4ao1_12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7172" name="Picture 4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76672"/>
            <a:ext cx="3960440" cy="2635781"/>
          </a:xfrm>
          <a:prstGeom prst="rect">
            <a:avLst/>
          </a:prstGeom>
          <a:noFill/>
        </p:spPr>
      </p:pic>
      <p:pic>
        <p:nvPicPr>
          <p:cNvPr id="7174" name="Picture 6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3140968"/>
            <a:ext cx="4992555" cy="280831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03648" y="3212976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Snake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436096" y="6021288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Bear</a:t>
            </a:r>
            <a:endParaRPr lang="ru-RU" dirty="0"/>
          </a:p>
        </p:txBody>
      </p:sp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1691680" y="3356992"/>
            <a:ext cx="360040" cy="360040"/>
          </a:xfrm>
          <a:prstGeom prst="rect">
            <a:avLst/>
          </a:prstGeom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8" cstate="print"/>
          <a:stretch>
            <a:fillRect/>
          </a:stretch>
        </p:blipFill>
        <p:spPr>
          <a:xfrm>
            <a:off x="5580112" y="6165304"/>
            <a:ext cx="376808" cy="3768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26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5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C:\Users\User\Desktop\tumblr_nslnm70dSB1u7vu4ao1_12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868144" y="548680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Penguin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5805264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Monkey</a:t>
            </a:r>
            <a:endParaRPr lang="ru-RU" dirty="0"/>
          </a:p>
        </p:txBody>
      </p:sp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124744"/>
            <a:ext cx="3980500" cy="2988692"/>
          </a:xfrm>
          <a:prstGeom prst="rect">
            <a:avLst/>
          </a:prstGeom>
          <a:noFill/>
        </p:spPr>
      </p:pic>
      <p:pic>
        <p:nvPicPr>
          <p:cNvPr id="6148" name="Picture 4" descr="Picture background"/>
          <p:cNvPicPr>
            <a:picLocks noChangeAspect="1" noChangeArrowheads="1"/>
          </p:cNvPicPr>
          <p:nvPr/>
        </p:nvPicPr>
        <p:blipFill>
          <a:blip r:embed="rId6" cstate="print"/>
          <a:srcRect l="1818" t="2769" r="1818" b="3075"/>
          <a:stretch>
            <a:fillRect/>
          </a:stretch>
        </p:blipFill>
        <p:spPr bwMode="auto">
          <a:xfrm>
            <a:off x="467544" y="3140968"/>
            <a:ext cx="4040920" cy="2592288"/>
          </a:xfrm>
          <a:prstGeom prst="rect">
            <a:avLst/>
          </a:prstGeom>
          <a:noFill/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5436096" y="692696"/>
            <a:ext cx="376808" cy="376808"/>
          </a:xfrm>
          <a:prstGeom prst="rect">
            <a:avLst/>
          </a:prstGeom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8" cstate="print"/>
          <a:stretch>
            <a:fillRect/>
          </a:stretch>
        </p:blipFill>
        <p:spPr>
          <a:xfrm>
            <a:off x="1187624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6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67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Users\User\Desktop\tumblr_nslnm70dSB1u7vu4ao1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Their favorite food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844824"/>
            <a:ext cx="2736304" cy="3816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An elephant </a:t>
            </a:r>
          </a:p>
          <a:p>
            <a:pPr algn="ctr"/>
            <a:r>
              <a:rPr lang="en-US" sz="2800" dirty="0" smtClean="0"/>
              <a:t>A kangaroo </a:t>
            </a:r>
          </a:p>
          <a:p>
            <a:pPr algn="ctr"/>
            <a:r>
              <a:rPr lang="en-US" sz="2800" dirty="0" smtClean="0"/>
              <a:t>A monkey </a:t>
            </a:r>
          </a:p>
          <a:p>
            <a:pPr algn="ctr"/>
            <a:r>
              <a:rPr lang="en-US" sz="2800" dirty="0" smtClean="0"/>
              <a:t>A penguin </a:t>
            </a:r>
          </a:p>
          <a:p>
            <a:pPr algn="ctr"/>
            <a:r>
              <a:rPr lang="en-US" sz="2800" dirty="0" smtClean="0"/>
              <a:t>A bear</a:t>
            </a:r>
            <a:endParaRPr lang="ru-RU" sz="2800" dirty="0"/>
          </a:p>
        </p:txBody>
      </p:sp>
      <p:sp>
        <p:nvSpPr>
          <p:cNvPr id="5" name="Овал 4"/>
          <p:cNvSpPr/>
          <p:nvPr/>
        </p:nvSpPr>
        <p:spPr>
          <a:xfrm>
            <a:off x="3635896" y="3068960"/>
            <a:ext cx="158417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eats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1772816"/>
            <a:ext cx="2664296" cy="3960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leaves</a:t>
            </a:r>
          </a:p>
          <a:p>
            <a:pPr algn="ctr"/>
            <a:r>
              <a:rPr lang="en-US" sz="2800" dirty="0" smtClean="0"/>
              <a:t> berries </a:t>
            </a:r>
          </a:p>
          <a:p>
            <a:pPr algn="ctr"/>
            <a:r>
              <a:rPr lang="en-US" sz="2800" dirty="0" smtClean="0"/>
              <a:t>fruit</a:t>
            </a:r>
          </a:p>
          <a:p>
            <a:pPr algn="ctr"/>
            <a:r>
              <a:rPr lang="en-US" sz="2800" dirty="0" smtClean="0"/>
              <a:t> fish</a:t>
            </a:r>
          </a:p>
          <a:p>
            <a:pPr algn="ctr"/>
            <a:r>
              <a:rPr lang="en-US" sz="2800" dirty="0" smtClean="0"/>
              <a:t> meat</a:t>
            </a: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08104" y="1772816"/>
            <a:ext cx="2664296" cy="3960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40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484784"/>
            <a:ext cx="1824203" cy="1368152"/>
          </a:xfrm>
          <a:prstGeom prst="rect">
            <a:avLst/>
          </a:prstGeom>
          <a:noFill/>
        </p:spPr>
      </p:pic>
      <p:pic>
        <p:nvPicPr>
          <p:cNvPr id="14344" name="Picture 8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437112"/>
            <a:ext cx="1861786" cy="175653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" descr="C:\Users\User\Desktop\tumblr_nslnm70dSB1u7vu4ao1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Describe the animals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844824"/>
            <a:ext cx="7643192" cy="6046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b="1" dirty="0" smtClean="0"/>
              <a:t>The animal (it) is ___________ .</a:t>
            </a:r>
            <a:endParaRPr lang="ru-RU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619672" y="342900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big</a:t>
            </a:r>
            <a:endParaRPr lang="ru-RU" sz="2400" b="1" dirty="0">
              <a:solidFill>
                <a:srgbClr val="00B0F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27776" y="3429000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small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60232" y="407707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/>
                </a:solidFill>
              </a:rPr>
              <a:t>slow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67744" y="407707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fast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5576" y="278092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friendly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27776" y="278092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dangerous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24128" y="4725144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furry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11960" y="530120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92D050"/>
                </a:solidFill>
              </a:rPr>
              <a:t>herbivorous</a:t>
            </a:r>
            <a:r>
              <a:rPr lang="en-US" dirty="0" smtClean="0"/>
              <a:t> 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3131840" y="530120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wild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555776" y="4653136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kind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13314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581128"/>
            <a:ext cx="1944216" cy="1944216"/>
          </a:xfrm>
          <a:prstGeom prst="rect">
            <a:avLst/>
          </a:prstGeom>
          <a:noFill/>
        </p:spPr>
      </p:pic>
      <p:pic>
        <p:nvPicPr>
          <p:cNvPr id="13316" name="Picture 4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780928"/>
            <a:ext cx="2808312" cy="1872208"/>
          </a:xfrm>
          <a:prstGeom prst="rect">
            <a:avLst/>
          </a:prstGeom>
          <a:noFill/>
        </p:spPr>
      </p:pic>
      <p:pic>
        <p:nvPicPr>
          <p:cNvPr id="13318" name="Picture 6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4869160"/>
            <a:ext cx="2268996" cy="16623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C:\Users\User\Desktop\tumblr_nslnm70dSB1u7vu4ao1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their color?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An elephant can be </a:t>
            </a:r>
            <a:r>
              <a:rPr lang="en-US" u="sng" dirty="0" smtClean="0">
                <a:solidFill>
                  <a:srgbClr val="FF3399"/>
                </a:solidFill>
              </a:rPr>
              <a:t>pink</a:t>
            </a:r>
            <a:r>
              <a:rPr lang="en-US" dirty="0" smtClean="0"/>
              <a:t>      or        </a:t>
            </a:r>
            <a: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grey.</a:t>
            </a:r>
          </a:p>
          <a:p>
            <a:endParaRPr lang="en-US" u="sng" dirty="0" smtClean="0"/>
          </a:p>
          <a:p>
            <a:endParaRPr lang="en-US" u="sng" dirty="0" smtClean="0"/>
          </a:p>
          <a:p>
            <a:r>
              <a:rPr lang="en-US" dirty="0" smtClean="0"/>
              <a:t>A kangaroo can be </a:t>
            </a:r>
            <a:r>
              <a:rPr lang="en-US" u="sng" dirty="0" smtClean="0">
                <a:solidFill>
                  <a:srgbClr val="996633"/>
                </a:solidFill>
              </a:rPr>
              <a:t>brown</a:t>
            </a:r>
            <a:r>
              <a:rPr lang="en-US" dirty="0" smtClean="0"/>
              <a:t>    or   </a:t>
            </a:r>
            <a:r>
              <a:rPr lang="en-US" u="sng" dirty="0" smtClean="0">
                <a:solidFill>
                  <a:schemeClr val="bg1"/>
                </a:solidFill>
              </a:rPr>
              <a:t>white.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 monkey can be </a:t>
            </a:r>
            <a:r>
              <a:rPr lang="en-US" u="sng" dirty="0" smtClean="0"/>
              <a:t>black</a:t>
            </a:r>
            <a:r>
              <a:rPr lang="en-US" dirty="0" smtClean="0"/>
              <a:t>        or    </a:t>
            </a:r>
            <a: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grey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700808"/>
            <a:ext cx="962690" cy="1224136"/>
          </a:xfrm>
          <a:prstGeom prst="rect">
            <a:avLst/>
          </a:prstGeom>
          <a:noFill/>
        </p:spPr>
      </p:pic>
      <p:pic>
        <p:nvPicPr>
          <p:cNvPr id="4102" name="Picture 6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628800"/>
            <a:ext cx="2217915" cy="1247577"/>
          </a:xfrm>
          <a:prstGeom prst="rect">
            <a:avLst/>
          </a:prstGeom>
          <a:noFill/>
        </p:spPr>
      </p:pic>
      <p:pic>
        <p:nvPicPr>
          <p:cNvPr id="4104" name="Picture 8" descr="Picture background"/>
          <p:cNvPicPr>
            <a:picLocks noChangeAspect="1" noChangeArrowheads="1"/>
          </p:cNvPicPr>
          <p:nvPr/>
        </p:nvPicPr>
        <p:blipFill>
          <a:blip r:embed="rId5" cstate="print"/>
          <a:srcRect r="6667" b="4649"/>
          <a:stretch>
            <a:fillRect/>
          </a:stretch>
        </p:blipFill>
        <p:spPr bwMode="auto">
          <a:xfrm>
            <a:off x="4067944" y="2996952"/>
            <a:ext cx="1120124" cy="1440160"/>
          </a:xfrm>
          <a:prstGeom prst="rect">
            <a:avLst/>
          </a:prstGeom>
          <a:noFill/>
        </p:spPr>
      </p:pic>
      <p:pic>
        <p:nvPicPr>
          <p:cNvPr id="4106" name="Picture 10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2996952"/>
            <a:ext cx="2160240" cy="1440160"/>
          </a:xfrm>
          <a:prstGeom prst="rect">
            <a:avLst/>
          </a:prstGeom>
          <a:noFill/>
        </p:spPr>
      </p:pic>
      <p:pic>
        <p:nvPicPr>
          <p:cNvPr id="4108" name="Picture 12" descr="Picture backgrou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4509120"/>
            <a:ext cx="1008112" cy="1479832"/>
          </a:xfrm>
          <a:prstGeom prst="rect">
            <a:avLst/>
          </a:prstGeom>
          <a:noFill/>
        </p:spPr>
      </p:pic>
      <p:pic>
        <p:nvPicPr>
          <p:cNvPr id="4110" name="Picture 14" descr="Picture background"/>
          <p:cNvPicPr>
            <a:picLocks noChangeAspect="1" noChangeArrowheads="1"/>
          </p:cNvPicPr>
          <p:nvPr/>
        </p:nvPicPr>
        <p:blipFill>
          <a:blip r:embed="rId8" cstate="print"/>
          <a:srcRect l="6697" r="18416" b="679"/>
          <a:stretch>
            <a:fillRect/>
          </a:stretch>
        </p:blipFill>
        <p:spPr bwMode="auto">
          <a:xfrm>
            <a:off x="6012160" y="4797152"/>
            <a:ext cx="1836970" cy="13704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Users\User\Desktop\tumblr_nslnm70dSB1u7vu4ao1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penguin can be </a:t>
            </a:r>
            <a:r>
              <a:rPr lang="en-US" u="sng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</a:t>
            </a:r>
            <a:r>
              <a:rPr lang="en-US" b="1" u="sng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u="sng" dirty="0" smtClean="0"/>
              <a:t>black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 bear can be       </a:t>
            </a:r>
            <a:r>
              <a:rPr lang="en-US" u="sng" dirty="0" smtClean="0">
                <a:solidFill>
                  <a:schemeClr val="bg1"/>
                </a:solidFill>
              </a:rPr>
              <a:t>white</a:t>
            </a:r>
            <a:r>
              <a:rPr lang="en-US" dirty="0" smtClean="0"/>
              <a:t>         or     </a:t>
            </a:r>
            <a:r>
              <a:rPr lang="en-US" u="sng" dirty="0" smtClean="0">
                <a:solidFill>
                  <a:srgbClr val="996633"/>
                </a:solidFill>
              </a:rPr>
              <a:t>brown</a:t>
            </a:r>
            <a:r>
              <a:rPr lang="en-US" dirty="0" smtClean="0"/>
              <a:t>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ru-RU" dirty="0" smtClean="0"/>
          </a:p>
          <a:p>
            <a:r>
              <a:rPr lang="en-US" dirty="0" smtClean="0"/>
              <a:t>A snake can be      </a:t>
            </a:r>
            <a:r>
              <a:rPr lang="en-US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</a:t>
            </a:r>
            <a:r>
              <a:rPr lang="en-US" dirty="0" smtClean="0">
                <a:solidFill>
                  <a:srgbClr val="92D050"/>
                </a:solidFill>
              </a:rPr>
              <a:t>         </a:t>
            </a:r>
            <a:r>
              <a:rPr lang="en-US" dirty="0" smtClean="0"/>
              <a:t>or</a:t>
            </a:r>
            <a:r>
              <a:rPr lang="en-US" dirty="0" smtClean="0">
                <a:solidFill>
                  <a:srgbClr val="92D050"/>
                </a:solidFill>
              </a:rPr>
              <a:t>       </a:t>
            </a:r>
            <a:r>
              <a:rPr lang="en-US" u="sng" dirty="0" smtClean="0">
                <a:solidFill>
                  <a:srgbClr val="FFFF00"/>
                </a:solidFill>
              </a:rPr>
              <a:t>yellow</a:t>
            </a:r>
            <a:endParaRPr lang="ru-RU" u="sng" dirty="0">
              <a:solidFill>
                <a:srgbClr val="FFFF00"/>
              </a:solidFill>
            </a:endParaRPr>
          </a:p>
        </p:txBody>
      </p:sp>
      <p:pic>
        <p:nvPicPr>
          <p:cNvPr id="26626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908720"/>
            <a:ext cx="2273889" cy="1707312"/>
          </a:xfrm>
          <a:prstGeom prst="rect">
            <a:avLst/>
          </a:prstGeom>
          <a:noFill/>
        </p:spPr>
      </p:pic>
      <p:pic>
        <p:nvPicPr>
          <p:cNvPr id="26628" name="Picture 4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996952"/>
            <a:ext cx="2091113" cy="1440160"/>
          </a:xfrm>
          <a:prstGeom prst="rect">
            <a:avLst/>
          </a:prstGeom>
          <a:noFill/>
        </p:spPr>
      </p:pic>
      <p:pic>
        <p:nvPicPr>
          <p:cNvPr id="26632" name="Picture 8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924944"/>
            <a:ext cx="2088232" cy="1566174"/>
          </a:xfrm>
          <a:prstGeom prst="rect">
            <a:avLst/>
          </a:prstGeom>
          <a:noFill/>
        </p:spPr>
      </p:pic>
      <p:pic>
        <p:nvPicPr>
          <p:cNvPr id="26634" name="Picture 10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5013176"/>
            <a:ext cx="2016224" cy="1340868"/>
          </a:xfrm>
          <a:prstGeom prst="rect">
            <a:avLst/>
          </a:prstGeom>
          <a:noFill/>
        </p:spPr>
      </p:pic>
      <p:pic>
        <p:nvPicPr>
          <p:cNvPr id="26636" name="Picture 12" descr="Picture background"/>
          <p:cNvPicPr>
            <a:picLocks noChangeAspect="1" noChangeArrowheads="1"/>
          </p:cNvPicPr>
          <p:nvPr/>
        </p:nvPicPr>
        <p:blipFill>
          <a:blip r:embed="rId7" cstate="print"/>
          <a:srcRect l="3571" t="9524" r="7143" b="9524"/>
          <a:stretch>
            <a:fillRect/>
          </a:stretch>
        </p:blipFill>
        <p:spPr bwMode="auto">
          <a:xfrm>
            <a:off x="6228184" y="4869160"/>
            <a:ext cx="2016224" cy="13710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478</TotalTime>
  <Words>498</Words>
  <Application>Microsoft Office PowerPoint</Application>
  <PresentationFormat>Экран (4:3)</PresentationFormat>
  <Paragraphs>478</Paragraphs>
  <Slides>19</Slides>
  <Notes>1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A n I m a l s  </vt:lpstr>
      <vt:lpstr>Let's practice</vt:lpstr>
      <vt:lpstr>Let's get acquainted</vt:lpstr>
      <vt:lpstr>Слайд 4</vt:lpstr>
      <vt:lpstr>Слайд 5</vt:lpstr>
      <vt:lpstr>Their favorite food</vt:lpstr>
      <vt:lpstr>Describe the animals</vt:lpstr>
      <vt:lpstr>What about their color?</vt:lpstr>
      <vt:lpstr>Слайд 9</vt:lpstr>
      <vt:lpstr>Your opinion</vt:lpstr>
      <vt:lpstr>That's right.  Let's watch the video</vt:lpstr>
      <vt:lpstr>True or False?</vt:lpstr>
      <vt:lpstr>Check yourself</vt:lpstr>
      <vt:lpstr>Make a short story  about an animal</vt:lpstr>
      <vt:lpstr>A riddle</vt:lpstr>
      <vt:lpstr>Crossword</vt:lpstr>
      <vt:lpstr>Check yourself</vt:lpstr>
      <vt:lpstr>Thank you for the lesson!</vt:lpstr>
      <vt:lpstr>Используемые 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 I m a l s  </dc:title>
  <dc:creator>Пользователь</dc:creator>
  <cp:lastModifiedBy>admin</cp:lastModifiedBy>
  <cp:revision>191</cp:revision>
  <dcterms:created xsi:type="dcterms:W3CDTF">2024-12-12T19:54:34Z</dcterms:created>
  <dcterms:modified xsi:type="dcterms:W3CDTF">2024-12-17T11:24:38Z</dcterms:modified>
</cp:coreProperties>
</file>