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426" r:id="rId4"/>
    <p:sldId id="258" r:id="rId5"/>
    <p:sldId id="430" r:id="rId6"/>
    <p:sldId id="259" r:id="rId7"/>
    <p:sldId id="435" r:id="rId8"/>
    <p:sldId id="431" r:id="rId9"/>
    <p:sldId id="419" r:id="rId10"/>
    <p:sldId id="420" r:id="rId11"/>
    <p:sldId id="412" r:id="rId12"/>
    <p:sldId id="422" r:id="rId13"/>
    <p:sldId id="450" r:id="rId14"/>
    <p:sldId id="451" r:id="rId15"/>
    <p:sldId id="425" r:id="rId16"/>
    <p:sldId id="432" r:id="rId17"/>
    <p:sldId id="452" r:id="rId18"/>
    <p:sldId id="434" r:id="rId19"/>
    <p:sldId id="453" r:id="rId20"/>
    <p:sldId id="397" r:id="rId21"/>
    <p:sldId id="454" r:id="rId22"/>
    <p:sldId id="445" r:id="rId23"/>
    <p:sldId id="455" r:id="rId24"/>
    <p:sldId id="428" r:id="rId25"/>
    <p:sldId id="456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8BF169-7E80-4106-BDA2-DA73215F5C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B2DCF2-5BA1-4D12-825B-54E821E789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4729B7-00DB-496F-B5D4-D9A4E91AA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D96DF6-003C-4282-A61D-DB61C2A65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5274FA-3EDB-4CD1-A68E-38F9ED6D7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949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7213E3-C02C-49A9-8F56-CB642FFB8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88CCDB5-C215-40FC-B423-E8FBB81F4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CDF515-EED0-483C-8687-D96983A55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B19DD7-7657-465D-B0C2-927A54393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523D0D-3D2E-4B1D-B03D-571FE6B58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54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5283D79-6745-4157-8DA9-14458667CD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34D1B89-D6EB-4168-AACD-F443ED4F5D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98961C-DE29-4F96-8D60-BA750C012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7E2000-B240-4AF1-B2BE-28D48010F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BF093E-7D2A-4AD7-93AF-436DF1706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325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A8B21-9D72-4887-BEE6-7DAEB7524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77D0A5-7F66-431B-A312-A6A2BC959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594F3A-DDCC-4250-B619-29D3BA6DF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32D352-63E9-4358-8A00-25577FA2D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0B6D49-6374-4C05-A877-E213E4F06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998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BF02AE-506C-46A4-A1A2-B014647ED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DE4A97-FB9C-406C-A3A7-FD01F367CE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EE0AA8-62E5-42C2-ACE2-F31E2921E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26B38D-3B93-49D4-B6CC-8D9A0BACA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F4CA5B-9CA1-497D-8797-95885D5FF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09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D0793E-76E8-42A3-B686-92B5570E5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35B876-8EED-4851-9997-2EE187D1F3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AD3ACC-66D7-43A1-AD72-1321AD1B54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14EEC2-CBB1-4A6C-BE92-8705329A2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3490E6B-D8B2-4B85-84F5-BDFC424C8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1EF996D-1DA9-41E2-86B5-FD93F8A43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18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68839D-9F8A-4334-AD8F-04AE72DDF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938A50-E044-4AE8-8ACC-0360BE576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CE83A8-A56C-4F15-B6B8-54D5EC3026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30045B0-DE67-44DD-B13D-04B224D93B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FFBA0EE-9BFC-452A-8C34-D5963D8E7D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53C2378-4AC9-47C5-BACF-E7E2F9615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E130269-89D0-462A-9E2B-B7EA5686E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4DA86DF-4CB9-470E-9ACB-19C58839A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340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14725-69AE-40D5-ACD7-C18FEE27B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8DF1529-C49D-44D6-AC87-AB35D3D1E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DCEB816-F703-44E5-8899-56DDB2A34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0EE77AA-5F39-4136-9C63-2F40BB555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370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58115DC-C3D0-4AAE-9C86-4B327FC5C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B222440-E940-4650-8A6B-7986AE7F3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7DD7ACA-E67A-42D6-B49A-DE1D7B671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595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C662B7-0C4E-489A-90B6-6B466E93A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6821FC-2A58-496D-B2F5-C106DD091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C357FD3-B62C-44D8-882A-FDC9500D2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5C1F8C-558F-4517-BEA5-F8AA0B9BB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AAA4A5D-D288-46A1-B380-ABD42B6A5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97D3FF-3C62-4582-A774-BEEA20034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487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E09543-2CBE-40D7-AD49-C391691FB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4495B1C-C53E-49FE-AEF2-70347A8F52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BD8FA4-37AC-496A-98CC-95EB4E888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B84527-D23A-4788-A808-866E8C30B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4C6BBDE-89A0-46C2-BC61-11363668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3B5228-4A3B-4C24-BEE6-DD4BA05D7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20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5039F1-58EA-47CB-9A34-12AD217D1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ADE644D-E93A-4B12-A07B-3F309CD27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773C70-6470-440C-AA46-CAF1F1CDE6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A374B-2188-4462-81AB-9382B1CFD59D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76E271-8919-4843-8382-BC3E991EC4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D6BA7B-A801-480C-A078-D38161D112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5B7B8-6C7A-49E5-80BB-21300FC28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182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43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5E2F508-8B3D-404E-8AE7-83D164639A14}"/>
              </a:ext>
            </a:extLst>
          </p:cNvPr>
          <p:cNvSpPr/>
          <p:nvPr/>
        </p:nvSpPr>
        <p:spPr>
          <a:xfrm>
            <a:off x="468313" y="404813"/>
            <a:ext cx="1366837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kern="0" dirty="0"/>
              <a:t>АВТОР:</a:t>
            </a:r>
            <a:endParaRPr lang="ru-RU" sz="2000" kern="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FF6195-9981-4F21-9FBE-D24872E2EF77}"/>
              </a:ext>
            </a:extLst>
          </p:cNvPr>
          <p:cNvSpPr/>
          <p:nvPr/>
        </p:nvSpPr>
        <p:spPr>
          <a:xfrm>
            <a:off x="498475" y="1052513"/>
            <a:ext cx="7602538" cy="1385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Стребкова Наталья Николаевна</a:t>
            </a:r>
          </a:p>
          <a:p>
            <a:pPr>
              <a:defRPr/>
            </a:pP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</a:t>
            </a:r>
          </a:p>
          <a:p>
            <a:pPr>
              <a:defRPr/>
            </a:pP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АНОО «Ломоносовская школа – Зелёный мыс»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03AB3E3-BF1E-434D-8722-B4BBB736497D}"/>
              </a:ext>
            </a:extLst>
          </p:cNvPr>
          <p:cNvSpPr/>
          <p:nvPr/>
        </p:nvSpPr>
        <p:spPr>
          <a:xfrm>
            <a:off x="455613" y="2779713"/>
            <a:ext cx="166846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kern="0" dirty="0"/>
              <a:t>НАЗВАНИЕ:</a:t>
            </a:r>
            <a:endParaRPr lang="ru-RU" sz="2000" kern="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88283F5-2272-4BBB-AD83-3C9687519331}"/>
              </a:ext>
            </a:extLst>
          </p:cNvPr>
          <p:cNvSpPr/>
          <p:nvPr/>
        </p:nvSpPr>
        <p:spPr>
          <a:xfrm>
            <a:off x="455613" y="3179763"/>
            <a:ext cx="7602537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</a:t>
            </a:r>
          </a:p>
          <a:p>
            <a:pPr>
              <a:defRPr/>
            </a:pP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«Геометрия» 8 класс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E0C0934-0FC6-46D8-A9AE-00B3AC3968AE}"/>
              </a:ext>
            </a:extLst>
          </p:cNvPr>
          <p:cNvSpPr/>
          <p:nvPr/>
        </p:nvSpPr>
        <p:spPr>
          <a:xfrm>
            <a:off x="455613" y="4675188"/>
            <a:ext cx="166846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kern="0" dirty="0"/>
              <a:t>ТЕМА:</a:t>
            </a:r>
            <a:endParaRPr lang="ru-RU" sz="2000" kern="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1CEE9B3-1546-4AA4-B314-7C162E357A7F}"/>
              </a:ext>
            </a:extLst>
          </p:cNvPr>
          <p:cNvSpPr/>
          <p:nvPr/>
        </p:nvSpPr>
        <p:spPr>
          <a:xfrm>
            <a:off x="498475" y="5092700"/>
            <a:ext cx="437673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 Пифагора</a:t>
            </a:r>
          </a:p>
        </p:txBody>
      </p:sp>
    </p:spTree>
    <p:extLst>
      <p:ext uri="{BB962C8B-B14F-4D97-AF65-F5344CB8AC3E}">
        <p14:creationId xmlns:p14="http://schemas.microsoft.com/office/powerpoint/2010/main" val="160330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2">
            <a:extLst>
              <a:ext uri="{FF2B5EF4-FFF2-40B4-BE49-F238E27FC236}">
                <a16:creationId xmlns:a16="http://schemas.microsoft.com/office/drawing/2014/main" id="{22589DB2-58AF-4A2D-9767-16688BE88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4" y="476251"/>
            <a:ext cx="7177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ЕГИПЕТСКИЙ ТРЕУГОЛЬНИК</a:t>
            </a:r>
          </a:p>
        </p:txBody>
      </p:sp>
      <p:grpSp>
        <p:nvGrpSpPr>
          <p:cNvPr id="16387" name="Группа 3">
            <a:extLst>
              <a:ext uri="{FF2B5EF4-FFF2-40B4-BE49-F238E27FC236}">
                <a16:creationId xmlns:a16="http://schemas.microsoft.com/office/drawing/2014/main" id="{1A1E4586-AE58-4521-8B82-B21583F8FA51}"/>
              </a:ext>
            </a:extLst>
          </p:cNvPr>
          <p:cNvGrpSpPr>
            <a:grpSpLocks/>
          </p:cNvGrpSpPr>
          <p:nvPr/>
        </p:nvGrpSpPr>
        <p:grpSpPr bwMode="auto">
          <a:xfrm>
            <a:off x="5516563" y="1666876"/>
            <a:ext cx="1873250" cy="2663825"/>
            <a:chOff x="4067944" y="1700808"/>
            <a:chExt cx="1872208" cy="2664296"/>
          </a:xfrm>
        </p:grpSpPr>
        <p:sp>
          <p:nvSpPr>
            <p:cNvPr id="2" name="Прямоугольный треугольник 1">
              <a:extLst>
                <a:ext uri="{FF2B5EF4-FFF2-40B4-BE49-F238E27FC236}">
                  <a16:creationId xmlns:a16="http://schemas.microsoft.com/office/drawing/2014/main" id="{BA266B1E-4D17-4FE2-96E0-1D36D18B5D83}"/>
                </a:ext>
              </a:extLst>
            </p:cNvPr>
            <p:cNvSpPr/>
            <p:nvPr/>
          </p:nvSpPr>
          <p:spPr>
            <a:xfrm>
              <a:off x="4067944" y="1700808"/>
              <a:ext cx="1872208" cy="2664296"/>
            </a:xfrm>
            <a:prstGeom prst="rtTriangl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78C0FCA3-B6F4-4544-B1C1-8152290016D9}"/>
                </a:ext>
              </a:extLst>
            </p:cNvPr>
            <p:cNvSpPr/>
            <p:nvPr/>
          </p:nvSpPr>
          <p:spPr>
            <a:xfrm>
              <a:off x="4067944" y="4034846"/>
              <a:ext cx="360162" cy="33025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6388" name="Прямоугольник 2">
            <a:extLst>
              <a:ext uri="{FF2B5EF4-FFF2-40B4-BE49-F238E27FC236}">
                <a16:creationId xmlns:a16="http://schemas.microsoft.com/office/drawing/2014/main" id="{82218D72-D41B-4CDA-B5A5-6DD06E951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7938" y="2740025"/>
            <a:ext cx="3921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389" name="Прямоугольник 2">
            <a:extLst>
              <a:ext uri="{FF2B5EF4-FFF2-40B4-BE49-F238E27FC236}">
                <a16:creationId xmlns:a16="http://schemas.microsoft.com/office/drawing/2014/main" id="{8D4444E7-0444-4F3A-AD6F-9412E738A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2538" y="4330700"/>
            <a:ext cx="3921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6390" name="Прямоугольник 2">
            <a:extLst>
              <a:ext uri="{FF2B5EF4-FFF2-40B4-BE49-F238E27FC236}">
                <a16:creationId xmlns:a16="http://schemas.microsoft.com/office/drawing/2014/main" id="{7C551178-CDDA-4291-8B40-CBB004992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3688" y="2636838"/>
            <a:ext cx="392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0" name="Прямоугольник 2">
            <a:extLst>
              <a:ext uri="{FF2B5EF4-FFF2-40B4-BE49-F238E27FC236}">
                <a16:creationId xmlns:a16="http://schemas.microsoft.com/office/drawing/2014/main" id="{6FD36DC8-1248-435E-A4CA-EDFE58F10601}"/>
              </a:ext>
            </a:extLst>
          </p:cNvPr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7248128" y="1602336"/>
            <a:ext cx="2988126" cy="658898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pic>
        <p:nvPicPr>
          <p:cNvPr id="16392" name="Рисунок 5">
            <a:extLst>
              <a:ext uri="{FF2B5EF4-FFF2-40B4-BE49-F238E27FC236}">
                <a16:creationId xmlns:a16="http://schemas.microsoft.com/office/drawing/2014/main" id="{B1D2DA44-8A61-4437-AB02-4A26292947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74" t="26060" r="8420" b="42441"/>
          <a:stretch>
            <a:fillRect/>
          </a:stretch>
        </p:blipFill>
        <p:spPr bwMode="auto">
          <a:xfrm>
            <a:off x="1774826" y="4581526"/>
            <a:ext cx="35290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070FAFC-45E0-4735-845A-65FA016F4E6C}"/>
              </a:ext>
            </a:extLst>
          </p:cNvPr>
          <p:cNvSpPr/>
          <p:nvPr/>
        </p:nvSpPr>
        <p:spPr>
          <a:xfrm>
            <a:off x="2351089" y="115889"/>
            <a:ext cx="7705725" cy="1728787"/>
          </a:xfrm>
          <a:prstGeom prst="rect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1" name="Прямоугольник 1">
            <a:extLst>
              <a:ext uri="{FF2B5EF4-FFF2-40B4-BE49-F238E27FC236}">
                <a16:creationId xmlns:a16="http://schemas.microsoft.com/office/drawing/2014/main" id="{58779257-69CB-452C-8C4B-6C207FA41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2889" y="115888"/>
            <a:ext cx="6842125" cy="168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altLang="ru-RU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24 м одна от другой растут две сосны. 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altLang="ru-RU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Высота одной 50 м, а другой – 18 м. </a:t>
            </a:r>
          </a:p>
          <a:p>
            <a:pPr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None/>
            </a:pPr>
            <a:r>
              <a:rPr lang="ru-RU" altLang="ru-RU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 расстояние между их вершинами.</a:t>
            </a:r>
            <a:endParaRPr lang="ru-RU" altLang="ru-RU" sz="2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412" name="Рисунок 3">
            <a:extLst>
              <a:ext uri="{FF2B5EF4-FFF2-40B4-BE49-F238E27FC236}">
                <a16:creationId xmlns:a16="http://schemas.microsoft.com/office/drawing/2014/main" id="{BA85453C-0D38-40E9-B586-E01606B8B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4" t="2528" r="6061"/>
          <a:stretch>
            <a:fillRect/>
          </a:stretch>
        </p:blipFill>
        <p:spPr bwMode="auto">
          <a:xfrm>
            <a:off x="2170113" y="1982789"/>
            <a:ext cx="1439862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5">
            <a:extLst>
              <a:ext uri="{FF2B5EF4-FFF2-40B4-BE49-F238E27FC236}">
                <a16:creationId xmlns:a16="http://schemas.microsoft.com/office/drawing/2014/main" id="{F244B8EE-0A1F-4CF4-9617-6ECB7C4E2A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3636964"/>
            <a:ext cx="1081088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2">
            <a:extLst>
              <a:ext uri="{FF2B5EF4-FFF2-40B4-BE49-F238E27FC236}">
                <a16:creationId xmlns:a16="http://schemas.microsoft.com/office/drawing/2014/main" id="{DA0CB159-AA4E-4ACA-A9E0-A0C72016B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6414" y="5589588"/>
            <a:ext cx="79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17" name="Прямоугольник 2">
            <a:extLst>
              <a:ext uri="{FF2B5EF4-FFF2-40B4-BE49-F238E27FC236}">
                <a16:creationId xmlns:a16="http://schemas.microsoft.com/office/drawing/2014/main" id="{C34133C0-1A06-4301-A780-D886F1AE5A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8951" y="3344864"/>
            <a:ext cx="7985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sp>
        <p:nvSpPr>
          <p:cNvPr id="18" name="Прямоугольник 2">
            <a:extLst>
              <a:ext uri="{FF2B5EF4-FFF2-40B4-BE49-F238E27FC236}">
                <a16:creationId xmlns:a16="http://schemas.microsoft.com/office/drawing/2014/main" id="{97FECCA1-C8A8-4946-ACF2-0C345D320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6051" y="4249738"/>
            <a:ext cx="798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21" name="Прямоугольник 2">
            <a:extLst>
              <a:ext uri="{FF2B5EF4-FFF2-40B4-BE49-F238E27FC236}">
                <a16:creationId xmlns:a16="http://schemas.microsoft.com/office/drawing/2014/main" id="{B3A69ADF-09F2-4369-A7DD-A81B743E6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4875" y="2108200"/>
            <a:ext cx="4714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8560ABB7-B373-48F5-B5CC-111A9A5EB2CC}"/>
              </a:ext>
            </a:extLst>
          </p:cNvPr>
          <p:cNvCxnSpPr/>
          <p:nvPr/>
        </p:nvCxnSpPr>
        <p:spPr>
          <a:xfrm flipH="1" flipV="1">
            <a:off x="2916238" y="5392739"/>
            <a:ext cx="5772150" cy="523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401B81D1-6DA3-4A48-BC5F-81A8974251A6}"/>
              </a:ext>
            </a:extLst>
          </p:cNvPr>
          <p:cNvCxnSpPr/>
          <p:nvPr/>
        </p:nvCxnSpPr>
        <p:spPr>
          <a:xfrm flipH="1">
            <a:off x="2916238" y="1982788"/>
            <a:ext cx="0" cy="34099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B28EB2DF-85A4-4B12-B578-B63D37D53529}"/>
              </a:ext>
            </a:extLst>
          </p:cNvPr>
          <p:cNvCxnSpPr/>
          <p:nvPr/>
        </p:nvCxnSpPr>
        <p:spPr>
          <a:xfrm flipH="1">
            <a:off x="8675688" y="3636963"/>
            <a:ext cx="12700" cy="18081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E4E48853-9A50-44DA-88EB-2BA20A0FE901}"/>
              </a:ext>
            </a:extLst>
          </p:cNvPr>
          <p:cNvCxnSpPr/>
          <p:nvPr/>
        </p:nvCxnSpPr>
        <p:spPr>
          <a:xfrm flipH="1" flipV="1">
            <a:off x="2916238" y="1982789"/>
            <a:ext cx="5772150" cy="165417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36AAD6A3-06DE-4AC8-AE85-260BEF83F268}"/>
              </a:ext>
            </a:extLst>
          </p:cNvPr>
          <p:cNvGrpSpPr/>
          <p:nvPr/>
        </p:nvGrpSpPr>
        <p:grpSpPr>
          <a:xfrm>
            <a:off x="218422" y="2047698"/>
            <a:ext cx="7935913" cy="4175125"/>
            <a:chOff x="1911351" y="1998663"/>
            <a:chExt cx="7935913" cy="4175125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9EF13996-B2E4-4DC2-882C-138FD64AC275}"/>
                </a:ext>
              </a:extLst>
            </p:cNvPr>
            <p:cNvSpPr/>
            <p:nvPr/>
          </p:nvSpPr>
          <p:spPr>
            <a:xfrm>
              <a:off x="2928938" y="3635376"/>
              <a:ext cx="5746750" cy="1800225"/>
            </a:xfrm>
            <a:prstGeom prst="rect">
              <a:avLst/>
            </a:prstGeom>
            <a:solidFill>
              <a:srgbClr val="E7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437" name="Прямоугольник 2">
              <a:extLst>
                <a:ext uri="{FF2B5EF4-FFF2-40B4-BE49-F238E27FC236}">
                  <a16:creationId xmlns:a16="http://schemas.microsoft.com/office/drawing/2014/main" id="{D002879A-22A1-446E-AA5E-2AEEF088D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351" y="3325814"/>
              <a:ext cx="798513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</a:p>
          </p:txBody>
        </p:sp>
        <p:sp>
          <p:nvSpPr>
            <p:cNvPr id="18438" name="Прямоугольник 2">
              <a:extLst>
                <a:ext uri="{FF2B5EF4-FFF2-40B4-BE49-F238E27FC236}">
                  <a16:creationId xmlns:a16="http://schemas.microsoft.com/office/drawing/2014/main" id="{72DDA292-35B3-4394-B8B9-892CA5626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6051" y="4249738"/>
              <a:ext cx="79851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</a:p>
          </p:txBody>
        </p:sp>
        <p:grpSp>
          <p:nvGrpSpPr>
            <p:cNvPr id="18439" name="Группа 15">
              <a:extLst>
                <a:ext uri="{FF2B5EF4-FFF2-40B4-BE49-F238E27FC236}">
                  <a16:creationId xmlns:a16="http://schemas.microsoft.com/office/drawing/2014/main" id="{0B510B8F-6B82-4381-9E51-3E60CA516F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36876" y="1998663"/>
              <a:ext cx="5772150" cy="3470958"/>
              <a:chOff x="1392246" y="1982120"/>
              <a:chExt cx="5772042" cy="3471603"/>
            </a:xfrm>
          </p:grpSpPr>
          <p:cxnSp>
            <p:nvCxnSpPr>
              <p:cNvPr id="8" name="Прямая соединительная линия 7">
                <a:extLst>
                  <a:ext uri="{FF2B5EF4-FFF2-40B4-BE49-F238E27FC236}">
                    <a16:creationId xmlns:a16="http://schemas.microsoft.com/office/drawing/2014/main" id="{C3EC934B-ECE2-498C-8827-2969E19351E9}"/>
                  </a:ext>
                </a:extLst>
              </p:cNvPr>
              <p:cNvCxnSpPr/>
              <p:nvPr/>
            </p:nvCxnSpPr>
            <p:spPr>
              <a:xfrm flipH="1" flipV="1">
                <a:off x="1392246" y="5392703"/>
                <a:ext cx="5772042" cy="52397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>
                <a:extLst>
                  <a:ext uri="{FF2B5EF4-FFF2-40B4-BE49-F238E27FC236}">
                    <a16:creationId xmlns:a16="http://schemas.microsoft.com/office/drawing/2014/main" id="{7A78A11E-EC42-41A1-9BB6-30AEEB084B65}"/>
                  </a:ext>
                </a:extLst>
              </p:cNvPr>
              <p:cNvCxnSpPr/>
              <p:nvPr/>
            </p:nvCxnSpPr>
            <p:spPr>
              <a:xfrm flipH="1">
                <a:off x="1418592" y="1982120"/>
                <a:ext cx="0" cy="3410583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>
                <a:extLst>
                  <a:ext uri="{FF2B5EF4-FFF2-40B4-BE49-F238E27FC236}">
                    <a16:creationId xmlns:a16="http://schemas.microsoft.com/office/drawing/2014/main" id="{9FD2DA3C-6543-4724-9F1A-E6BE3A4310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6351" y="3638189"/>
                <a:ext cx="6683" cy="1815534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39ABB0E4-7CA2-4690-AC16-F80A786AAF9B}"/>
                  </a:ext>
                </a:extLst>
              </p:cNvPr>
              <p:cNvCxnSpPr/>
              <p:nvPr/>
            </p:nvCxnSpPr>
            <p:spPr>
              <a:xfrm flipH="1" flipV="1">
                <a:off x="1392246" y="1999586"/>
                <a:ext cx="5772042" cy="1656069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40" name="Прямоугольник 2">
              <a:extLst>
                <a:ext uri="{FF2B5EF4-FFF2-40B4-BE49-F238E27FC236}">
                  <a16:creationId xmlns:a16="http://schemas.microsoft.com/office/drawing/2014/main" id="{6A13EAFB-5FD7-434A-9711-F349C45A9C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4875" y="2108200"/>
              <a:ext cx="471488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69CD6CBD-868F-4A74-9212-CAA71A982036}"/>
                </a:ext>
              </a:extLst>
            </p:cNvPr>
            <p:cNvSpPr/>
            <p:nvPr/>
          </p:nvSpPr>
          <p:spPr>
            <a:xfrm>
              <a:off x="2971161" y="5068801"/>
              <a:ext cx="360363" cy="3302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D945A44F-E46C-4BCD-8843-CF0266E3647E}"/>
                </a:ext>
              </a:extLst>
            </p:cNvPr>
            <p:cNvSpPr/>
            <p:nvPr/>
          </p:nvSpPr>
          <p:spPr>
            <a:xfrm>
              <a:off x="8315326" y="5114925"/>
              <a:ext cx="360363" cy="3302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id="{C5AF1393-F59C-4083-A5F7-4D53CF4FC20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63222" y="3625852"/>
              <a:ext cx="5725166" cy="4603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C3C38354-FDA2-4A81-BC5F-5CEC31D9DF7E}"/>
                </a:ext>
              </a:extLst>
            </p:cNvPr>
            <p:cNvSpPr/>
            <p:nvPr/>
          </p:nvSpPr>
          <p:spPr>
            <a:xfrm>
              <a:off x="2955284" y="3279688"/>
              <a:ext cx="360363" cy="33020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445" name="Прямоугольник 2">
              <a:extLst>
                <a:ext uri="{FF2B5EF4-FFF2-40B4-BE49-F238E27FC236}">
                  <a16:creationId xmlns:a16="http://schemas.microsoft.com/office/drawing/2014/main" id="{5D1FD1EE-2004-43C7-A221-F77C998BF2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6414" y="5589588"/>
              <a:ext cx="7969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</a:p>
          </p:txBody>
        </p:sp>
        <p:sp>
          <p:nvSpPr>
            <p:cNvPr id="28" name="Прямоугольник 2">
              <a:extLst>
                <a:ext uri="{FF2B5EF4-FFF2-40B4-BE49-F238E27FC236}">
                  <a16:creationId xmlns:a16="http://schemas.microsoft.com/office/drawing/2014/main" id="{FAA40616-062F-410B-B95A-BDE90439DF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48751" y="4256088"/>
              <a:ext cx="798513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</a:p>
          </p:txBody>
        </p:sp>
      </p:grp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5453C78-BC69-45E5-AF87-796F54A66DC5}"/>
              </a:ext>
            </a:extLst>
          </p:cNvPr>
          <p:cNvSpPr/>
          <p:nvPr/>
        </p:nvSpPr>
        <p:spPr>
          <a:xfrm>
            <a:off x="218422" y="95993"/>
            <a:ext cx="74658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Составим математическую модель задачи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6D6A616-4ADE-4895-B425-F108FE77889F}"/>
              </a:ext>
            </a:extLst>
          </p:cNvPr>
          <p:cNvSpPr/>
          <p:nvPr/>
        </p:nvSpPr>
        <p:spPr>
          <a:xfrm>
            <a:off x="478173" y="635177"/>
            <a:ext cx="62581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Выполним дополнительное построение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BE621E3-818B-41B2-A3A9-9703EABFD3D7}"/>
              </a:ext>
            </a:extLst>
          </p:cNvPr>
          <p:cNvGrpSpPr/>
          <p:nvPr/>
        </p:nvGrpSpPr>
        <p:grpSpPr>
          <a:xfrm>
            <a:off x="218422" y="2047698"/>
            <a:ext cx="6824021" cy="3476622"/>
            <a:chOff x="218422" y="2047698"/>
            <a:chExt cx="6824021" cy="3476622"/>
          </a:xfrm>
        </p:grpSpPr>
        <p:sp>
          <p:nvSpPr>
            <p:cNvPr id="20" name="Прямоугольный треугольник 19">
              <a:extLst>
                <a:ext uri="{FF2B5EF4-FFF2-40B4-BE49-F238E27FC236}">
                  <a16:creationId xmlns:a16="http://schemas.microsoft.com/office/drawing/2014/main" id="{84C0CE5E-CCA0-4ECF-A291-F53FC22667B8}"/>
                </a:ext>
              </a:extLst>
            </p:cNvPr>
            <p:cNvSpPr/>
            <p:nvPr/>
          </p:nvSpPr>
          <p:spPr>
            <a:xfrm>
              <a:off x="1267759" y="2061193"/>
              <a:ext cx="5724525" cy="1636712"/>
            </a:xfrm>
            <a:prstGeom prst="rtTriangle">
              <a:avLst/>
            </a:prstGeom>
            <a:solidFill>
              <a:srgbClr val="E7F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36AAD6A3-06DE-4AC8-AE85-260BEF83F268}"/>
                </a:ext>
              </a:extLst>
            </p:cNvPr>
            <p:cNvGrpSpPr/>
            <p:nvPr/>
          </p:nvGrpSpPr>
          <p:grpSpPr>
            <a:xfrm>
              <a:off x="218422" y="2047698"/>
              <a:ext cx="6824021" cy="3476622"/>
              <a:chOff x="1911351" y="1998663"/>
              <a:chExt cx="6824021" cy="3476622"/>
            </a:xfrm>
          </p:grpSpPr>
          <p:sp>
            <p:nvSpPr>
              <p:cNvPr id="18437" name="Прямоугольник 2">
                <a:extLst>
                  <a:ext uri="{FF2B5EF4-FFF2-40B4-BE49-F238E27FC236}">
                    <a16:creationId xmlns:a16="http://schemas.microsoft.com/office/drawing/2014/main" id="{D002879A-22A1-446E-AA5E-2AEEF088DF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1351" y="3325814"/>
                <a:ext cx="798513" cy="585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altLang="ru-RU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</a:p>
            </p:txBody>
          </p:sp>
          <p:sp>
            <p:nvSpPr>
              <p:cNvPr id="18438" name="Прямоугольник 2">
                <a:extLst>
                  <a:ext uri="{FF2B5EF4-FFF2-40B4-BE49-F238E27FC236}">
                    <a16:creationId xmlns:a16="http://schemas.microsoft.com/office/drawing/2014/main" id="{72DDA292-35B3-4394-B8B9-892CA56266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1927" y="2427703"/>
                <a:ext cx="7985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ru-RU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32</a:t>
                </a:r>
                <a:endParaRPr lang="ru-RU" altLang="ru-RU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8439" name="Группа 15">
                <a:extLst>
                  <a:ext uri="{FF2B5EF4-FFF2-40B4-BE49-F238E27FC236}">
                    <a16:creationId xmlns:a16="http://schemas.microsoft.com/office/drawing/2014/main" id="{0B510B8F-6B82-4381-9E51-3E60CA516FA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36876" y="1998663"/>
                <a:ext cx="5772150" cy="3470958"/>
                <a:chOff x="1392246" y="1982120"/>
                <a:chExt cx="5772042" cy="3471603"/>
              </a:xfrm>
            </p:grpSpPr>
            <p:cxnSp>
              <p:nvCxnSpPr>
                <p:cNvPr id="8" name="Прямая соединительная линия 7">
                  <a:extLst>
                    <a:ext uri="{FF2B5EF4-FFF2-40B4-BE49-F238E27FC236}">
                      <a16:creationId xmlns:a16="http://schemas.microsoft.com/office/drawing/2014/main" id="{C3EC934B-ECE2-498C-8827-2969E19351E9}"/>
                    </a:ext>
                  </a:extLst>
                </p:cNvPr>
                <p:cNvCxnSpPr/>
                <p:nvPr/>
              </p:nvCxnSpPr>
              <p:spPr>
                <a:xfrm flipH="1" flipV="1">
                  <a:off x="1392246" y="5392703"/>
                  <a:ext cx="5772042" cy="52397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Прямая соединительная линия 11">
                  <a:extLst>
                    <a:ext uri="{FF2B5EF4-FFF2-40B4-BE49-F238E27FC236}">
                      <a16:creationId xmlns:a16="http://schemas.microsoft.com/office/drawing/2014/main" id="{7A78A11E-EC42-41A1-9BB6-30AEEB084B65}"/>
                    </a:ext>
                  </a:extLst>
                </p:cNvPr>
                <p:cNvCxnSpPr/>
                <p:nvPr/>
              </p:nvCxnSpPr>
              <p:spPr>
                <a:xfrm flipH="1">
                  <a:off x="1418592" y="1982120"/>
                  <a:ext cx="0" cy="3410583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Прямая соединительная линия 14">
                  <a:extLst>
                    <a:ext uri="{FF2B5EF4-FFF2-40B4-BE49-F238E27FC236}">
                      <a16:creationId xmlns:a16="http://schemas.microsoft.com/office/drawing/2014/main" id="{9FD2DA3C-6543-4724-9F1A-E6BE3A4310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56351" y="3638189"/>
                  <a:ext cx="6683" cy="1815534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Прямая соединительная линия 18">
                  <a:extLst>
                    <a:ext uri="{FF2B5EF4-FFF2-40B4-BE49-F238E27FC236}">
                      <a16:creationId xmlns:a16="http://schemas.microsoft.com/office/drawing/2014/main" id="{39ABB0E4-7CA2-4690-AC16-F80A786AAF9B}"/>
                    </a:ext>
                  </a:extLst>
                </p:cNvPr>
                <p:cNvCxnSpPr/>
                <p:nvPr/>
              </p:nvCxnSpPr>
              <p:spPr>
                <a:xfrm flipH="1" flipV="1">
                  <a:off x="1392246" y="1999586"/>
                  <a:ext cx="5772042" cy="1656069"/>
                </a:xfrm>
                <a:prstGeom prst="line">
                  <a:avLst/>
                </a:prstGeom>
                <a:ln w="571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440" name="Прямоугольник 2">
                    <a:extLst>
                      <a:ext uri="{FF2B5EF4-FFF2-40B4-BE49-F238E27FC236}">
                        <a16:creationId xmlns:a16="http://schemas.microsoft.com/office/drawing/2014/main" id="{6A13EAFB-5FD7-434A-9711-F349C45A9C7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984875" y="2108200"/>
                    <a:ext cx="471488" cy="58578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ru-RU" altLang="ru-RU" dirty="0">
                      <a:solidFill>
                        <a:srgbClr val="0070C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8440" name="Прямоугольник 2">
                    <a:extLst>
                      <a:ext uri="{FF2B5EF4-FFF2-40B4-BE49-F238E27FC236}">
                        <a16:creationId xmlns:a16="http://schemas.microsoft.com/office/drawing/2014/main" id="{6A13EAFB-5FD7-434A-9711-F349C45A9C73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5984875" y="2108200"/>
                    <a:ext cx="471488" cy="58578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2" name="Прямоугольник 21">
                <a:extLst>
                  <a:ext uri="{FF2B5EF4-FFF2-40B4-BE49-F238E27FC236}">
                    <a16:creationId xmlns:a16="http://schemas.microsoft.com/office/drawing/2014/main" id="{69CD6CBD-868F-4A74-9212-CAA71A982036}"/>
                  </a:ext>
                </a:extLst>
              </p:cNvPr>
              <p:cNvSpPr/>
              <p:nvPr/>
            </p:nvSpPr>
            <p:spPr>
              <a:xfrm>
                <a:off x="2971161" y="5068801"/>
                <a:ext cx="360363" cy="3302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3" name="Прямоугольник 22">
                <a:extLst>
                  <a:ext uri="{FF2B5EF4-FFF2-40B4-BE49-F238E27FC236}">
                    <a16:creationId xmlns:a16="http://schemas.microsoft.com/office/drawing/2014/main" id="{D945A44F-E46C-4BCD-8843-CF0266E3647E}"/>
                  </a:ext>
                </a:extLst>
              </p:cNvPr>
              <p:cNvSpPr/>
              <p:nvPr/>
            </p:nvSpPr>
            <p:spPr>
              <a:xfrm>
                <a:off x="8375009" y="5145085"/>
                <a:ext cx="360363" cy="3302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id="{C5AF1393-F59C-4083-A5F7-4D53CF4FC2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963222" y="3625852"/>
                <a:ext cx="5725166" cy="46036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Прямоугольник 24">
                <a:extLst>
                  <a:ext uri="{FF2B5EF4-FFF2-40B4-BE49-F238E27FC236}">
                    <a16:creationId xmlns:a16="http://schemas.microsoft.com/office/drawing/2014/main" id="{C3C38354-FDA2-4A81-BC5F-5CEC31D9DF7E}"/>
                  </a:ext>
                </a:extLst>
              </p:cNvPr>
              <p:cNvSpPr/>
              <p:nvPr/>
            </p:nvSpPr>
            <p:spPr>
              <a:xfrm>
                <a:off x="2955284" y="3279688"/>
                <a:ext cx="360363" cy="330200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8445" name="Прямоугольник 2">
                <a:extLst>
                  <a:ext uri="{FF2B5EF4-FFF2-40B4-BE49-F238E27FC236}">
                    <a16:creationId xmlns:a16="http://schemas.microsoft.com/office/drawing/2014/main" id="{5D1FD1EE-2004-43C7-A221-F77C998BF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37662" y="3729038"/>
                <a:ext cx="796925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altLang="ru-RU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24</a:t>
                </a:r>
              </a:p>
            </p:txBody>
          </p:sp>
          <p:sp>
            <p:nvSpPr>
              <p:cNvPr id="28" name="Прямоугольник 2">
                <a:extLst>
                  <a:ext uri="{FF2B5EF4-FFF2-40B4-BE49-F238E27FC236}">
                    <a16:creationId xmlns:a16="http://schemas.microsoft.com/office/drawing/2014/main" id="{FAA40616-062F-410B-B95A-BDE90439DF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6642" y="4121062"/>
                <a:ext cx="798513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altLang="ru-RU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</a:t>
                </a:r>
              </a:p>
            </p:txBody>
          </p:sp>
        </p:grpSp>
      </p:grp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5453C78-BC69-45E5-AF87-796F54A66DC5}"/>
              </a:ext>
            </a:extLst>
          </p:cNvPr>
          <p:cNvSpPr/>
          <p:nvPr/>
        </p:nvSpPr>
        <p:spPr>
          <a:xfrm>
            <a:off x="218422" y="95993"/>
            <a:ext cx="10435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Применим теорему Пифагора к прямоугольному треугольнику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6D6A616-4ADE-4895-B425-F108FE77889F}"/>
              </a:ext>
            </a:extLst>
          </p:cNvPr>
          <p:cNvSpPr/>
          <p:nvPr/>
        </p:nvSpPr>
        <p:spPr>
          <a:xfrm>
            <a:off x="478173" y="635177"/>
            <a:ext cx="47817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Составим и решим уравнение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">
                <a:extLst>
                  <a:ext uri="{FF2B5EF4-FFF2-40B4-BE49-F238E27FC236}">
                    <a16:creationId xmlns:a16="http://schemas.microsoft.com/office/drawing/2014/main" id="{DB560B09-22BF-4536-AA09-80CC6BC37A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59955" y="3405517"/>
                <a:ext cx="338664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24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32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altLang="ru-RU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Прямоугольник 2">
                <a:extLst>
                  <a:ext uri="{FF2B5EF4-FFF2-40B4-BE49-F238E27FC236}">
                    <a16:creationId xmlns:a16="http://schemas.microsoft.com/office/drawing/2014/main" id="{DB560B09-22BF-4536-AA09-80CC6BC37A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159955" y="3405517"/>
                <a:ext cx="3386647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">
                <a:extLst>
                  <a:ext uri="{FF2B5EF4-FFF2-40B4-BE49-F238E27FC236}">
                    <a16:creationId xmlns:a16="http://schemas.microsoft.com/office/drawing/2014/main" id="{B5DECE32-87B5-4BDE-8CF2-66CA0054AC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17899" y="4070942"/>
                <a:ext cx="338664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=40</m:t>
                      </m:r>
                    </m:oMath>
                  </m:oMathPara>
                </a14:m>
                <a:endParaRPr lang="ru-RU" altLang="ru-RU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Прямоугольник 2">
                <a:extLst>
                  <a:ext uri="{FF2B5EF4-FFF2-40B4-BE49-F238E27FC236}">
                    <a16:creationId xmlns:a16="http://schemas.microsoft.com/office/drawing/2014/main" id="{B5DECE32-87B5-4BDE-8CF2-66CA0054AC4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17899" y="4070942"/>
                <a:ext cx="3386647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C2D9873B-6631-46FA-89B1-E72811509B6E}"/>
              </a:ext>
            </a:extLst>
          </p:cNvPr>
          <p:cNvSpPr/>
          <p:nvPr/>
        </p:nvSpPr>
        <p:spPr>
          <a:xfrm>
            <a:off x="8733424" y="5072808"/>
            <a:ext cx="2239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40 м</a:t>
            </a:r>
          </a:p>
        </p:txBody>
      </p:sp>
    </p:spTree>
    <p:extLst>
      <p:ext uri="{BB962C8B-B14F-4D97-AF65-F5344CB8AC3E}">
        <p14:creationId xmlns:p14="http://schemas.microsoft.com/office/powerpoint/2010/main" val="2731240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158A65B-20E1-4608-8D6C-6D23605B1912}"/>
              </a:ext>
            </a:extLst>
          </p:cNvPr>
          <p:cNvSpPr/>
          <p:nvPr/>
        </p:nvSpPr>
        <p:spPr>
          <a:xfrm>
            <a:off x="2243137" y="126999"/>
            <a:ext cx="7705725" cy="17287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483" name="Прямоугольник 1">
            <a:extLst>
              <a:ext uri="{FF2B5EF4-FFF2-40B4-BE49-F238E27FC236}">
                <a16:creationId xmlns:a16="http://schemas.microsoft.com/office/drawing/2014/main" id="{07B9C045-94FC-4175-9AC8-F8376729C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2889" y="115889"/>
            <a:ext cx="68421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Лестницу 13 м приставили к стене дома. Нижний конец лестницы отстоит от стены на 5 м. Какой высоты достигает лестница?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E57ED56-3BE6-4578-A7F4-AB5C4A4C2A9E}"/>
              </a:ext>
            </a:extLst>
          </p:cNvPr>
          <p:cNvGrpSpPr/>
          <p:nvPr/>
        </p:nvGrpSpPr>
        <p:grpSpPr>
          <a:xfrm>
            <a:off x="1992313" y="2133600"/>
            <a:ext cx="6134981" cy="4211638"/>
            <a:chOff x="1992313" y="2133600"/>
            <a:chExt cx="6134981" cy="4211638"/>
          </a:xfrm>
        </p:grpSpPr>
        <p:grpSp>
          <p:nvGrpSpPr>
            <p:cNvPr id="20484" name="Группа 12">
              <a:extLst>
                <a:ext uri="{FF2B5EF4-FFF2-40B4-BE49-F238E27FC236}">
                  <a16:creationId xmlns:a16="http://schemas.microsoft.com/office/drawing/2014/main" id="{B568B8F0-4D6F-4178-9A1E-A15811350C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92313" y="2133600"/>
              <a:ext cx="5472112" cy="4103688"/>
              <a:chOff x="467544" y="2132856"/>
              <a:chExt cx="5472608" cy="4104456"/>
            </a:xfrm>
          </p:grpSpPr>
          <p:grpSp>
            <p:nvGrpSpPr>
              <p:cNvPr id="20493" name="Группа 11">
                <a:extLst>
                  <a:ext uri="{FF2B5EF4-FFF2-40B4-BE49-F238E27FC236}">
                    <a16:creationId xmlns:a16="http://schemas.microsoft.com/office/drawing/2014/main" id="{F632CC6E-2F71-4081-A5AE-26F3BE38BE0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7544" y="2132856"/>
                <a:ext cx="5472608" cy="4104456"/>
                <a:chOff x="539552" y="2780928"/>
                <a:chExt cx="3110543" cy="2520280"/>
              </a:xfrm>
            </p:grpSpPr>
            <p:pic>
              <p:nvPicPr>
                <p:cNvPr id="20495" name="Рисунок 8">
                  <a:extLst>
                    <a:ext uri="{FF2B5EF4-FFF2-40B4-BE49-F238E27FC236}">
                      <a16:creationId xmlns:a16="http://schemas.microsoft.com/office/drawing/2014/main" id="{2B8A3541-F66D-45B5-9FB8-CC28FC5B511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93" t="22650" r="24580" b="11288"/>
                <a:stretch>
                  <a:fillRect/>
                </a:stretch>
              </p:blipFill>
              <p:spPr bwMode="auto">
                <a:xfrm>
                  <a:off x="539552" y="2780928"/>
                  <a:ext cx="3110543" cy="25202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" name="Прямоугольник 9">
                  <a:extLst>
                    <a:ext uri="{FF2B5EF4-FFF2-40B4-BE49-F238E27FC236}">
                      <a16:creationId xmlns:a16="http://schemas.microsoft.com/office/drawing/2014/main" id="{63E379AB-B8D1-4AD3-A322-787183897BB7}"/>
                    </a:ext>
                  </a:extLst>
                </p:cNvPr>
                <p:cNvSpPr/>
                <p:nvPr/>
              </p:nvSpPr>
              <p:spPr>
                <a:xfrm>
                  <a:off x="2987740" y="3861187"/>
                  <a:ext cx="360054" cy="28761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sp>
            <p:nvSpPr>
              <p:cNvPr id="19" name="Прямоугольник 18">
                <a:extLst>
                  <a:ext uri="{FF2B5EF4-FFF2-40B4-BE49-F238E27FC236}">
                    <a16:creationId xmlns:a16="http://schemas.microsoft.com/office/drawing/2014/main" id="{AF59054A-6ABD-4688-AD59-121A0B9A75DE}"/>
                  </a:ext>
                </a:extLst>
              </p:cNvPr>
              <p:cNvSpPr/>
              <p:nvPr/>
            </p:nvSpPr>
            <p:spPr>
              <a:xfrm>
                <a:off x="4320755" y="5445001"/>
                <a:ext cx="358808" cy="28897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20485" name="Группа 39">
              <a:extLst>
                <a:ext uri="{FF2B5EF4-FFF2-40B4-BE49-F238E27FC236}">
                  <a16:creationId xmlns:a16="http://schemas.microsoft.com/office/drawing/2014/main" id="{F93735EA-894A-4773-9412-B1D5CB728D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83201" y="3068638"/>
              <a:ext cx="1292225" cy="2736850"/>
              <a:chOff x="3759376" y="3068960"/>
              <a:chExt cx="1292083" cy="2736304"/>
            </a:xfrm>
          </p:grpSpPr>
          <p:grpSp>
            <p:nvGrpSpPr>
              <p:cNvPr id="20488" name="Группа 36">
                <a:extLst>
                  <a:ext uri="{FF2B5EF4-FFF2-40B4-BE49-F238E27FC236}">
                    <a16:creationId xmlns:a16="http://schemas.microsoft.com/office/drawing/2014/main" id="{68DA8A1D-316B-4C44-9666-73E7542A647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59376" y="3068960"/>
                <a:ext cx="1292083" cy="2736304"/>
                <a:chOff x="3759376" y="3068960"/>
                <a:chExt cx="1292083" cy="2736304"/>
              </a:xfrm>
            </p:grpSpPr>
            <p:cxnSp>
              <p:nvCxnSpPr>
                <p:cNvPr id="22" name="Прямая соединительная линия 21">
                  <a:extLst>
                    <a:ext uri="{FF2B5EF4-FFF2-40B4-BE49-F238E27FC236}">
                      <a16:creationId xmlns:a16="http://schemas.microsoft.com/office/drawing/2014/main" id="{764CD43E-B52F-46B8-B6DB-66DA750A9428}"/>
                    </a:ext>
                  </a:extLst>
                </p:cNvPr>
                <p:cNvCxnSpPr/>
                <p:nvPr/>
              </p:nvCxnSpPr>
              <p:spPr>
                <a:xfrm flipH="1" flipV="1">
                  <a:off x="3780012" y="3068960"/>
                  <a:ext cx="1271447" cy="2736304"/>
                </a:xfrm>
                <a:prstGeom prst="line">
                  <a:avLst/>
                </a:prstGeom>
                <a:ln w="762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единительная линия 26">
                  <a:extLst>
                    <a:ext uri="{FF2B5EF4-FFF2-40B4-BE49-F238E27FC236}">
                      <a16:creationId xmlns:a16="http://schemas.microsoft.com/office/drawing/2014/main" id="{3AFF0385-2777-4189-8964-04E8FD30E66F}"/>
                    </a:ext>
                  </a:extLst>
                </p:cNvPr>
                <p:cNvCxnSpPr/>
                <p:nvPr/>
              </p:nvCxnSpPr>
              <p:spPr>
                <a:xfrm flipH="1" flipV="1">
                  <a:off x="3759376" y="5517983"/>
                  <a:ext cx="1292083" cy="287281"/>
                </a:xfrm>
                <a:prstGeom prst="line">
                  <a:avLst/>
                </a:prstGeom>
                <a:ln w="762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Прямая соединительная линия 30">
                  <a:extLst>
                    <a:ext uri="{FF2B5EF4-FFF2-40B4-BE49-F238E27FC236}">
                      <a16:creationId xmlns:a16="http://schemas.microsoft.com/office/drawing/2014/main" id="{501BD343-D261-442C-AD14-5B7E8F29894B}"/>
                    </a:ext>
                  </a:extLst>
                </p:cNvPr>
                <p:cNvCxnSpPr/>
                <p:nvPr/>
              </p:nvCxnSpPr>
              <p:spPr>
                <a:xfrm flipV="1">
                  <a:off x="3780012" y="3068960"/>
                  <a:ext cx="0" cy="2449023"/>
                </a:xfrm>
                <a:prstGeom prst="line">
                  <a:avLst/>
                </a:prstGeom>
                <a:ln w="762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Прямоугольник 37">
                <a:extLst>
                  <a:ext uri="{FF2B5EF4-FFF2-40B4-BE49-F238E27FC236}">
                    <a16:creationId xmlns:a16="http://schemas.microsoft.com/office/drawing/2014/main" id="{610D4DB9-4C9C-4F1F-BE3B-8D848CBD9977}"/>
                  </a:ext>
                </a:extLst>
              </p:cNvPr>
              <p:cNvSpPr/>
              <p:nvPr/>
            </p:nvSpPr>
            <p:spPr>
              <a:xfrm rot="540171">
                <a:off x="3783186" y="5232290"/>
                <a:ext cx="360322" cy="330134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41" name="Прямоугольник 2">
              <a:extLst>
                <a:ext uri="{FF2B5EF4-FFF2-40B4-BE49-F238E27FC236}">
                  <a16:creationId xmlns:a16="http://schemas.microsoft.com/office/drawing/2014/main" id="{59200B5B-0C49-444A-8EF0-F319D3821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5439" y="5761038"/>
              <a:ext cx="6191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42" name="Прямоугольник 2">
              <a:extLst>
                <a:ext uri="{FF2B5EF4-FFF2-40B4-BE49-F238E27FC236}">
                  <a16:creationId xmlns:a16="http://schemas.microsoft.com/office/drawing/2014/main" id="{B08A59E6-3D6F-43EB-BDEC-9F9BB7990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5864" y="3836988"/>
              <a:ext cx="6191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FD41E4D2-5A51-48BE-8B42-B6BA4317A50C}"/>
                </a:ext>
              </a:extLst>
            </p:cNvPr>
            <p:cNvSpPr/>
            <p:nvPr/>
          </p:nvSpPr>
          <p:spPr>
            <a:xfrm>
              <a:off x="6500547" y="5848350"/>
              <a:ext cx="1122539" cy="409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DE4D654-7CE1-45BF-B6E2-5FE1DD14064C}"/>
                </a:ext>
              </a:extLst>
            </p:cNvPr>
            <p:cNvSpPr/>
            <p:nvPr/>
          </p:nvSpPr>
          <p:spPr>
            <a:xfrm>
              <a:off x="7004755" y="5457031"/>
              <a:ext cx="1122539" cy="409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DBC708B-B79A-48AC-A318-6A6CD9BA644B}"/>
              </a:ext>
            </a:extLst>
          </p:cNvPr>
          <p:cNvGrpSpPr/>
          <p:nvPr/>
        </p:nvGrpSpPr>
        <p:grpSpPr>
          <a:xfrm>
            <a:off x="1745403" y="1910373"/>
            <a:ext cx="2584416" cy="3609975"/>
            <a:chOff x="2359060" y="2636838"/>
            <a:chExt cx="2584416" cy="3609975"/>
          </a:xfrm>
        </p:grpSpPr>
        <p:sp>
          <p:nvSpPr>
            <p:cNvPr id="21508" name="Прямоугольник 2">
              <a:extLst>
                <a:ext uri="{FF2B5EF4-FFF2-40B4-BE49-F238E27FC236}">
                  <a16:creationId xmlns:a16="http://schemas.microsoft.com/office/drawing/2014/main" id="{3546D263-FE06-4FD0-986E-9823D6B80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539" y="5661025"/>
              <a:ext cx="796925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  <p:grpSp>
          <p:nvGrpSpPr>
            <p:cNvPr id="21509" name="Группа 11">
              <a:extLst>
                <a:ext uri="{FF2B5EF4-FFF2-40B4-BE49-F238E27FC236}">
                  <a16:creationId xmlns:a16="http://schemas.microsoft.com/office/drawing/2014/main" id="{0A3AF7A2-89FA-49A5-B8A2-00E2DED983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16239" y="2636838"/>
              <a:ext cx="2027237" cy="2755900"/>
              <a:chOff x="1392245" y="2636912"/>
              <a:chExt cx="2027627" cy="2756210"/>
            </a:xfrm>
          </p:grpSpPr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id="{655D12D3-2C9B-4AF1-88BD-93ABBF5B97EE}"/>
                  </a:ext>
                </a:extLst>
              </p:cNvPr>
              <p:cNvCxnSpPr/>
              <p:nvPr/>
            </p:nvCxnSpPr>
            <p:spPr>
              <a:xfrm flipH="1">
                <a:off x="1392245" y="5391534"/>
                <a:ext cx="2027627" cy="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id="{1C3F5F0D-98E0-48A7-8ECA-FA92D2957C58}"/>
                  </a:ext>
                </a:extLst>
              </p:cNvPr>
              <p:cNvCxnSpPr/>
              <p:nvPr/>
            </p:nvCxnSpPr>
            <p:spPr>
              <a:xfrm>
                <a:off x="1392245" y="2636912"/>
                <a:ext cx="0" cy="275462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Прямоугольник 14">
                <a:extLst>
                  <a:ext uri="{FF2B5EF4-FFF2-40B4-BE49-F238E27FC236}">
                    <a16:creationId xmlns:a16="http://schemas.microsoft.com/office/drawing/2014/main" id="{650BC192-AA40-4A18-969E-5DF180D5F49B}"/>
                  </a:ext>
                </a:extLst>
              </p:cNvPr>
              <p:cNvSpPr/>
              <p:nvPr/>
            </p:nvSpPr>
            <p:spPr>
              <a:xfrm>
                <a:off x="1427177" y="5062885"/>
                <a:ext cx="360431" cy="330237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05834C60-65EF-4B7A-B940-5794AC970837}"/>
                  </a:ext>
                </a:extLst>
              </p:cNvPr>
              <p:cNvCxnSpPr/>
              <p:nvPr/>
            </p:nvCxnSpPr>
            <p:spPr>
              <a:xfrm>
                <a:off x="1392245" y="2648025"/>
                <a:ext cx="2027627" cy="2743509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510" name="Прямоугольник 2">
              <a:extLst>
                <a:ext uri="{FF2B5EF4-FFF2-40B4-BE49-F238E27FC236}">
                  <a16:creationId xmlns:a16="http://schemas.microsoft.com/office/drawing/2014/main" id="{1D26E3A5-C695-4131-AA5F-9B7A8375E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963" y="3573463"/>
              <a:ext cx="798512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</a:p>
          </p:txBody>
        </p:sp>
        <p:sp>
          <p:nvSpPr>
            <p:cNvPr id="27" name="Прямоугольник 2">
              <a:extLst>
                <a:ext uri="{FF2B5EF4-FFF2-40B4-BE49-F238E27FC236}">
                  <a16:creationId xmlns:a16="http://schemas.microsoft.com/office/drawing/2014/main" id="{49968EAD-E74B-424B-AD07-710E0E4909E5}"/>
                </a:ext>
              </a:extLst>
            </p:cNvPr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2359060" y="3542238"/>
              <a:ext cx="566181" cy="646331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</p:grp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00902D2-C8E3-42C0-A15B-B8FFC8A86126}"/>
              </a:ext>
            </a:extLst>
          </p:cNvPr>
          <p:cNvSpPr/>
          <p:nvPr/>
        </p:nvSpPr>
        <p:spPr>
          <a:xfrm>
            <a:off x="218422" y="95993"/>
            <a:ext cx="74658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Составим математическую модель задачи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9BB5033-157E-43DD-84E5-24EF9B91BF61}"/>
              </a:ext>
            </a:extLst>
          </p:cNvPr>
          <p:cNvSpPr/>
          <p:nvPr/>
        </p:nvSpPr>
        <p:spPr>
          <a:xfrm>
            <a:off x="126143" y="604413"/>
            <a:ext cx="10435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Применим теорему Пифагора к прямоугольному треугольнику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DBDD4F0-42CE-4BA1-949A-CBB5C81860CE}"/>
              </a:ext>
            </a:extLst>
          </p:cNvPr>
          <p:cNvSpPr/>
          <p:nvPr/>
        </p:nvSpPr>
        <p:spPr>
          <a:xfrm>
            <a:off x="385894" y="1143597"/>
            <a:ext cx="47817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Составим и решим уравнение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">
                <a:extLst>
                  <a:ext uri="{FF2B5EF4-FFF2-40B4-BE49-F238E27FC236}">
                    <a16:creationId xmlns:a16="http://schemas.microsoft.com/office/drawing/2014/main" id="{01924D93-6FDF-4FE1-B900-D5FF38FF97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64337" y="2668782"/>
                <a:ext cx="338664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13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altLang="ru-RU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Прямоугольник 2">
                <a:extLst>
                  <a:ext uri="{FF2B5EF4-FFF2-40B4-BE49-F238E27FC236}">
                    <a16:creationId xmlns:a16="http://schemas.microsoft.com/office/drawing/2014/main" id="{01924D93-6FDF-4FE1-B900-D5FF38FF97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64337" y="2668782"/>
                <a:ext cx="3386647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">
                <a:extLst>
                  <a:ext uri="{FF2B5EF4-FFF2-40B4-BE49-F238E27FC236}">
                    <a16:creationId xmlns:a16="http://schemas.microsoft.com/office/drawing/2014/main" id="{72A9543B-3043-4510-B7B5-9B54789322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22281" y="3334207"/>
                <a:ext cx="338664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=12</m:t>
                      </m:r>
                    </m:oMath>
                  </m:oMathPara>
                </a14:m>
                <a:endParaRPr lang="ru-RU" altLang="ru-RU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Прямоугольник 2">
                <a:extLst>
                  <a:ext uri="{FF2B5EF4-FFF2-40B4-BE49-F238E27FC236}">
                    <a16:creationId xmlns:a16="http://schemas.microsoft.com/office/drawing/2014/main" id="{72A9543B-3043-4510-B7B5-9B54789322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22281" y="3334207"/>
                <a:ext cx="3386647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7169E814-C9B1-48A8-B943-A97066EFE182}"/>
              </a:ext>
            </a:extLst>
          </p:cNvPr>
          <p:cNvSpPr/>
          <p:nvPr/>
        </p:nvSpPr>
        <p:spPr>
          <a:xfrm>
            <a:off x="8137806" y="4336073"/>
            <a:ext cx="2239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3B6B293-0303-4B1A-A6C5-C97C8278A13D}"/>
              </a:ext>
            </a:extLst>
          </p:cNvPr>
          <p:cNvSpPr/>
          <p:nvPr/>
        </p:nvSpPr>
        <p:spPr>
          <a:xfrm>
            <a:off x="1617664" y="63501"/>
            <a:ext cx="9699085" cy="2092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531" name="Прямоугольник 1">
            <a:extLst>
              <a:ext uri="{FF2B5EF4-FFF2-40B4-BE49-F238E27FC236}">
                <a16:creationId xmlns:a16="http://schemas.microsoft.com/office/drawing/2014/main" id="{F3203ABF-D74E-42A3-9142-D4776E174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6412" y="33338"/>
            <a:ext cx="9561003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Точка крепления троса, удерживающего флагшток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вертикальном положении находится на высоте 15 м от земли.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от основания флагштока до места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крепления троса на земле равно 8 м.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длину троса.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08AD45AC-A9E4-4604-BE5D-DB1DD82B1838}"/>
              </a:ext>
            </a:extLst>
          </p:cNvPr>
          <p:cNvGrpSpPr/>
          <p:nvPr/>
        </p:nvGrpSpPr>
        <p:grpSpPr>
          <a:xfrm>
            <a:off x="6732456" y="3150183"/>
            <a:ext cx="4065588" cy="3362324"/>
            <a:chOff x="6203950" y="2755901"/>
            <a:chExt cx="4065588" cy="3362324"/>
          </a:xfrm>
        </p:grpSpPr>
        <p:sp>
          <p:nvSpPr>
            <p:cNvPr id="41" name="Прямоугольник 2">
              <a:extLst>
                <a:ext uri="{FF2B5EF4-FFF2-40B4-BE49-F238E27FC236}">
                  <a16:creationId xmlns:a16="http://schemas.microsoft.com/office/drawing/2014/main" id="{35A5D39A-A7A7-4695-8141-95D360047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6614" y="5534025"/>
              <a:ext cx="6191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</p:txBody>
        </p:sp>
        <p:sp>
          <p:nvSpPr>
            <p:cNvPr id="42" name="Прямоугольник 2">
              <a:extLst>
                <a:ext uri="{FF2B5EF4-FFF2-40B4-BE49-F238E27FC236}">
                  <a16:creationId xmlns:a16="http://schemas.microsoft.com/office/drawing/2014/main" id="{E2CDD53B-BC36-412E-9BF2-8A53BF315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5739" y="4341813"/>
              <a:ext cx="6191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</a:p>
          </p:txBody>
        </p:sp>
        <p:sp>
          <p:nvSpPr>
            <p:cNvPr id="28" name="Прямоугольник 2">
              <a:extLst>
                <a:ext uri="{FF2B5EF4-FFF2-40B4-BE49-F238E27FC236}">
                  <a16:creationId xmlns:a16="http://schemas.microsoft.com/office/drawing/2014/main" id="{2B91E307-D73C-4FF0-A172-9C8A99FF7CA5}"/>
                </a:ext>
              </a:extLst>
            </p:cNvPr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7988300" y="3897313"/>
              <a:ext cx="592138" cy="58420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  <p:grpSp>
          <p:nvGrpSpPr>
            <p:cNvPr id="22536" name="Группа 4">
              <a:extLst>
                <a:ext uri="{FF2B5EF4-FFF2-40B4-BE49-F238E27FC236}">
                  <a16:creationId xmlns:a16="http://schemas.microsoft.com/office/drawing/2014/main" id="{2090F954-5ADA-4E14-A9A9-1D889B12EB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03950" y="2755901"/>
              <a:ext cx="4065588" cy="2867025"/>
              <a:chOff x="4679950" y="2755900"/>
              <a:chExt cx="4065588" cy="2867025"/>
            </a:xfrm>
          </p:grpSpPr>
          <p:grpSp>
            <p:nvGrpSpPr>
              <p:cNvPr id="22539" name="Группа 14">
                <a:extLst>
                  <a:ext uri="{FF2B5EF4-FFF2-40B4-BE49-F238E27FC236}">
                    <a16:creationId xmlns:a16="http://schemas.microsoft.com/office/drawing/2014/main" id="{5973FDF3-639D-4141-B874-83CDA9DF91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79950" y="2755900"/>
                <a:ext cx="4065588" cy="2867025"/>
                <a:chOff x="4679950" y="2756141"/>
                <a:chExt cx="4065413" cy="2866223"/>
              </a:xfrm>
            </p:grpSpPr>
            <p:sp>
              <p:nvSpPr>
                <p:cNvPr id="38" name="Прямоугольник 37">
                  <a:extLst>
                    <a:ext uri="{FF2B5EF4-FFF2-40B4-BE49-F238E27FC236}">
                      <a16:creationId xmlns:a16="http://schemas.microsoft.com/office/drawing/2014/main" id="{AAA2C029-28D7-4E4F-ABFD-BD14D6C18559}"/>
                    </a:ext>
                  </a:extLst>
                </p:cNvPr>
                <p:cNvSpPr/>
                <p:nvPr/>
              </p:nvSpPr>
              <p:spPr bwMode="auto">
                <a:xfrm>
                  <a:off x="7596062" y="2756141"/>
                  <a:ext cx="1149301" cy="528490"/>
                </a:xfrm>
                <a:prstGeom prst="rect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grpSp>
              <p:nvGrpSpPr>
                <p:cNvPr id="22542" name="Группа 12">
                  <a:extLst>
                    <a:ext uri="{FF2B5EF4-FFF2-40B4-BE49-F238E27FC236}">
                      <a16:creationId xmlns:a16="http://schemas.microsoft.com/office/drawing/2014/main" id="{1971EDB4-80E2-4526-8733-908C9257EA6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679950" y="2789742"/>
                  <a:ext cx="3874070" cy="2832622"/>
                  <a:chOff x="4679950" y="2789742"/>
                  <a:chExt cx="3874070" cy="2832622"/>
                </a:xfrm>
              </p:grpSpPr>
              <p:cxnSp>
                <p:nvCxnSpPr>
                  <p:cNvPr id="31" name="Прямая соединительная линия 30">
                    <a:extLst>
                      <a:ext uri="{FF2B5EF4-FFF2-40B4-BE49-F238E27FC236}">
                        <a16:creationId xmlns:a16="http://schemas.microsoft.com/office/drawing/2014/main" id="{0D6B5629-EABD-4E91-B81A-48641A31F141}"/>
                      </a:ext>
                    </a:extLst>
                  </p:cNvPr>
                  <p:cNvCxnSpPr/>
                  <p:nvPr/>
                </p:nvCxnSpPr>
                <p:spPr bwMode="auto">
                  <a:xfrm flipV="1">
                    <a:off x="7596062" y="2789470"/>
                    <a:ext cx="0" cy="2799566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Прямая соединительная линия 13">
                    <a:extLst>
                      <a:ext uri="{FF2B5EF4-FFF2-40B4-BE49-F238E27FC236}">
                        <a16:creationId xmlns:a16="http://schemas.microsoft.com/office/drawing/2014/main" id="{A33C6DD6-B909-45A9-8E1C-B024DE53A082}"/>
                      </a:ext>
                    </a:extLst>
                  </p:cNvPr>
                  <p:cNvCxnSpPr/>
                  <p:nvPr/>
                </p:nvCxnSpPr>
                <p:spPr bwMode="auto">
                  <a:xfrm flipH="1">
                    <a:off x="4679950" y="5589036"/>
                    <a:ext cx="3873333" cy="33328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Прямая соединительная линия 17">
                    <a:extLst>
                      <a:ext uri="{FF2B5EF4-FFF2-40B4-BE49-F238E27FC236}">
                        <a16:creationId xmlns:a16="http://schemas.microsoft.com/office/drawing/2014/main" id="{13B251A7-B2CD-4175-857E-710B5865D771}"/>
                      </a:ext>
                    </a:extLst>
                  </p:cNvPr>
                  <p:cNvCxnSpPr/>
                  <p:nvPr/>
                </p:nvCxnSpPr>
                <p:spPr bwMode="auto">
                  <a:xfrm flipV="1">
                    <a:off x="6351516" y="3284631"/>
                    <a:ext cx="1244546" cy="2337733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47AF8C58-8196-40ED-B2CA-365AE0E6923E}"/>
                  </a:ext>
                </a:extLst>
              </p:cNvPr>
              <p:cNvSpPr/>
              <p:nvPr/>
            </p:nvSpPr>
            <p:spPr bwMode="auto">
              <a:xfrm>
                <a:off x="7235825" y="5256213"/>
                <a:ext cx="360363" cy="330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</p:grp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8440503-87EE-461F-9296-DA149FA1496D}"/>
              </a:ext>
            </a:extLst>
          </p:cNvPr>
          <p:cNvSpPr/>
          <p:nvPr/>
        </p:nvSpPr>
        <p:spPr>
          <a:xfrm>
            <a:off x="159699" y="2189308"/>
            <a:ext cx="10435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Применим теорему Пифагора к прямоугольному треугольнику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227D9F3-B268-4896-80A8-1723F5C5A249}"/>
              </a:ext>
            </a:extLst>
          </p:cNvPr>
          <p:cNvSpPr/>
          <p:nvPr/>
        </p:nvSpPr>
        <p:spPr>
          <a:xfrm>
            <a:off x="419450" y="2728492"/>
            <a:ext cx="47817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Составим и решим уравнение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">
                <a:extLst>
                  <a:ext uri="{FF2B5EF4-FFF2-40B4-BE49-F238E27FC236}">
                    <a16:creationId xmlns:a16="http://schemas.microsoft.com/office/drawing/2014/main" id="{80A3D807-F04C-4BA5-A3C4-6184E4C679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5875" y="3667216"/>
                <a:ext cx="338664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8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15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altLang="ru-RU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Прямоугольник 2">
                <a:extLst>
                  <a:ext uri="{FF2B5EF4-FFF2-40B4-BE49-F238E27FC236}">
                    <a16:creationId xmlns:a16="http://schemas.microsoft.com/office/drawing/2014/main" id="{80A3D807-F04C-4BA5-A3C4-6184E4C679C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15875" y="3667216"/>
                <a:ext cx="3386647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">
                <a:extLst>
                  <a:ext uri="{FF2B5EF4-FFF2-40B4-BE49-F238E27FC236}">
                    <a16:creationId xmlns:a16="http://schemas.microsoft.com/office/drawing/2014/main" id="{9C23B988-2988-439C-8295-1CCCB90434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3819" y="4332641"/>
                <a:ext cx="338664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=17</m:t>
                      </m:r>
                    </m:oMath>
                  </m:oMathPara>
                </a14:m>
                <a:endParaRPr lang="ru-RU" altLang="ru-RU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Прямоугольник 2">
                <a:extLst>
                  <a:ext uri="{FF2B5EF4-FFF2-40B4-BE49-F238E27FC236}">
                    <a16:creationId xmlns:a16="http://schemas.microsoft.com/office/drawing/2014/main" id="{9C23B988-2988-439C-8295-1CCCB90434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73819" y="4332641"/>
                <a:ext cx="3386647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32D4391-997F-4161-BA02-867023ACB433}"/>
              </a:ext>
            </a:extLst>
          </p:cNvPr>
          <p:cNvSpPr/>
          <p:nvPr/>
        </p:nvSpPr>
        <p:spPr>
          <a:xfrm>
            <a:off x="2089344" y="5334507"/>
            <a:ext cx="2239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8DCA9E6-A7F0-475C-A918-3C5C32B62204}"/>
              </a:ext>
            </a:extLst>
          </p:cNvPr>
          <p:cNvSpPr/>
          <p:nvPr/>
        </p:nvSpPr>
        <p:spPr>
          <a:xfrm>
            <a:off x="1617664" y="63501"/>
            <a:ext cx="9497749" cy="2092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555" name="Прямоугольник 1">
            <a:extLst>
              <a:ext uri="{FF2B5EF4-FFF2-40B4-BE49-F238E27FC236}">
                <a16:creationId xmlns:a16="http://schemas.microsoft.com/office/drawing/2014/main" id="{AC224DCA-BDDD-4AF5-8B76-DA0A7496E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888" y="-1945"/>
            <a:ext cx="9131300" cy="217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вершинах двух елок сидят две вороны. Высоты елок равны 4м и 6 м. Расстояние между ними равно 10 м. </a:t>
            </a:r>
          </a:p>
          <a:p>
            <a:pPr>
              <a:buFontTx/>
              <a:buNone/>
            </a:pP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каком расстоянии от первой елки на земле нужно положить сыр для этих ворон, чтобы расстояния от ворон до сыра были одинаковыми? </a:t>
            </a:r>
          </a:p>
        </p:txBody>
      </p:sp>
      <p:sp>
        <p:nvSpPr>
          <p:cNvPr id="41" name="Прямоугольник 2">
            <a:extLst>
              <a:ext uri="{FF2B5EF4-FFF2-40B4-BE49-F238E27FC236}">
                <a16:creationId xmlns:a16="http://schemas.microsoft.com/office/drawing/2014/main" id="{5122E3A8-087C-49A9-854A-34849307B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5289" y="6235700"/>
            <a:ext cx="619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Прямоугольник 2">
            <a:extLst>
              <a:ext uri="{FF2B5EF4-FFF2-40B4-BE49-F238E27FC236}">
                <a16:creationId xmlns:a16="http://schemas.microsoft.com/office/drawing/2014/main" id="{4D2E8603-81B5-45B1-B66E-41655DED1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8001" y="4162425"/>
            <a:ext cx="619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8" name="Прямоугольник 2">
            <a:extLst>
              <a:ext uri="{FF2B5EF4-FFF2-40B4-BE49-F238E27FC236}">
                <a16:creationId xmlns:a16="http://schemas.microsoft.com/office/drawing/2014/main" id="{F88DDBC9-2B77-420E-9D3B-B98B612BE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4200" y="5603875"/>
            <a:ext cx="592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3559" name="Рисунок 4">
            <a:extLst>
              <a:ext uri="{FF2B5EF4-FFF2-40B4-BE49-F238E27FC236}">
                <a16:creationId xmlns:a16="http://schemas.microsoft.com/office/drawing/2014/main" id="{1741249C-F2DA-4ADD-AECD-E61496A298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739" y="4002088"/>
            <a:ext cx="1500187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2">
            <a:extLst>
              <a:ext uri="{FF2B5EF4-FFF2-40B4-BE49-F238E27FC236}">
                <a16:creationId xmlns:a16="http://schemas.microsoft.com/office/drawing/2014/main" id="{CF00E29C-1426-4074-A3F8-F276A9596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4" y="4746625"/>
            <a:ext cx="619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23561" name="Рисунок 6">
            <a:extLst>
              <a:ext uri="{FF2B5EF4-FFF2-40B4-BE49-F238E27FC236}">
                <a16:creationId xmlns:a16="http://schemas.microsoft.com/office/drawing/2014/main" id="{40CF7AAB-7AF0-4A19-B98F-6A5459AFB0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526" y="2600325"/>
            <a:ext cx="1363663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Рисунок 10">
            <a:extLst>
              <a:ext uri="{FF2B5EF4-FFF2-40B4-BE49-F238E27FC236}">
                <a16:creationId xmlns:a16="http://schemas.microsoft.com/office/drawing/2014/main" id="{C5785D68-2726-4EFC-A824-65C75CE1C5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5" y="5575300"/>
            <a:ext cx="858838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EFB8062C-3814-4D4F-B57C-DEB0A4814090}"/>
              </a:ext>
            </a:extLst>
          </p:cNvPr>
          <p:cNvCxnSpPr/>
          <p:nvPr/>
        </p:nvCxnSpPr>
        <p:spPr bwMode="auto">
          <a:xfrm flipH="1">
            <a:off x="2711450" y="6237289"/>
            <a:ext cx="6408738" cy="333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CD055B04-5F69-48B4-99E2-5AFEC8CB6B4B}"/>
              </a:ext>
            </a:extLst>
          </p:cNvPr>
          <p:cNvCxnSpPr>
            <a:endCxn id="23559" idx="0"/>
          </p:cNvCxnSpPr>
          <p:nvPr/>
        </p:nvCxnSpPr>
        <p:spPr bwMode="auto">
          <a:xfrm flipH="1" flipV="1">
            <a:off x="3348039" y="4002089"/>
            <a:ext cx="3151187" cy="2230437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018E003-DCB1-4CC5-B264-85547654F71E}"/>
              </a:ext>
            </a:extLst>
          </p:cNvPr>
          <p:cNvCxnSpPr/>
          <p:nvPr/>
        </p:nvCxnSpPr>
        <p:spPr bwMode="auto">
          <a:xfrm flipV="1">
            <a:off x="6499226" y="2708275"/>
            <a:ext cx="1960563" cy="352425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">
            <a:extLst>
              <a:ext uri="{FF2B5EF4-FFF2-40B4-BE49-F238E27FC236}">
                <a16:creationId xmlns:a16="http://schemas.microsoft.com/office/drawing/2014/main" id="{B1A4A6B7-D027-40F5-A33D-F80B08EE3B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0314" y="5724525"/>
            <a:ext cx="5921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1" name="Группа 16">
            <a:extLst>
              <a:ext uri="{FF2B5EF4-FFF2-40B4-BE49-F238E27FC236}">
                <a16:creationId xmlns:a16="http://schemas.microsoft.com/office/drawing/2014/main" id="{9EDA8524-9AE5-4157-BA9B-2702D51C9134}"/>
              </a:ext>
            </a:extLst>
          </p:cNvPr>
          <p:cNvGrpSpPr>
            <a:grpSpLocks/>
          </p:cNvGrpSpPr>
          <p:nvPr/>
        </p:nvGrpSpPr>
        <p:grpSpPr bwMode="auto">
          <a:xfrm>
            <a:off x="100976" y="2516470"/>
            <a:ext cx="6391275" cy="4162425"/>
            <a:chOff x="1287463" y="2730500"/>
            <a:chExt cx="6391275" cy="4161767"/>
          </a:xfrm>
        </p:grpSpPr>
        <p:sp>
          <p:nvSpPr>
            <p:cNvPr id="24584" name="Прямоугольник 2">
              <a:extLst>
                <a:ext uri="{FF2B5EF4-FFF2-40B4-BE49-F238E27FC236}">
                  <a16:creationId xmlns:a16="http://schemas.microsoft.com/office/drawing/2014/main" id="{70308534-2B25-4631-B989-8A64D79C1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2487" y="6308067"/>
              <a:ext cx="6191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24585" name="Прямоугольник 2">
              <a:extLst>
                <a:ext uri="{FF2B5EF4-FFF2-40B4-BE49-F238E27FC236}">
                  <a16:creationId xmlns:a16="http://schemas.microsoft.com/office/drawing/2014/main" id="{DA822E7A-207A-43D2-ABEC-F71835FD1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9613" y="4454525"/>
              <a:ext cx="6191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28" name="Прямоугольник 2">
              <a:extLst>
                <a:ext uri="{FF2B5EF4-FFF2-40B4-BE49-F238E27FC236}">
                  <a16:creationId xmlns:a16="http://schemas.microsoft.com/office/drawing/2014/main" id="{446F4752-DB88-48A7-8B83-483137BC1D79}"/>
                </a:ext>
              </a:extLst>
            </p:cNvPr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2799295" y="5723867"/>
              <a:ext cx="592138" cy="58420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  <p:sp>
          <p:nvSpPr>
            <p:cNvPr id="24587" name="Прямоугольник 2">
              <a:extLst>
                <a:ext uri="{FF2B5EF4-FFF2-40B4-BE49-F238E27FC236}">
                  <a16:creationId xmlns:a16="http://schemas.microsoft.com/office/drawing/2014/main" id="{93E83308-D833-4462-ACCE-86E5EC17D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7463" y="4991100"/>
              <a:ext cx="619125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ru-RU" altLang="ru-RU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30" name="Прямоугольник 2">
              <a:extLst>
                <a:ext uri="{FF2B5EF4-FFF2-40B4-BE49-F238E27FC236}">
                  <a16:creationId xmlns:a16="http://schemas.microsoft.com/office/drawing/2014/main" id="{CE0951D4-EA40-4FF6-9B4A-1A6CE0AE5D4A}"/>
                </a:ext>
              </a:extLst>
            </p:cNvPr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 bwMode="auto">
            <a:xfrm>
              <a:off x="5054563" y="5685850"/>
              <a:ext cx="1717675" cy="5847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  <p:grpSp>
          <p:nvGrpSpPr>
            <p:cNvPr id="24589" name="Группа 4">
              <a:extLst>
                <a:ext uri="{FF2B5EF4-FFF2-40B4-BE49-F238E27FC236}">
                  <a16:creationId xmlns:a16="http://schemas.microsoft.com/office/drawing/2014/main" id="{6D5806CB-85B3-44B2-89DA-A51714293C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3760" y="2730500"/>
              <a:ext cx="360363" cy="3507582"/>
              <a:chOff x="6586537" y="2730500"/>
              <a:chExt cx="360363" cy="3507582"/>
            </a:xfrm>
          </p:grpSpPr>
          <p:cxnSp>
            <p:nvCxnSpPr>
              <p:cNvPr id="20" name="Прямая соединительная линия 19">
                <a:extLst>
                  <a:ext uri="{FF2B5EF4-FFF2-40B4-BE49-F238E27FC236}">
                    <a16:creationId xmlns:a16="http://schemas.microsoft.com/office/drawing/2014/main" id="{033FDCDD-9015-4228-980E-DCDFB11CA326}"/>
                  </a:ext>
                </a:extLst>
              </p:cNvPr>
              <p:cNvCxnSpPr/>
              <p:nvPr/>
            </p:nvCxnSpPr>
            <p:spPr bwMode="auto">
              <a:xfrm flipH="1">
                <a:off x="6935390" y="2730500"/>
                <a:ext cx="11113" cy="346972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Прямоугольник 26">
                <a:extLst>
                  <a:ext uri="{FF2B5EF4-FFF2-40B4-BE49-F238E27FC236}">
                    <a16:creationId xmlns:a16="http://schemas.microsoft.com/office/drawing/2014/main" id="{30E63725-4AAC-4943-B158-78D803D6D44A}"/>
                  </a:ext>
                </a:extLst>
              </p:cNvPr>
              <p:cNvSpPr/>
              <p:nvPr/>
            </p:nvSpPr>
            <p:spPr bwMode="auto">
              <a:xfrm>
                <a:off x="6586140" y="5908172"/>
                <a:ext cx="360363" cy="33014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grpSp>
          <p:nvGrpSpPr>
            <p:cNvPr id="24590" name="Группа 15">
              <a:extLst>
                <a:ext uri="{FF2B5EF4-FFF2-40B4-BE49-F238E27FC236}">
                  <a16:creationId xmlns:a16="http://schemas.microsoft.com/office/drawing/2014/main" id="{3DB67CA7-9705-4990-B14B-FB92824299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038" y="2742579"/>
              <a:ext cx="5122862" cy="3540096"/>
              <a:chOff x="1824038" y="2742579"/>
              <a:chExt cx="5122862" cy="3540096"/>
            </a:xfrm>
          </p:grpSpPr>
          <p:cxnSp>
            <p:nvCxnSpPr>
              <p:cNvPr id="31" name="Прямая соединительная линия 30">
                <a:extLst>
                  <a:ext uri="{FF2B5EF4-FFF2-40B4-BE49-F238E27FC236}">
                    <a16:creationId xmlns:a16="http://schemas.microsoft.com/office/drawing/2014/main" id="{B52B53A0-35A8-4D6F-9B2C-D6A866730C3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1844676" y="4498695"/>
                <a:ext cx="3130550" cy="1733276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id="{BD67DB55-8E34-4281-BF85-9DC00ED49FEB}"/>
                  </a:ext>
                </a:extLst>
              </p:cNvPr>
              <p:cNvCxnSpPr/>
              <p:nvPr/>
            </p:nvCxnSpPr>
            <p:spPr bwMode="auto">
              <a:xfrm flipV="1">
                <a:off x="4983163" y="2743198"/>
                <a:ext cx="1963738" cy="3499883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593" name="Группа 5">
                <a:extLst>
                  <a:ext uri="{FF2B5EF4-FFF2-40B4-BE49-F238E27FC236}">
                    <a16:creationId xmlns:a16="http://schemas.microsoft.com/office/drawing/2014/main" id="{3AD06680-0E1A-44C1-A714-3BEC054406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24038" y="4480719"/>
                <a:ext cx="5122862" cy="1801956"/>
                <a:chOff x="1824038" y="4480719"/>
                <a:chExt cx="5122862" cy="1801956"/>
              </a:xfrm>
            </p:grpSpPr>
            <p:cxnSp>
              <p:nvCxnSpPr>
                <p:cNvPr id="14" name="Прямая соединительная линия 13">
                  <a:extLst>
                    <a:ext uri="{FF2B5EF4-FFF2-40B4-BE49-F238E27FC236}">
                      <a16:creationId xmlns:a16="http://schemas.microsoft.com/office/drawing/2014/main" id="{4C71BF2E-0D97-4B9F-946F-B9A2767643B2}"/>
                    </a:ext>
                  </a:extLst>
                </p:cNvPr>
                <p:cNvCxnSpPr/>
                <p:nvPr/>
              </p:nvCxnSpPr>
              <p:spPr bwMode="auto">
                <a:xfrm flipH="1">
                  <a:off x="1824038" y="6230383"/>
                  <a:ext cx="5122863" cy="3968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Прямая соединительная линия 14">
                  <a:extLst>
                    <a:ext uri="{FF2B5EF4-FFF2-40B4-BE49-F238E27FC236}">
                      <a16:creationId xmlns:a16="http://schemas.microsoft.com/office/drawing/2014/main" id="{F8CFC428-C977-462F-881E-ACA252FFE4B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824038" y="4481235"/>
                  <a:ext cx="0" cy="178883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Прямоугольник 25">
                  <a:extLst>
                    <a:ext uri="{FF2B5EF4-FFF2-40B4-BE49-F238E27FC236}">
                      <a16:creationId xmlns:a16="http://schemas.microsoft.com/office/drawing/2014/main" id="{009EA121-18E3-4E36-AA49-3E11A9086175}"/>
                    </a:ext>
                  </a:extLst>
                </p:cNvPr>
                <p:cNvSpPr/>
                <p:nvPr/>
              </p:nvSpPr>
              <p:spPr bwMode="auto">
                <a:xfrm>
                  <a:off x="1844676" y="5952615"/>
                  <a:ext cx="360362" cy="330148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</p:grpSp>
          <p:cxnSp>
            <p:nvCxnSpPr>
              <p:cNvPr id="8" name="Прямая соединительная линия 7">
                <a:extLst>
                  <a:ext uri="{FF2B5EF4-FFF2-40B4-BE49-F238E27FC236}">
                    <a16:creationId xmlns:a16="http://schemas.microsoft.com/office/drawing/2014/main" id="{D0826058-2F5F-4E33-AF5B-1AE109885A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15001" y="4684403"/>
                <a:ext cx="165100" cy="12539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>
                <a:extLst>
                  <a:ext uri="{FF2B5EF4-FFF2-40B4-BE49-F238E27FC236}">
                    <a16:creationId xmlns:a16="http://schemas.microsoft.com/office/drawing/2014/main" id="{D6834F8C-9E8A-4DDB-B02C-17A3350CBF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57476" y="4892333"/>
                <a:ext cx="139700" cy="19681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D13A6820-F29A-4121-805A-816FC7A87B83}"/>
              </a:ext>
            </a:extLst>
          </p:cNvPr>
          <p:cNvSpPr/>
          <p:nvPr/>
        </p:nvSpPr>
        <p:spPr>
          <a:xfrm>
            <a:off x="218422" y="95993"/>
            <a:ext cx="74658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Составим математическую модель задачи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0F5EC175-ABB1-49A5-A3A8-72457AC0714C}"/>
              </a:ext>
            </a:extLst>
          </p:cNvPr>
          <p:cNvSpPr/>
          <p:nvPr/>
        </p:nvSpPr>
        <p:spPr>
          <a:xfrm>
            <a:off x="100976" y="768349"/>
            <a:ext cx="10435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Применим теорему Пифагора к прямоугольным треугольникам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F05E55E6-A2E2-4453-B7BB-323D20018E2B}"/>
              </a:ext>
            </a:extLst>
          </p:cNvPr>
          <p:cNvSpPr/>
          <p:nvPr/>
        </p:nvSpPr>
        <p:spPr>
          <a:xfrm>
            <a:off x="267255" y="1355697"/>
            <a:ext cx="68034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Составим уравнение </a:t>
            </a:r>
          </a:p>
          <a:p>
            <a:pPr algn="ctr">
              <a:defRPr/>
            </a:pPr>
            <a:r>
              <a:rPr lang="ru-RU" sz="28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(воспользовавшись равенством гипотенуз)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2">
                <a:extLst>
                  <a:ext uri="{FF2B5EF4-FFF2-40B4-BE49-F238E27FC236}">
                    <a16:creationId xmlns:a16="http://schemas.microsoft.com/office/drawing/2014/main" id="{1471D2D6-1F92-482B-94BF-9BA6D2F6EF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7244" y="3772793"/>
                <a:ext cx="4725535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ru-RU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ru-RU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(10−</m:t>
                          </m:r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en-US" altLang="ru-RU" b="0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altLang="ru-RU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Прямоугольник 2">
                <a:extLst>
                  <a:ext uri="{FF2B5EF4-FFF2-40B4-BE49-F238E27FC236}">
                    <a16:creationId xmlns:a16="http://schemas.microsoft.com/office/drawing/2014/main" id="{1471D2D6-1F92-482B-94BF-9BA6D2F6EF0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37244" y="3772793"/>
                <a:ext cx="4725535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2">
                <a:extLst>
                  <a:ext uri="{FF2B5EF4-FFF2-40B4-BE49-F238E27FC236}">
                    <a16:creationId xmlns:a16="http://schemas.microsoft.com/office/drawing/2014/main" id="{3028E7F9-5A3F-46A4-AE2B-F3227300B9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06689" y="4933274"/>
                <a:ext cx="3386647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ru-RU" b="0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=6</m:t>
                      </m:r>
                    </m:oMath>
                  </m:oMathPara>
                </a14:m>
                <a:endParaRPr lang="ru-RU" altLang="ru-RU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5" name="Прямоугольник 2">
                <a:extLst>
                  <a:ext uri="{FF2B5EF4-FFF2-40B4-BE49-F238E27FC236}">
                    <a16:creationId xmlns:a16="http://schemas.microsoft.com/office/drawing/2014/main" id="{3028E7F9-5A3F-46A4-AE2B-F3227300B9A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06689" y="4933274"/>
                <a:ext cx="338664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CDF477C5-740B-4151-9A95-0FE25A61BC9D}"/>
              </a:ext>
            </a:extLst>
          </p:cNvPr>
          <p:cNvSpPr/>
          <p:nvPr/>
        </p:nvSpPr>
        <p:spPr>
          <a:xfrm>
            <a:off x="8096877" y="5775141"/>
            <a:ext cx="22397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2">
            <a:extLst>
              <a:ext uri="{FF2B5EF4-FFF2-40B4-BE49-F238E27FC236}">
                <a16:creationId xmlns:a16="http://schemas.microsoft.com/office/drawing/2014/main" id="{D8DB3C91-C5AD-4C02-9E8E-34BB2C191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1989139"/>
            <a:ext cx="72580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834392A-35DE-49ED-9818-A1B368352107}"/>
              </a:ext>
            </a:extLst>
          </p:cNvPr>
          <p:cNvSpPr/>
          <p:nvPr/>
        </p:nvSpPr>
        <p:spPr>
          <a:xfrm>
            <a:off x="2279576" y="116633"/>
            <a:ext cx="7920880" cy="1015663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bliqueTopLef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d Script" panose="02000000000000000000" pitchFamily="2" charset="0"/>
              </a:rPr>
              <a:t>Как далеко мы видим?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BEC169BE-CA99-467A-8630-C46F4B6E8030}"/>
              </a:ext>
            </a:extLst>
          </p:cNvPr>
          <p:cNvGrpSpPr/>
          <p:nvPr/>
        </p:nvGrpSpPr>
        <p:grpSpPr>
          <a:xfrm>
            <a:off x="1115736" y="25400"/>
            <a:ext cx="9144000" cy="6807200"/>
            <a:chOff x="1115736" y="25400"/>
            <a:chExt cx="9144000" cy="6807200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AA65A6D9-F2BF-436B-996D-0BBED1BF5E9A}"/>
                </a:ext>
              </a:extLst>
            </p:cNvPr>
            <p:cNvGrpSpPr/>
            <p:nvPr/>
          </p:nvGrpSpPr>
          <p:grpSpPr>
            <a:xfrm>
              <a:off x="1115736" y="25400"/>
              <a:ext cx="9144000" cy="6807200"/>
              <a:chOff x="1115736" y="25400"/>
              <a:chExt cx="9144000" cy="6807200"/>
            </a:xfrm>
          </p:grpSpPr>
          <p:pic>
            <p:nvPicPr>
              <p:cNvPr id="2" name="Рисунок 16">
                <a:extLst>
                  <a:ext uri="{FF2B5EF4-FFF2-40B4-BE49-F238E27FC236}">
                    <a16:creationId xmlns:a16="http://schemas.microsoft.com/office/drawing/2014/main" id="{5AB9C351-EAEB-4125-B7A4-4C8F35CC14E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5736" y="25400"/>
                <a:ext cx="9144000" cy="680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" name="Рисунок 16">
                <a:extLst>
                  <a:ext uri="{FF2B5EF4-FFF2-40B4-BE49-F238E27FC236}">
                    <a16:creationId xmlns:a16="http://schemas.microsoft.com/office/drawing/2014/main" id="{6FAFB257-0792-4288-8FD3-29D405F9AC1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835" t="44855" r="63303" b="49106"/>
              <a:stretch/>
            </p:blipFill>
            <p:spPr bwMode="auto">
              <a:xfrm>
                <a:off x="3858936" y="2298584"/>
                <a:ext cx="444616" cy="4110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" name="Рисунок 16">
              <a:extLst>
                <a:ext uri="{FF2B5EF4-FFF2-40B4-BE49-F238E27FC236}">
                  <a16:creationId xmlns:a16="http://schemas.microsoft.com/office/drawing/2014/main" id="{4E2F999C-6476-43F3-90B1-0A50BD785AF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92" t="32778" r="65046" b="61184"/>
            <a:stretch/>
          </p:blipFill>
          <p:spPr bwMode="auto">
            <a:xfrm>
              <a:off x="4081244" y="3103927"/>
              <a:ext cx="444616" cy="41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725735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ED34F94-2251-4553-AE71-FF73FA057337}"/>
              </a:ext>
            </a:extLst>
          </p:cNvPr>
          <p:cNvGrpSpPr/>
          <p:nvPr/>
        </p:nvGrpSpPr>
        <p:grpSpPr>
          <a:xfrm>
            <a:off x="2445216" y="1096773"/>
            <a:ext cx="7848600" cy="5681531"/>
            <a:chOff x="2495550" y="333374"/>
            <a:chExt cx="7848600" cy="5681531"/>
          </a:xfrm>
        </p:grpSpPr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FA9183F4-56A3-4EB8-A0D6-CFAC340B2B0B}"/>
                </a:ext>
              </a:extLst>
            </p:cNvPr>
            <p:cNvGrpSpPr/>
            <p:nvPr/>
          </p:nvGrpSpPr>
          <p:grpSpPr>
            <a:xfrm>
              <a:off x="2495550" y="333374"/>
              <a:ext cx="7092951" cy="5681531"/>
              <a:chOff x="2495550" y="333374"/>
              <a:chExt cx="7092951" cy="5681531"/>
            </a:xfrm>
          </p:grpSpPr>
          <p:grpSp>
            <p:nvGrpSpPr>
              <p:cNvPr id="25602" name="Группа 15">
                <a:extLst>
                  <a:ext uri="{FF2B5EF4-FFF2-40B4-BE49-F238E27FC236}">
                    <a16:creationId xmlns:a16="http://schemas.microsoft.com/office/drawing/2014/main" id="{6B7AFAD3-1073-4283-BADD-1F9ACB0621D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95550" y="333374"/>
                <a:ext cx="6624638" cy="5681531"/>
                <a:chOff x="971600" y="332655"/>
                <a:chExt cx="6624736" cy="5682564"/>
              </a:xfrm>
            </p:grpSpPr>
            <p:pic>
              <p:nvPicPr>
                <p:cNvPr id="25605" name="Рисунок 2">
                  <a:extLst>
                    <a:ext uri="{FF2B5EF4-FFF2-40B4-BE49-F238E27FC236}">
                      <a16:creationId xmlns:a16="http://schemas.microsoft.com/office/drawing/2014/main" id="{CF900B95-C802-4018-AE99-6D7BA4E2D9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9301" t="42191" r="55350" b="34394"/>
                <a:stretch/>
              </p:blipFill>
              <p:spPr bwMode="auto">
                <a:xfrm>
                  <a:off x="971600" y="332655"/>
                  <a:ext cx="6624736" cy="5682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25606" name="Группа 14">
                  <a:extLst>
                    <a:ext uri="{FF2B5EF4-FFF2-40B4-BE49-F238E27FC236}">
                      <a16:creationId xmlns:a16="http://schemas.microsoft.com/office/drawing/2014/main" id="{3C272DEB-73D7-4C51-A7F0-0F797F5BCC3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211960" y="692696"/>
                  <a:ext cx="2061326" cy="4032448"/>
                  <a:chOff x="4211960" y="692696"/>
                  <a:chExt cx="2061326" cy="4032448"/>
                </a:xfrm>
              </p:grpSpPr>
              <p:cxnSp>
                <p:nvCxnSpPr>
                  <p:cNvPr id="8" name="Прямая соединительная линия 7">
                    <a:extLst>
                      <a:ext uri="{FF2B5EF4-FFF2-40B4-BE49-F238E27FC236}">
                        <a16:creationId xmlns:a16="http://schemas.microsoft.com/office/drawing/2014/main" id="{926996DD-6F11-47D6-AE14-36A9F0A0A84B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4256187" y="2217361"/>
                    <a:ext cx="2017741" cy="2446782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" name="Овал 10">
                    <a:extLst>
                      <a:ext uri="{FF2B5EF4-FFF2-40B4-BE49-F238E27FC236}">
                        <a16:creationId xmlns:a16="http://schemas.microsoft.com/office/drawing/2014/main" id="{D3652BC3-BEB7-4438-860F-78759EB0E00E}"/>
                      </a:ext>
                    </a:extLst>
                  </p:cNvPr>
                  <p:cNvSpPr/>
                  <p:nvPr/>
                </p:nvSpPr>
                <p:spPr>
                  <a:xfrm>
                    <a:off x="4211736" y="4579991"/>
                    <a:ext cx="144464" cy="144488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cxnSp>
                <p:nvCxnSpPr>
                  <p:cNvPr id="12" name="Прямая соединительная линия 11">
                    <a:extLst>
                      <a:ext uri="{FF2B5EF4-FFF2-40B4-BE49-F238E27FC236}">
                        <a16:creationId xmlns:a16="http://schemas.microsoft.com/office/drawing/2014/main" id="{1774D2D8-85D8-4659-957A-90777EA60E0F}"/>
                      </a:ext>
                    </a:extLst>
                  </p:cNvPr>
                  <p:cNvCxnSpPr/>
                  <p:nvPr/>
                </p:nvCxnSpPr>
                <p:spPr>
                  <a:xfrm>
                    <a:off x="4283174" y="1772780"/>
                    <a:ext cx="0" cy="2846904"/>
                  </a:xfrm>
                  <a:prstGeom prst="line">
                    <a:avLst/>
                  </a:prstGeom>
                  <a:ln w="571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" name="Прямоугольник 13">
                    <a:extLst>
                      <a:ext uri="{FF2B5EF4-FFF2-40B4-BE49-F238E27FC236}">
                        <a16:creationId xmlns:a16="http://schemas.microsoft.com/office/drawing/2014/main" id="{249D34C5-B2E6-45BC-A5BC-69FA37C837E8}"/>
                      </a:ext>
                    </a:extLst>
                  </p:cNvPr>
                  <p:cNvSpPr/>
                  <p:nvPr/>
                </p:nvSpPr>
                <p:spPr>
                  <a:xfrm rot="2506944">
                    <a:off x="5994524" y="2133208"/>
                    <a:ext cx="225428" cy="249283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/>
                  </a:p>
                </p:txBody>
              </p:sp>
              <p:cxnSp>
                <p:nvCxnSpPr>
                  <p:cNvPr id="5" name="Прямая соединительная линия 4">
                    <a:extLst>
                      <a:ext uri="{FF2B5EF4-FFF2-40B4-BE49-F238E27FC236}">
                        <a16:creationId xmlns:a16="http://schemas.microsoft.com/office/drawing/2014/main" id="{A8CB8879-F863-4E2F-B522-0BB61F21519A}"/>
                      </a:ext>
                    </a:extLst>
                  </p:cNvPr>
                  <p:cNvCxnSpPr/>
                  <p:nvPr/>
                </p:nvCxnSpPr>
                <p:spPr>
                  <a:xfrm flipH="1" flipV="1">
                    <a:off x="4356200" y="693084"/>
                    <a:ext cx="1873277" cy="1511575"/>
                  </a:xfrm>
                  <a:prstGeom prst="line">
                    <a:avLst/>
                  </a:prstGeom>
                  <a:ln w="571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pic>
            <p:nvPicPr>
              <p:cNvPr id="25603" name="Рисунок 19">
                <a:extLst>
                  <a:ext uri="{FF2B5EF4-FFF2-40B4-BE49-F238E27FC236}">
                    <a16:creationId xmlns:a16="http://schemas.microsoft.com/office/drawing/2014/main" id="{74D7D020-BB5D-4650-B2D2-7A00B10467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87" t="4153" r="12819" b="-1033"/>
              <a:stretch>
                <a:fillRect/>
              </a:stretch>
            </p:blipFill>
            <p:spPr bwMode="auto">
              <a:xfrm rot="4280365">
                <a:off x="8849520" y="3474245"/>
                <a:ext cx="739775" cy="738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426D1096-4196-42D8-BCBC-7193BE5CD283}"/>
                </a:ext>
              </a:extLst>
            </p:cNvPr>
            <p:cNvCxnSpPr/>
            <p:nvPr/>
          </p:nvCxnSpPr>
          <p:spPr>
            <a:xfrm flipH="1" flipV="1">
              <a:off x="5907088" y="711200"/>
              <a:ext cx="4437062" cy="35814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98F19AE-5FA0-4653-AA2A-3E8C68BC1402}"/>
              </a:ext>
            </a:extLst>
          </p:cNvPr>
          <p:cNvSpPr/>
          <p:nvPr/>
        </p:nvSpPr>
        <p:spPr>
          <a:xfrm>
            <a:off x="1584635" y="-46442"/>
            <a:ext cx="9022729" cy="1015663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bliqueTopLef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d Script" panose="02000000000000000000" pitchFamily="2" charset="0"/>
              </a:rPr>
              <a:t>Расстояние до горизонта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EEB20E6-F162-4B4A-A326-6A6DA61EB417}"/>
              </a:ext>
            </a:extLst>
          </p:cNvPr>
          <p:cNvGrpSpPr/>
          <p:nvPr/>
        </p:nvGrpSpPr>
        <p:grpSpPr>
          <a:xfrm>
            <a:off x="600162" y="1175537"/>
            <a:ext cx="7848600" cy="5681531"/>
            <a:chOff x="2445216" y="1096773"/>
            <a:chExt cx="7848600" cy="5681531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AED34F94-2251-4553-AE71-FF73FA057337}"/>
                </a:ext>
              </a:extLst>
            </p:cNvPr>
            <p:cNvGrpSpPr/>
            <p:nvPr/>
          </p:nvGrpSpPr>
          <p:grpSpPr>
            <a:xfrm>
              <a:off x="2445216" y="1096773"/>
              <a:ext cx="7848600" cy="5681531"/>
              <a:chOff x="2495550" y="333374"/>
              <a:chExt cx="7848600" cy="5681531"/>
            </a:xfrm>
          </p:grpSpPr>
          <p:grpSp>
            <p:nvGrpSpPr>
              <p:cNvPr id="2" name="Группа 1">
                <a:extLst>
                  <a:ext uri="{FF2B5EF4-FFF2-40B4-BE49-F238E27FC236}">
                    <a16:creationId xmlns:a16="http://schemas.microsoft.com/office/drawing/2014/main" id="{FA9183F4-56A3-4EB8-A0D6-CFAC340B2B0B}"/>
                  </a:ext>
                </a:extLst>
              </p:cNvPr>
              <p:cNvGrpSpPr/>
              <p:nvPr/>
            </p:nvGrpSpPr>
            <p:grpSpPr>
              <a:xfrm>
                <a:off x="2495550" y="333374"/>
                <a:ext cx="7092951" cy="5681531"/>
                <a:chOff x="2495550" y="333374"/>
                <a:chExt cx="7092951" cy="5681531"/>
              </a:xfrm>
            </p:grpSpPr>
            <p:grpSp>
              <p:nvGrpSpPr>
                <p:cNvPr id="25602" name="Группа 15">
                  <a:extLst>
                    <a:ext uri="{FF2B5EF4-FFF2-40B4-BE49-F238E27FC236}">
                      <a16:creationId xmlns:a16="http://schemas.microsoft.com/office/drawing/2014/main" id="{6B7AFAD3-1073-4283-BADD-1F9ACB0621D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95550" y="333374"/>
                  <a:ext cx="6624638" cy="5681531"/>
                  <a:chOff x="971600" y="332655"/>
                  <a:chExt cx="6624736" cy="5682564"/>
                </a:xfrm>
              </p:grpSpPr>
              <p:pic>
                <p:nvPicPr>
                  <p:cNvPr id="25605" name="Рисунок 2">
                    <a:extLst>
                      <a:ext uri="{FF2B5EF4-FFF2-40B4-BE49-F238E27FC236}">
                        <a16:creationId xmlns:a16="http://schemas.microsoft.com/office/drawing/2014/main" id="{CF900B95-C802-4018-AE99-6D7BA4E2D93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9301" t="42191" r="55350" b="34394"/>
                  <a:stretch/>
                </p:blipFill>
                <p:spPr bwMode="auto">
                  <a:xfrm>
                    <a:off x="971600" y="332655"/>
                    <a:ext cx="6624736" cy="568256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grpSp>
                <p:nvGrpSpPr>
                  <p:cNvPr id="25606" name="Группа 14">
                    <a:extLst>
                      <a:ext uri="{FF2B5EF4-FFF2-40B4-BE49-F238E27FC236}">
                        <a16:creationId xmlns:a16="http://schemas.microsoft.com/office/drawing/2014/main" id="{3C272DEB-73D7-4C51-A7F0-0F797F5BCC3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211960" y="692696"/>
                    <a:ext cx="2061326" cy="4032448"/>
                    <a:chOff x="4211960" y="692696"/>
                    <a:chExt cx="2061326" cy="4032448"/>
                  </a:xfrm>
                </p:grpSpPr>
                <p:cxnSp>
                  <p:nvCxnSpPr>
                    <p:cNvPr id="8" name="Прямая соединительная линия 7">
                      <a:extLst>
                        <a:ext uri="{FF2B5EF4-FFF2-40B4-BE49-F238E27FC236}">
                          <a16:creationId xmlns:a16="http://schemas.microsoft.com/office/drawing/2014/main" id="{926996DD-6F11-47D6-AE14-36A9F0A0A84B}"/>
                        </a:ext>
                      </a:extLst>
                    </p:cNvPr>
                    <p:cNvCxnSpPr/>
                    <p:nvPr/>
                  </p:nvCxnSpPr>
                  <p:spPr>
                    <a:xfrm flipH="1">
                      <a:off x="4256187" y="2217361"/>
                      <a:ext cx="2017741" cy="2446782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1" name="Овал 10">
                      <a:extLst>
                        <a:ext uri="{FF2B5EF4-FFF2-40B4-BE49-F238E27FC236}">
                          <a16:creationId xmlns:a16="http://schemas.microsoft.com/office/drawing/2014/main" id="{D3652BC3-BEB7-4438-860F-78759EB0E0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11736" y="4579991"/>
                      <a:ext cx="144464" cy="1444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cxnSp>
                  <p:nvCxnSpPr>
                    <p:cNvPr id="12" name="Прямая соединительная линия 11">
                      <a:extLst>
                        <a:ext uri="{FF2B5EF4-FFF2-40B4-BE49-F238E27FC236}">
                          <a16:creationId xmlns:a16="http://schemas.microsoft.com/office/drawing/2014/main" id="{1774D2D8-85D8-4659-957A-90777EA60E0F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283174" y="1772780"/>
                      <a:ext cx="0" cy="2846904"/>
                    </a:xfrm>
                    <a:prstGeom prst="line">
                      <a:avLst/>
                    </a:prstGeom>
                    <a:ln w="571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4" name="Прямоугольник 13">
                      <a:extLst>
                        <a:ext uri="{FF2B5EF4-FFF2-40B4-BE49-F238E27FC236}">
                          <a16:creationId xmlns:a16="http://schemas.microsoft.com/office/drawing/2014/main" id="{249D34C5-B2E6-45BC-A5BC-69FA37C837E8}"/>
                        </a:ext>
                      </a:extLst>
                    </p:cNvPr>
                    <p:cNvSpPr/>
                    <p:nvPr/>
                  </p:nvSpPr>
                  <p:spPr>
                    <a:xfrm rot="2506944">
                      <a:off x="5994524" y="2133208"/>
                      <a:ext cx="225428" cy="249283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ru-RU"/>
                    </a:p>
                  </p:txBody>
                </p:sp>
                <p:cxnSp>
                  <p:nvCxnSpPr>
                    <p:cNvPr id="5" name="Прямая соединительная линия 4">
                      <a:extLst>
                        <a:ext uri="{FF2B5EF4-FFF2-40B4-BE49-F238E27FC236}">
                          <a16:creationId xmlns:a16="http://schemas.microsoft.com/office/drawing/2014/main" id="{A8CB8879-F863-4E2F-B522-0BB61F21519A}"/>
                        </a:ext>
                      </a:extLst>
                    </p:cNvPr>
                    <p:cNvCxnSpPr/>
                    <p:nvPr/>
                  </p:nvCxnSpPr>
                  <p:spPr>
                    <a:xfrm flipH="1" flipV="1">
                      <a:off x="4356200" y="693084"/>
                      <a:ext cx="1873277" cy="1511575"/>
                    </a:xfrm>
                    <a:prstGeom prst="line">
                      <a:avLst/>
                    </a:prstGeom>
                    <a:ln w="571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pic>
              <p:nvPicPr>
                <p:cNvPr id="25603" name="Рисунок 19">
                  <a:extLst>
                    <a:ext uri="{FF2B5EF4-FFF2-40B4-BE49-F238E27FC236}">
                      <a16:creationId xmlns:a16="http://schemas.microsoft.com/office/drawing/2014/main" id="{74D7D020-BB5D-4650-B2D2-7A00B10467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2687" t="4153" r="12819" b="-1033"/>
                <a:stretch>
                  <a:fillRect/>
                </a:stretch>
              </p:blipFill>
              <p:spPr bwMode="auto">
                <a:xfrm rot="4280365">
                  <a:off x="8849520" y="3474245"/>
                  <a:ext cx="739775" cy="7381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cxnSp>
            <p:nvCxnSpPr>
              <p:cNvPr id="18" name="Прямая соединительная линия 17">
                <a:extLst>
                  <a:ext uri="{FF2B5EF4-FFF2-40B4-BE49-F238E27FC236}">
                    <a16:creationId xmlns:a16="http://schemas.microsoft.com/office/drawing/2014/main" id="{426D1096-4196-42D8-BCBC-7193BE5CD283}"/>
                  </a:ext>
                </a:extLst>
              </p:cNvPr>
              <p:cNvCxnSpPr/>
              <p:nvPr/>
            </p:nvCxnSpPr>
            <p:spPr>
              <a:xfrm flipH="1" flipV="1">
                <a:off x="5907088" y="711200"/>
                <a:ext cx="4437062" cy="358140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AE631D8-1527-44BB-A125-1BDBD1FB5E27}"/>
                    </a:ext>
                  </a:extLst>
                </p:cNvPr>
                <p:cNvSpPr txBox="1"/>
                <p:nvPr/>
              </p:nvSpPr>
              <p:spPr>
                <a:xfrm>
                  <a:off x="6851849" y="1715790"/>
                  <a:ext cx="356787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𝒍</m:t>
                        </m:r>
                      </m:oMath>
                    </m:oMathPara>
                  </a14:m>
                  <a:endParaRPr lang="ru-RU" sz="3600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AE631D8-1527-44BB-A125-1BDBD1FB5E2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1849" y="1715790"/>
                  <a:ext cx="356787" cy="646331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A0BF952-ED24-4532-AF9D-C346A0BA1520}"/>
                  </a:ext>
                </a:extLst>
              </p:cNvPr>
              <p:cNvSpPr txBox="1"/>
              <p:nvPr/>
            </p:nvSpPr>
            <p:spPr>
              <a:xfrm>
                <a:off x="7296238" y="2208055"/>
                <a:ext cx="4745236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4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sz="4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4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4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sz="4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4400" b="0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4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p>
                        <m:r>
                          <a:rPr lang="en-US" sz="4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dirty="0">
                    <a:solidFill>
                      <a:srgbClr val="0070C0"/>
                    </a:solidFill>
                  </a:rPr>
                  <a:t>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sz="4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4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A0BF952-ED24-4532-AF9D-C346A0BA15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6238" y="2208055"/>
                <a:ext cx="4745236" cy="677108"/>
              </a:xfrm>
              <a:prstGeom prst="rect">
                <a:avLst/>
              </a:prstGeom>
              <a:blipFill>
                <a:blip r:embed="rId5"/>
                <a:stretch>
                  <a:fillRect t="-24324" b="-504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663C5F4-5D23-4128-9A44-AD8D21697B56}"/>
              </a:ext>
            </a:extLst>
          </p:cNvPr>
          <p:cNvSpPr/>
          <p:nvPr/>
        </p:nvSpPr>
        <p:spPr>
          <a:xfrm>
            <a:off x="50585" y="-88588"/>
            <a:ext cx="74658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Составим математическую модель задачи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538206F-53BA-4558-9BA5-B0F7D2BE5280}"/>
              </a:ext>
            </a:extLst>
          </p:cNvPr>
          <p:cNvSpPr/>
          <p:nvPr/>
        </p:nvSpPr>
        <p:spPr>
          <a:xfrm>
            <a:off x="-117195" y="766264"/>
            <a:ext cx="10435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i="1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Применим теорему Пифагора к прямоугольному треугольнику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>
                <a:extLst>
                  <a:ext uri="{FF2B5EF4-FFF2-40B4-BE49-F238E27FC236}">
                    <a16:creationId xmlns:a16="http://schemas.microsoft.com/office/drawing/2014/main" id="{777AC5F0-D469-45E7-AF09-82C007F20CDD}"/>
                  </a:ext>
                </a:extLst>
              </p:cNvPr>
              <p:cNvSpPr/>
              <p:nvPr/>
            </p:nvSpPr>
            <p:spPr>
              <a:xfrm>
                <a:off x="253319" y="406365"/>
                <a:ext cx="625653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i="1" kern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Расстояние до горизонта обозначим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𝒍</m:t>
                    </m:r>
                  </m:oMath>
                </a14:m>
                <a:r>
                  <a:rPr lang="ru-RU" sz="2800" i="1" kern="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2" name="Прямоугольник 21">
                <a:extLst>
                  <a:ext uri="{FF2B5EF4-FFF2-40B4-BE49-F238E27FC236}">
                    <a16:creationId xmlns:a16="http://schemas.microsoft.com/office/drawing/2014/main" id="{777AC5F0-D469-45E7-AF09-82C007F20C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319" y="406365"/>
                <a:ext cx="6256538" cy="523220"/>
              </a:xfrm>
              <a:prstGeom prst="rect">
                <a:avLst/>
              </a:prstGeom>
              <a:blipFill>
                <a:blip r:embed="rId6"/>
                <a:stretch>
                  <a:fillRect l="-487" t="-12941" b="-329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7574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Группа 15">
            <a:extLst>
              <a:ext uri="{FF2B5EF4-FFF2-40B4-BE49-F238E27FC236}">
                <a16:creationId xmlns:a16="http://schemas.microsoft.com/office/drawing/2014/main" id="{50F20CDE-AA86-4E5D-8DB2-B9DCD5D90974}"/>
              </a:ext>
            </a:extLst>
          </p:cNvPr>
          <p:cNvGrpSpPr>
            <a:grpSpLocks/>
          </p:cNvGrpSpPr>
          <p:nvPr/>
        </p:nvGrpSpPr>
        <p:grpSpPr bwMode="auto">
          <a:xfrm>
            <a:off x="2495550" y="333375"/>
            <a:ext cx="6624638" cy="6021388"/>
            <a:chOff x="971600" y="332656"/>
            <a:chExt cx="6624736" cy="6022483"/>
          </a:xfrm>
        </p:grpSpPr>
        <p:pic>
          <p:nvPicPr>
            <p:cNvPr id="27654" name="Рисунок 2">
              <a:extLst>
                <a:ext uri="{FF2B5EF4-FFF2-40B4-BE49-F238E27FC236}">
                  <a16:creationId xmlns:a16="http://schemas.microsoft.com/office/drawing/2014/main" id="{010DAC28-6AA9-4667-860D-4AB1966438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1" t="42191" r="55350" b="32993"/>
            <a:stretch>
              <a:fillRect/>
            </a:stretch>
          </p:blipFill>
          <p:spPr bwMode="auto">
            <a:xfrm>
              <a:off x="971600" y="332656"/>
              <a:ext cx="6624736" cy="6022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7655" name="Группа 14">
              <a:extLst>
                <a:ext uri="{FF2B5EF4-FFF2-40B4-BE49-F238E27FC236}">
                  <a16:creationId xmlns:a16="http://schemas.microsoft.com/office/drawing/2014/main" id="{24775BCA-BED3-45EE-9C95-42569D5A7E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11960" y="692696"/>
              <a:ext cx="2061326" cy="4032448"/>
              <a:chOff x="4211960" y="692696"/>
              <a:chExt cx="2061326" cy="4032448"/>
            </a:xfrm>
          </p:grpSpPr>
          <p:cxnSp>
            <p:nvCxnSpPr>
              <p:cNvPr id="8" name="Прямая соединительная линия 7">
                <a:extLst>
                  <a:ext uri="{FF2B5EF4-FFF2-40B4-BE49-F238E27FC236}">
                    <a16:creationId xmlns:a16="http://schemas.microsoft.com/office/drawing/2014/main" id="{FCBFE0C3-CF85-4A0F-8DEE-80F4125EBCF6}"/>
                  </a:ext>
                </a:extLst>
              </p:cNvPr>
              <p:cNvCxnSpPr/>
              <p:nvPr/>
            </p:nvCxnSpPr>
            <p:spPr>
              <a:xfrm flipH="1">
                <a:off x="4256187" y="2217361"/>
                <a:ext cx="2017741" cy="2446782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Овал 10">
                <a:extLst>
                  <a:ext uri="{FF2B5EF4-FFF2-40B4-BE49-F238E27FC236}">
                    <a16:creationId xmlns:a16="http://schemas.microsoft.com/office/drawing/2014/main" id="{1D80833F-D572-4FFE-8E96-72C575D6EF9C}"/>
                  </a:ext>
                </a:extLst>
              </p:cNvPr>
              <p:cNvSpPr/>
              <p:nvPr/>
            </p:nvSpPr>
            <p:spPr>
              <a:xfrm>
                <a:off x="4211736" y="4579991"/>
                <a:ext cx="144464" cy="14448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2" name="Прямая соединительная линия 11">
                <a:extLst>
                  <a:ext uri="{FF2B5EF4-FFF2-40B4-BE49-F238E27FC236}">
                    <a16:creationId xmlns:a16="http://schemas.microsoft.com/office/drawing/2014/main" id="{91332AC1-A6E9-46CE-AC2B-7497273380AE}"/>
                  </a:ext>
                </a:extLst>
              </p:cNvPr>
              <p:cNvCxnSpPr/>
              <p:nvPr/>
            </p:nvCxnSpPr>
            <p:spPr>
              <a:xfrm>
                <a:off x="4283174" y="1772780"/>
                <a:ext cx="0" cy="2846904"/>
              </a:xfrm>
              <a:prstGeom prst="lin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98715A82-2A63-4E7E-9AC2-1F4ACC800233}"/>
                  </a:ext>
                </a:extLst>
              </p:cNvPr>
              <p:cNvSpPr/>
              <p:nvPr/>
            </p:nvSpPr>
            <p:spPr>
              <a:xfrm rot="2506944">
                <a:off x="5994524" y="2133208"/>
                <a:ext cx="225428" cy="249283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5" name="Прямая соединительная линия 4">
                <a:extLst>
                  <a:ext uri="{FF2B5EF4-FFF2-40B4-BE49-F238E27FC236}">
                    <a16:creationId xmlns:a16="http://schemas.microsoft.com/office/drawing/2014/main" id="{47A0A84E-7F69-4F06-B637-75DE937AB09A}"/>
                  </a:ext>
                </a:extLst>
              </p:cNvPr>
              <p:cNvCxnSpPr/>
              <p:nvPr/>
            </p:nvCxnSpPr>
            <p:spPr>
              <a:xfrm flipH="1" flipV="1">
                <a:off x="4356200" y="693084"/>
                <a:ext cx="1873277" cy="151157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651" name="Рисунок 19">
            <a:extLst>
              <a:ext uri="{FF2B5EF4-FFF2-40B4-BE49-F238E27FC236}">
                <a16:creationId xmlns:a16="http://schemas.microsoft.com/office/drawing/2014/main" id="{62B461C4-3C50-42EB-8C85-A1917B157E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7" t="4153" r="12819" b="-1033"/>
          <a:stretch>
            <a:fillRect/>
          </a:stretch>
        </p:blipFill>
        <p:spPr bwMode="auto">
          <a:xfrm rot="4280365">
            <a:off x="8849520" y="3474245"/>
            <a:ext cx="739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5DEB8A3B-2F2A-485F-AE5B-F2749511DDED}"/>
              </a:ext>
            </a:extLst>
          </p:cNvPr>
          <p:cNvCxnSpPr/>
          <p:nvPr/>
        </p:nvCxnSpPr>
        <p:spPr>
          <a:xfrm flipH="1" flipV="1">
            <a:off x="5907088" y="711200"/>
            <a:ext cx="4437062" cy="3581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E83C07-7F5A-40CD-AA16-A1006E61DFEE}"/>
                  </a:ext>
                </a:extLst>
              </p:cNvPr>
              <p:cNvSpPr txBox="1"/>
              <p:nvPr/>
            </p:nvSpPr>
            <p:spPr>
              <a:xfrm>
                <a:off x="7195752" y="470903"/>
                <a:ext cx="4745236" cy="6771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4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en-US" sz="4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4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p>
                              <m:r>
                                <a:rPr lang="en-US" sz="44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4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=(</m:t>
                          </m:r>
                          <m:r>
                            <a:rPr lang="en-US" sz="4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sz="4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4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4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4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4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4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4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US" sz="4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44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7E83C07-7F5A-40CD-AA16-A1006E61DF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5752" y="470903"/>
                <a:ext cx="4745236" cy="6771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Группа 14">
            <a:extLst>
              <a:ext uri="{FF2B5EF4-FFF2-40B4-BE49-F238E27FC236}">
                <a16:creationId xmlns:a16="http://schemas.microsoft.com/office/drawing/2014/main" id="{FE03B223-6F6C-4EF6-8609-F5509640054F}"/>
              </a:ext>
            </a:extLst>
          </p:cNvPr>
          <p:cNvGrpSpPr>
            <a:grpSpLocks/>
          </p:cNvGrpSpPr>
          <p:nvPr/>
        </p:nvGrpSpPr>
        <p:grpSpPr bwMode="auto">
          <a:xfrm>
            <a:off x="8228013" y="1268413"/>
            <a:ext cx="2017712" cy="4043362"/>
            <a:chOff x="4256187" y="620021"/>
            <a:chExt cx="2017741" cy="4044122"/>
          </a:xfrm>
        </p:grpSpPr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ACA9E236-8A01-4BE9-A5CA-64372053612C}"/>
                </a:ext>
              </a:extLst>
            </p:cNvPr>
            <p:cNvCxnSpPr/>
            <p:nvPr/>
          </p:nvCxnSpPr>
          <p:spPr>
            <a:xfrm flipH="1">
              <a:off x="4256187" y="2217346"/>
              <a:ext cx="2017741" cy="24467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>
              <a:extLst>
                <a:ext uri="{FF2B5EF4-FFF2-40B4-BE49-F238E27FC236}">
                  <a16:creationId xmlns:a16="http://schemas.microsoft.com/office/drawing/2014/main" id="{1B0079C7-D720-46D7-B189-A8D4A5AB94CB}"/>
                </a:ext>
              </a:extLst>
            </p:cNvPr>
            <p:cNvCxnSpPr>
              <a:cxnSpLocks/>
            </p:cNvCxnSpPr>
            <p:nvPr/>
          </p:nvCxnSpPr>
          <p:spPr>
            <a:xfrm>
              <a:off x="4256187" y="620021"/>
              <a:ext cx="26987" cy="399966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4ED94928-BA77-4E37-9DAD-8F32683655C3}"/>
                </a:ext>
              </a:extLst>
            </p:cNvPr>
            <p:cNvSpPr/>
            <p:nvPr/>
          </p:nvSpPr>
          <p:spPr>
            <a:xfrm rot="2506944">
              <a:off x="5994524" y="2133192"/>
              <a:ext cx="225428" cy="24928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" name="Прямая соединительная линия 4">
              <a:extLst>
                <a:ext uri="{FF2B5EF4-FFF2-40B4-BE49-F238E27FC236}">
                  <a16:creationId xmlns:a16="http://schemas.microsoft.com/office/drawing/2014/main" id="{ED574CD6-31D2-48F4-9DBD-8CE0C810469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56187" y="620023"/>
              <a:ext cx="2017741" cy="162417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1FF0247-B345-4C7D-A697-203190077705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336361" y="3842758"/>
            <a:ext cx="387157" cy="4924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E98A3A7-5229-4D59-8A8D-E3A00B4AA309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153008" y="2886014"/>
            <a:ext cx="1110304" cy="4924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31C0A1-6B04-457A-9777-F818F80C632B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919537" y="404665"/>
            <a:ext cx="3460371" cy="49244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B660F4A-562A-421D-BCE5-FD38182DCE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94409" y="1150199"/>
            <a:ext cx="4560736" cy="49244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B0D3504-E7AB-4846-A410-2DB678DBFC8B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2889" y="1187451"/>
            <a:ext cx="542925" cy="4175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B3184C6B-C56F-4653-80D4-EBCC88B6F852}"/>
              </a:ext>
            </a:extLst>
          </p:cNvPr>
          <p:cNvCxnSpPr>
            <a:cxnSpLocks/>
          </p:cNvCxnSpPr>
          <p:nvPr/>
        </p:nvCxnSpPr>
        <p:spPr bwMode="auto">
          <a:xfrm flipV="1">
            <a:off x="5824539" y="1225551"/>
            <a:ext cx="542925" cy="4175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AA473CE-7EBF-4F06-AC42-D6B12C7FB66D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69605" y="2067286"/>
            <a:ext cx="2617896" cy="492443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E8EEFF9-5A87-4DAE-ACE3-3207A4728624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65438" y="2879925"/>
            <a:ext cx="1699760" cy="492443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C6C8B9-28FA-4025-A13E-C171631D281A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890094" y="3692563"/>
            <a:ext cx="1779077" cy="560346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ABA12B4-A327-4FB4-9B47-E4F58E42780C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03513" y="4573106"/>
            <a:ext cx="1475725" cy="492443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4F67D61-6C79-4353-AD7A-B692454855F6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20275" y="4573106"/>
            <a:ext cx="2464777" cy="492443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37103F7-8120-4E51-A9E4-ACD0F35565A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03513" y="5312148"/>
            <a:ext cx="5384359" cy="492443"/>
          </a:xfrm>
          <a:prstGeom prst="rect">
            <a:avLst/>
          </a:pr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67DAFB4-7544-418D-B4FC-2C658A325896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00692" y="5947191"/>
            <a:ext cx="3915752" cy="492443"/>
          </a:xfrm>
          <a:prstGeom prst="rect">
            <a:avLst/>
          </a:pr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23EE6F6-0D58-4C20-9C8B-0653C1A98AD9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546633" y="5966097"/>
            <a:ext cx="2439962" cy="492443"/>
          </a:xfrm>
          <a:prstGeom prst="rect">
            <a:avLst/>
          </a:pr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04AC7F5-92EE-4413-BA75-204DD1FB9AD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901691" y="6216335"/>
            <a:ext cx="2859309" cy="560538"/>
          </a:xfrm>
          <a:prstGeom prst="rect">
            <a:avLst/>
          </a:pr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40D96A8-B54E-4379-AF04-6EA6BEFE17E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536161" y="275569"/>
            <a:ext cx="2965201" cy="492443"/>
          </a:xfrm>
          <a:prstGeom prst="rect">
            <a:avLst/>
          </a:pr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AD3E5204-D3B2-4C49-B1B3-D03E4A1AFBF0}"/>
                  </a:ext>
                </a:extLst>
              </p:cNvPr>
              <p:cNvSpPr txBox="1"/>
              <p:nvPr/>
            </p:nvSpPr>
            <p:spPr>
              <a:xfrm>
                <a:off x="9330005" y="1631663"/>
                <a:ext cx="27781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𝒍</m:t>
                      </m:r>
                    </m:oMath>
                  </m:oMathPara>
                </a14:m>
                <a:endParaRPr lang="ru-RU" sz="2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AD3E5204-D3B2-4C49-B1B3-D03E4A1AFB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0005" y="1631663"/>
                <a:ext cx="277814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F604344-A1E1-4013-9FE6-40FC48DEAF50}"/>
              </a:ext>
            </a:extLst>
          </p:cNvPr>
          <p:cNvSpPr/>
          <p:nvPr/>
        </p:nvSpPr>
        <p:spPr>
          <a:xfrm>
            <a:off x="2476500" y="2220455"/>
            <a:ext cx="7416824" cy="1323439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bliqueTopLef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ad Script" panose="02000000000000000000" pitchFamily="2" charset="0"/>
              </a:rPr>
              <a:t>Итоги урока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95218EC-6CF8-41A5-B632-E33E124169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3418" r="1155" b="3418"/>
          <a:stretch/>
        </p:blipFill>
        <p:spPr>
          <a:xfrm>
            <a:off x="7392144" y="3543894"/>
            <a:ext cx="3275856" cy="3314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Рисунок 13">
            <a:extLst>
              <a:ext uri="{FF2B5EF4-FFF2-40B4-BE49-F238E27FC236}">
                <a16:creationId xmlns:a16="http://schemas.microsoft.com/office/drawing/2014/main" id="{7988EB92-0FE7-42CD-A1CC-8C2033F2D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905000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BC4E95B-D35B-422D-8BDB-3EFB4B1ED701}"/>
              </a:ext>
            </a:extLst>
          </p:cNvPr>
          <p:cNvSpPr/>
          <p:nvPr/>
        </p:nvSpPr>
        <p:spPr>
          <a:xfrm>
            <a:off x="405438" y="227334"/>
            <a:ext cx="58024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Считаешь ли ты, что: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C563E6-7ABB-4E7E-8EA7-CD1C39749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070" y="835450"/>
            <a:ext cx="8727565" cy="9916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узнал почему треугольник со сторонами 3, 4, 5 называют египетским?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601817B-A3A0-42AA-8F8B-4CBC154E0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070" y="2550959"/>
            <a:ext cx="8273052" cy="117205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научился находить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неизвестную сторону прямоугольного треугольника?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A6C1AF0-7F81-4B8D-B35E-C59F5DA91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070" y="4443907"/>
            <a:ext cx="9935580" cy="5305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научился строить математические модели реальных ситуаций?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1F6696F-3CBF-410B-A3DC-B47E2C472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49" y="750554"/>
            <a:ext cx="771001" cy="74313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168E707-1B3B-4B89-9DB1-DFAA90CC17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49" y="2417536"/>
            <a:ext cx="771001" cy="74313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2B4ED75-6F0B-4B9D-9E4A-AFF080C37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48" y="4231368"/>
            <a:ext cx="771001" cy="743133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D08B9E4-7D4E-45F9-8F9E-FD73F278E69B}"/>
              </a:ext>
            </a:extLst>
          </p:cNvPr>
          <p:cNvSpPr/>
          <p:nvPr/>
        </p:nvSpPr>
        <p:spPr>
          <a:xfrm>
            <a:off x="5370665" y="5481348"/>
            <a:ext cx="16743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en-US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62CB5BA-5BB6-420A-B986-9F0B79B4C855}"/>
              </a:ext>
            </a:extLst>
          </p:cNvPr>
          <p:cNvSpPr/>
          <p:nvPr/>
        </p:nvSpPr>
        <p:spPr>
          <a:xfrm>
            <a:off x="4861454" y="6004568"/>
            <a:ext cx="29161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Сделай вывод</a:t>
            </a:r>
          </a:p>
        </p:txBody>
      </p:sp>
    </p:spTree>
    <p:extLst>
      <p:ext uri="{BB962C8B-B14F-4D97-AF65-F5344CB8AC3E}">
        <p14:creationId xmlns:p14="http://schemas.microsoft.com/office/powerpoint/2010/main" val="3634416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5">
            <a:extLst>
              <a:ext uri="{FF2B5EF4-FFF2-40B4-BE49-F238E27FC236}">
                <a16:creationId xmlns:a16="http://schemas.microsoft.com/office/drawing/2014/main" id="{E23734CA-1DB6-481C-AE3A-1D3FAD6992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99" t="2319"/>
          <a:stretch>
            <a:fillRect/>
          </a:stretch>
        </p:blipFill>
        <p:spPr bwMode="auto">
          <a:xfrm>
            <a:off x="8615977" y="3468563"/>
            <a:ext cx="2843212" cy="303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7">
            <a:extLst>
              <a:ext uri="{FF2B5EF4-FFF2-40B4-BE49-F238E27FC236}">
                <a16:creationId xmlns:a16="http://schemas.microsoft.com/office/drawing/2014/main" id="{EE7F25F3-F2D2-4EA5-90FF-C21BDBEAE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6" y="213803"/>
            <a:ext cx="2987675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7E5EE0F-86CB-41E1-A6E7-0116A3862F5E}"/>
              </a:ext>
            </a:extLst>
          </p:cNvPr>
          <p:cNvSpPr/>
          <p:nvPr/>
        </p:nvSpPr>
        <p:spPr>
          <a:xfrm>
            <a:off x="1807027" y="2104594"/>
            <a:ext cx="7416824" cy="2554545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bliqueTopLef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ad Script" panose="02000000000000000000" pitchFamily="2" charset="0"/>
              </a:rPr>
              <a:t>Теорема</a:t>
            </a:r>
          </a:p>
          <a:p>
            <a:pPr algn="ctr">
              <a:defRPr/>
            </a:pPr>
            <a:r>
              <a:rPr lang="ru-RU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Bad Script" panose="02000000000000000000" pitchFamily="2" charset="0"/>
              </a:rPr>
              <a:t>Пифагора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21ADF2-2EBE-4B62-889F-0F0505175A9A}"/>
              </a:ext>
            </a:extLst>
          </p:cNvPr>
          <p:cNvSpPr/>
          <p:nvPr/>
        </p:nvSpPr>
        <p:spPr>
          <a:xfrm>
            <a:off x="7034431" y="25987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000" i="1" kern="0" dirty="0"/>
              <a:t>То, чем в прежние эпохи занимались</a:t>
            </a:r>
            <a:endParaRPr lang="ru-RU" sz="2000" kern="0" dirty="0"/>
          </a:p>
          <a:p>
            <a:pPr algn="r">
              <a:defRPr/>
            </a:pPr>
            <a:r>
              <a:rPr lang="ru-RU" sz="2000" i="1" kern="0" dirty="0"/>
              <a:t>лишь зрелые умы ученых мужей,</a:t>
            </a:r>
            <a:endParaRPr lang="ru-RU" sz="2000" kern="0" dirty="0"/>
          </a:p>
          <a:p>
            <a:pPr algn="r">
              <a:defRPr/>
            </a:pPr>
            <a:r>
              <a:rPr lang="ru-RU" sz="2000" i="1" kern="0" dirty="0"/>
              <a:t>в более поздние времена стало</a:t>
            </a:r>
            <a:endParaRPr lang="ru-RU" sz="2000" kern="0" dirty="0"/>
          </a:p>
          <a:p>
            <a:pPr algn="r">
              <a:defRPr/>
            </a:pPr>
            <a:r>
              <a:rPr lang="ru-RU" sz="2000" i="1" kern="0" dirty="0"/>
              <a:t>доступно пониманию мальчишек</a:t>
            </a:r>
            <a:endParaRPr lang="ru-RU" sz="2000" kern="0" dirty="0"/>
          </a:p>
          <a:p>
            <a:pPr algn="r">
              <a:defRPr/>
            </a:pPr>
            <a:r>
              <a:rPr lang="ru-RU" sz="2000" i="1" kern="0" dirty="0"/>
              <a:t>		</a:t>
            </a:r>
          </a:p>
          <a:p>
            <a:pPr algn="r">
              <a:defRPr/>
            </a:pPr>
            <a:r>
              <a:rPr lang="ru-RU" sz="2000" i="1" kern="0" dirty="0"/>
              <a:t>Гегель</a:t>
            </a:r>
            <a:endParaRPr lang="ru-RU" sz="2000" kern="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BC4E95B-D35B-422D-8BDB-3EFB4B1ED701}"/>
              </a:ext>
            </a:extLst>
          </p:cNvPr>
          <p:cNvSpPr/>
          <p:nvPr/>
        </p:nvSpPr>
        <p:spPr>
          <a:xfrm>
            <a:off x="422974" y="1275958"/>
            <a:ext cx="2345393" cy="52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</a:p>
        </p:txBody>
      </p:sp>
      <p:sp>
        <p:nvSpPr>
          <p:cNvPr id="4" name="Прямоугольник 2">
            <a:extLst>
              <a:ext uri="{FF2B5EF4-FFF2-40B4-BE49-F238E27FC236}">
                <a16:creationId xmlns:a16="http://schemas.microsoft.com/office/drawing/2014/main" id="{D7FE417D-5D61-4C5C-A2A3-6B4618D5B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8135" y="3696310"/>
            <a:ext cx="9590111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i="1" kern="0" dirty="0"/>
              <a:t>Научиться составлять математические модели реальных ситуаций и выстраивать цепочки логических рассуждений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C563E6-7ABB-4E7E-8EA7-CD1C39749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5785" y="2231633"/>
            <a:ext cx="7920037" cy="954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i="1" kern="0" dirty="0"/>
              <a:t>Повторить доказательство теоремы Пифагора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9D3DA33-11B2-48CE-B906-02B255189E5F}"/>
              </a:ext>
            </a:extLst>
          </p:cNvPr>
          <p:cNvSpPr/>
          <p:nvPr/>
        </p:nvSpPr>
        <p:spPr>
          <a:xfrm>
            <a:off x="422974" y="280917"/>
            <a:ext cx="2521562" cy="52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урока: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9183D5-76C8-4CE0-A46C-FA881FE66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54" y="2109052"/>
            <a:ext cx="554381" cy="5543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DBEA143-22EA-4536-A7CA-E5F5B57A5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253" y="3723401"/>
            <a:ext cx="554381" cy="554381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B1D35D8-34B6-4AB4-AE5E-B178056F5C02}"/>
              </a:ext>
            </a:extLst>
          </p:cNvPr>
          <p:cNvSpPr/>
          <p:nvPr/>
        </p:nvSpPr>
        <p:spPr>
          <a:xfrm>
            <a:off x="3281018" y="330313"/>
            <a:ext cx="53176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закрепления новых знаний </a:t>
            </a:r>
          </a:p>
        </p:txBody>
      </p:sp>
      <p:sp>
        <p:nvSpPr>
          <p:cNvPr id="16" name="Прямоугольник 2">
            <a:extLst>
              <a:ext uri="{FF2B5EF4-FFF2-40B4-BE49-F238E27FC236}">
                <a16:creationId xmlns:a16="http://schemas.microsoft.com/office/drawing/2014/main" id="{A21FC063-04D5-46A6-A5AE-61F78BA3F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054" y="5674027"/>
            <a:ext cx="79216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i="1" kern="0" dirty="0"/>
              <a:t>Показать теорему Пифагора вокруг нас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DE8B244-4BB6-4485-8C84-FB5556976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289" y="5582042"/>
            <a:ext cx="554381" cy="55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56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BC4E95B-D35B-422D-8BDB-3EFB4B1ED701}"/>
              </a:ext>
            </a:extLst>
          </p:cNvPr>
          <p:cNvSpPr/>
          <p:nvPr/>
        </p:nvSpPr>
        <p:spPr>
          <a:xfrm>
            <a:off x="405438" y="227334"/>
            <a:ext cx="58024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результаты: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CC563E6-7ABB-4E7E-8EA7-CD1C39749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070" y="835450"/>
            <a:ext cx="8727565" cy="16414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узнаешь почему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треугольник со сторонами 3, 4, 5 называют египетским. Как часто он встречается при решении задач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601817B-A3A0-42AA-8F8B-4CBC154E0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070" y="2860305"/>
            <a:ext cx="8273052" cy="24799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научишься находить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неизвестную сторону прямоугольного треугольника 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гипотенузу по известным двум катетам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</a:t>
            </a:r>
            <a:r>
              <a:rPr lang="ru-RU" sz="2800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неизвестный катет, по двум другим сторонам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A6C1AF0-7F81-4B8D-B35E-C59F5DA91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070" y="5133529"/>
            <a:ext cx="9935580" cy="11803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  <a:buNone/>
            </a:pP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Строить математические модели реальных ситуаций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1F6696F-3CBF-410B-A3DC-B47E2C472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49" y="750554"/>
            <a:ext cx="771001" cy="74313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168E707-1B3B-4B89-9DB1-DFAA90CC17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48" y="2654420"/>
            <a:ext cx="771001" cy="74313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2B4ED75-6F0B-4B9D-9E4A-AFF080C37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437" y="5570784"/>
            <a:ext cx="771001" cy="74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2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682D63C-F3AE-4D91-A8FD-BB484D4B3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130" y="3405055"/>
            <a:ext cx="5011737" cy="9540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i="1" kern="0" dirty="0">
                <a:solidFill>
                  <a:srgbClr val="FF0000"/>
                </a:solidFill>
              </a:rPr>
              <a:t>Квадрат гипотенузы равен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i="1" kern="0" dirty="0">
                <a:solidFill>
                  <a:srgbClr val="FF0000"/>
                </a:solidFill>
              </a:rPr>
              <a:t>сумме квадратов катетов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EE9C774-2A71-453A-AA8E-1F540EED2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9574" y="2376287"/>
            <a:ext cx="629285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i="1" kern="0" dirty="0">
                <a:solidFill>
                  <a:srgbClr val="FF0000"/>
                </a:solidFill>
              </a:rPr>
              <a:t>В прямоугольном треугольнике</a:t>
            </a:r>
          </a:p>
        </p:txBody>
      </p:sp>
      <p:grpSp>
        <p:nvGrpSpPr>
          <p:cNvPr id="6" name="Группа 16">
            <a:extLst>
              <a:ext uri="{FF2B5EF4-FFF2-40B4-BE49-F238E27FC236}">
                <a16:creationId xmlns:a16="http://schemas.microsoft.com/office/drawing/2014/main" id="{DA79599C-7CD5-4AC8-B353-6971CFA14E20}"/>
              </a:ext>
            </a:extLst>
          </p:cNvPr>
          <p:cNvGrpSpPr>
            <a:grpSpLocks/>
          </p:cNvGrpSpPr>
          <p:nvPr/>
        </p:nvGrpSpPr>
        <p:grpSpPr bwMode="auto">
          <a:xfrm>
            <a:off x="397998" y="2089178"/>
            <a:ext cx="1830387" cy="3362325"/>
            <a:chOff x="598187" y="2943359"/>
            <a:chExt cx="1831384" cy="3361788"/>
          </a:xfrm>
        </p:grpSpPr>
        <p:grpSp>
          <p:nvGrpSpPr>
            <p:cNvPr id="7" name="Группа 3">
              <a:extLst>
                <a:ext uri="{FF2B5EF4-FFF2-40B4-BE49-F238E27FC236}">
                  <a16:creationId xmlns:a16="http://schemas.microsoft.com/office/drawing/2014/main" id="{08D872C6-3672-4EAE-9FF3-F4DDF78015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61146" y="2943359"/>
              <a:ext cx="1368425" cy="2808288"/>
              <a:chOff x="470300" y="2821936"/>
              <a:chExt cx="1368870" cy="2808997"/>
            </a:xfrm>
          </p:grpSpPr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7D5CA5C5-C976-4489-9871-AE189FAB422C}"/>
                  </a:ext>
                </a:extLst>
              </p:cNvPr>
              <p:cNvSpPr/>
              <p:nvPr/>
            </p:nvSpPr>
            <p:spPr>
              <a:xfrm>
                <a:off x="469554" y="5300253"/>
                <a:ext cx="360677" cy="33023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11" name="Прямоугольный треугольник 10">
                <a:extLst>
                  <a:ext uri="{FF2B5EF4-FFF2-40B4-BE49-F238E27FC236}">
                    <a16:creationId xmlns:a16="http://schemas.microsoft.com/office/drawing/2014/main" id="{43013C3A-757A-4F32-9918-7B48E559285B}"/>
                  </a:ext>
                </a:extLst>
              </p:cNvPr>
              <p:cNvSpPr/>
              <p:nvPr/>
            </p:nvSpPr>
            <p:spPr bwMode="auto">
              <a:xfrm>
                <a:off x="469554" y="2821936"/>
                <a:ext cx="1369616" cy="2808548"/>
              </a:xfrm>
              <a:prstGeom prst="rtTriangle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EAE999A-D2BB-478A-8919-67116D6D0577}"/>
                </a:ext>
              </a:extLst>
            </p:cNvPr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98187" y="4125319"/>
              <a:ext cx="353045" cy="492443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8EBFDA8-A9DF-41F0-9E6E-0B1F3462D912}"/>
                </a:ext>
              </a:extLst>
            </p:cNvPr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568835" y="5812704"/>
              <a:ext cx="353045" cy="492443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AD14F02-5B9F-465F-9C47-84D70909399A}"/>
                </a:ext>
              </a:extLst>
            </p:cNvPr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943722" y="4243550"/>
              <a:ext cx="315984" cy="492443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ru-RU">
                  <a:noFill/>
                </a:rPr>
                <a:t> 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A4948FA-FD8A-418D-9D27-AD2CDCE01CE5}"/>
                  </a:ext>
                </a:extLst>
              </p:cNvPr>
              <p:cNvSpPr txBox="1"/>
              <p:nvPr/>
            </p:nvSpPr>
            <p:spPr>
              <a:xfrm>
                <a:off x="4276419" y="5451503"/>
                <a:ext cx="4228052" cy="92333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6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6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6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6000" b="0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6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6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6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6000" dirty="0">
                    <a:solidFill>
                      <a:srgbClr val="0070C0"/>
                    </a:solidFill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6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6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6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ru-RU" sz="60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A4948FA-FD8A-418D-9D27-AD2CDCE01C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19" y="5451503"/>
                <a:ext cx="4228052" cy="923330"/>
              </a:xfrm>
              <a:prstGeom prst="rect">
                <a:avLst/>
              </a:prstGeom>
              <a:blipFill>
                <a:blip r:embed="rId5"/>
                <a:stretch>
                  <a:fillRect t="-24342" b="-493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A43AAB4-7ECD-48B7-AF33-2A1EF141C4F6}"/>
              </a:ext>
            </a:extLst>
          </p:cNvPr>
          <p:cNvSpPr/>
          <p:nvPr/>
        </p:nvSpPr>
        <p:spPr>
          <a:xfrm>
            <a:off x="3331231" y="558667"/>
            <a:ext cx="57772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 Пифагора</a:t>
            </a:r>
          </a:p>
        </p:txBody>
      </p:sp>
    </p:spTree>
    <p:extLst>
      <p:ext uri="{BB962C8B-B14F-4D97-AF65-F5344CB8AC3E}">
        <p14:creationId xmlns:p14="http://schemas.microsoft.com/office/powerpoint/2010/main" val="610198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BEE9C774-2A71-453A-AA8E-1F540EED2F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6065" y="5119487"/>
                <a:ext cx="10990133" cy="13849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  <a:defRPr/>
                </a:pPr>
                <a:r>
                  <a:rPr lang="ru-RU" altLang="ru-RU" sz="2800" i="1" kern="0" dirty="0">
                    <a:solidFill>
                      <a:srgbClr val="FF0000"/>
                    </a:solidFill>
                  </a:rPr>
                  <a:t>Площади равны, так как </a:t>
                </a:r>
                <a:endParaRPr lang="en-US" altLang="ru-RU" sz="2800" i="1" kern="0" dirty="0">
                  <a:solidFill>
                    <a:srgbClr val="FF0000"/>
                  </a:solidFill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  <a:defRPr/>
                </a:pPr>
                <a:r>
                  <a:rPr lang="ru-RU" altLang="ru-RU" sz="2800" i="1" kern="0" dirty="0">
                    <a:solidFill>
                      <a:srgbClr val="FF0000"/>
                    </a:solidFill>
                  </a:rPr>
                  <a:t>дополняют равные </a:t>
                </a:r>
                <a:r>
                  <a:rPr lang="ru-RU" altLang="ru-RU" sz="2800" i="1" kern="0" dirty="0">
                    <a:solidFill>
                      <a:srgbClr val="0070C0"/>
                    </a:solidFill>
                  </a:rPr>
                  <a:t>(4 треугольника)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  <a:defRPr/>
                </a:pPr>
                <a:r>
                  <a:rPr lang="ru-RU" altLang="ru-RU" sz="2800" i="1" kern="0" dirty="0">
                    <a:solidFill>
                      <a:srgbClr val="FF0000"/>
                    </a:solidFill>
                  </a:rPr>
                  <a:t> до равных </a:t>
                </a:r>
                <a:r>
                  <a:rPr lang="ru-RU" altLang="ru-RU" sz="2800" i="1" kern="0" dirty="0">
                    <a:solidFill>
                      <a:srgbClr val="0070C0"/>
                    </a:solidFill>
                  </a:rPr>
                  <a:t>(до квадратов, со</a:t>
                </a:r>
                <a:r>
                  <a:rPr lang="en-US" altLang="ru-RU" sz="2800" i="1" kern="0" dirty="0">
                    <a:solidFill>
                      <a:srgbClr val="0070C0"/>
                    </a:solidFill>
                  </a:rPr>
                  <a:t> </a:t>
                </a:r>
                <a:r>
                  <a:rPr lang="ru-RU" altLang="ru-RU" sz="2800" i="1" kern="0" dirty="0">
                    <a:solidFill>
                      <a:srgbClr val="0070C0"/>
                    </a:solidFill>
                  </a:rPr>
                  <a:t>стороной </a:t>
                </a:r>
                <a14:m>
                  <m:oMath xmlns:m="http://schemas.openxmlformats.org/officeDocument/2006/math">
                    <m:r>
                      <a:rPr lang="en-US" altLang="ru-RU" sz="2800" b="0" i="1" kern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ru-RU" sz="2800" b="0" i="1" kern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ru-RU" sz="2800" b="0" i="1" kern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altLang="ru-RU" sz="2800" i="1" kern="0" dirty="0">
                    <a:solidFill>
                      <a:srgbClr val="0070C0"/>
                    </a:solidFill>
                  </a:rPr>
                  <a:t>)</a:t>
                </a:r>
                <a:endParaRPr lang="ru-RU" altLang="ru-RU" sz="2800" i="1" kern="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BEE9C774-2A71-453A-AA8E-1F540EED2F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6065" y="5119487"/>
                <a:ext cx="10990133" cy="1384995"/>
              </a:xfrm>
              <a:prstGeom prst="rect">
                <a:avLst/>
              </a:prstGeom>
              <a:blipFill>
                <a:blip r:embed="rId2"/>
                <a:stretch>
                  <a:fillRect t="-4846" b="-1145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A43AAB4-7ECD-48B7-AF33-2A1EF141C4F6}"/>
              </a:ext>
            </a:extLst>
          </p:cNvPr>
          <p:cNvSpPr/>
          <p:nvPr/>
        </p:nvSpPr>
        <p:spPr>
          <a:xfrm>
            <a:off x="1356621" y="222588"/>
            <a:ext cx="92774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доказательства можно показать, </a:t>
            </a:r>
          </a:p>
          <a:p>
            <a:pPr algn="ctr">
              <a:defRPr/>
            </a:pP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площадь квадрата, построенного на гипотенузе, равна</a:t>
            </a:r>
          </a:p>
          <a:p>
            <a:pPr algn="ctr">
              <a:defRPr/>
            </a:pP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сумме площадей квадратов, построенных на катетах</a:t>
            </a:r>
          </a:p>
        </p:txBody>
      </p:sp>
      <p:pic>
        <p:nvPicPr>
          <p:cNvPr id="7" name="Рисунок 5">
            <a:extLst>
              <a:ext uri="{FF2B5EF4-FFF2-40B4-BE49-F238E27FC236}">
                <a16:creationId xmlns:a16="http://schemas.microsoft.com/office/drawing/2014/main" id="{70D667E4-8C59-4AC1-B6DE-A44490AB9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982" y="1516479"/>
            <a:ext cx="7632700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233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EE9C774-2A71-453A-AA8E-1F540EED2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0150" y="5664772"/>
            <a:ext cx="6292850" cy="95410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2800" i="1" kern="0" dirty="0">
                <a:solidFill>
                  <a:srgbClr val="FF0000"/>
                </a:solidFill>
              </a:rPr>
              <a:t>Площади равны, так как составлены из одинаковых фигур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A43AAB4-7ECD-48B7-AF33-2A1EF141C4F6}"/>
              </a:ext>
            </a:extLst>
          </p:cNvPr>
          <p:cNvSpPr/>
          <p:nvPr/>
        </p:nvSpPr>
        <p:spPr>
          <a:xfrm>
            <a:off x="1457289" y="95762"/>
            <a:ext cx="92774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доказательства можно показать, </a:t>
            </a:r>
          </a:p>
          <a:p>
            <a:pPr algn="ctr">
              <a:defRPr/>
            </a:pP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площадь квадрата, построенного на гипотенузе, равна</a:t>
            </a:r>
          </a:p>
          <a:p>
            <a:pPr algn="ctr">
              <a:defRPr/>
            </a:pPr>
            <a:r>
              <a:rPr lang="ru-RU" sz="2800" kern="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сумме площадей квадратов, построенных на катетах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573B8203-73A2-4A2E-8F44-35A34DD2B57D}"/>
              </a:ext>
            </a:extLst>
          </p:cNvPr>
          <p:cNvGrpSpPr/>
          <p:nvPr/>
        </p:nvGrpSpPr>
        <p:grpSpPr>
          <a:xfrm>
            <a:off x="727374" y="1890826"/>
            <a:ext cx="10737252" cy="3846543"/>
            <a:chOff x="645951" y="1702965"/>
            <a:chExt cx="10737252" cy="3846543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3C6542B9-E491-4974-8012-A650187D1E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321" t="17982" r="26238" b="16208"/>
            <a:stretch/>
          </p:blipFill>
          <p:spPr>
            <a:xfrm>
              <a:off x="645951" y="1702965"/>
              <a:ext cx="5033395" cy="3846543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D2477080-E86D-4CA0-9EB2-14822993D7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5183" t="18838" r="26307" b="16330"/>
            <a:stretch/>
          </p:blipFill>
          <p:spPr>
            <a:xfrm>
              <a:off x="6266575" y="1702965"/>
              <a:ext cx="5116628" cy="38465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8478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>
            <a:extLst>
              <a:ext uri="{FF2B5EF4-FFF2-40B4-BE49-F238E27FC236}">
                <a16:creationId xmlns:a16="http://schemas.microsoft.com/office/drawing/2014/main" id="{2D49CD06-EE03-47C7-82BD-B3CF2549A7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11796">
            <a:off x="335131" y="2463269"/>
            <a:ext cx="5005388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Прямоугольник 2">
            <a:extLst>
              <a:ext uri="{FF2B5EF4-FFF2-40B4-BE49-F238E27FC236}">
                <a16:creationId xmlns:a16="http://schemas.microsoft.com/office/drawing/2014/main" id="{284F1645-C70C-44F1-BAC3-F00FBD8B2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3614" y="765175"/>
            <a:ext cx="67135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на верёвке вязали узлы?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604</Words>
  <Application>Microsoft Office PowerPoint</Application>
  <PresentationFormat>Широкоэкранный</PresentationFormat>
  <Paragraphs>155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Bad Script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Николаевна Стребкова</dc:creator>
  <cp:lastModifiedBy>Ketu Strebkova</cp:lastModifiedBy>
  <cp:revision>18</cp:revision>
  <dcterms:created xsi:type="dcterms:W3CDTF">2025-09-09T05:28:15Z</dcterms:created>
  <dcterms:modified xsi:type="dcterms:W3CDTF">2025-09-11T16:09:39Z</dcterms:modified>
</cp:coreProperties>
</file>