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9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1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7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8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2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0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2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0FCFE-BACB-4FD9-8E3B-EAC0B70C88E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ACC8-D2F5-4511-B2DE-16537FA7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3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Урок-соревнование</a:t>
            </a:r>
            <a:br>
              <a:rPr lang="ru-RU" sz="3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Презентация по учебному предмету «Английский язык»</a:t>
            </a:r>
            <a:br>
              <a:rPr lang="ru-RU" sz="3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600" dirty="0">
                <a:solidFill>
                  <a:prstClr val="black"/>
                </a:solidFill>
                <a:latin typeface="Calibri" panose="020F0502020204030204"/>
              </a:rPr>
              <a:t>2 класс на тему «</a:t>
            </a:r>
            <a:r>
              <a:rPr lang="ru-RU" sz="3600" dirty="0" smtClean="0">
                <a:solidFill>
                  <a:prstClr val="black"/>
                </a:solidFill>
                <a:latin typeface="Calibri" panose="020F0502020204030204"/>
              </a:rPr>
              <a:t>Животные, игрушки»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7052" y="4023360"/>
            <a:ext cx="4517457" cy="1988651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Подготовила учитель английского языка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МБОУ «Солнечная СОШ №1»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Данильченко Ольга Павловна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2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b6/5f/9d/b65f9d2426a67cc199eea6d648f477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Find the odd one out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</a:rPr>
              <a:t>cat,  hat,  can,  name,  and,  black</a:t>
            </a:r>
            <a:endParaRPr lang="ru-RU" sz="40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</a:rPr>
              <a:t>bike,  like,  fine,  nine,  swim,  five</a:t>
            </a:r>
            <a:endParaRPr lang="ru-RU" sz="40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</a:rPr>
              <a:t>ship,  soldier,  fish,  shelf,  sheep,  she</a:t>
            </a:r>
            <a:endParaRPr lang="ru-RU" sz="40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</a:rPr>
              <a:t>mother,  brother,  the,  three,  father,  this</a:t>
            </a:r>
            <a:endParaRPr lang="ru-RU" sz="40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</a:rPr>
              <a:t>cake,  name,  snake,  plane,  hand</a:t>
            </a:r>
            <a:endParaRPr lang="ru-RU" sz="4000" dirty="0" smtClean="0">
              <a:effectLst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283676" y="1894703"/>
            <a:ext cx="1383956" cy="642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63049" y="2603157"/>
            <a:ext cx="1334529" cy="510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87827" y="3188043"/>
            <a:ext cx="1499287" cy="683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58249" y="3830595"/>
            <a:ext cx="1309816" cy="683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60973" y="4588476"/>
            <a:ext cx="1375719" cy="63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24710"/>
              </p:ext>
            </p:extLst>
          </p:nvPr>
        </p:nvGraphicFramePr>
        <p:xfrm>
          <a:off x="8647663" y="1346340"/>
          <a:ext cx="3324710" cy="1190914"/>
        </p:xfrm>
        <a:graphic>
          <a:graphicData uri="http://schemas.openxmlformats.org/drawingml/2006/table">
            <a:tbl>
              <a:tblPr firstRow="1" bandRow="1"/>
              <a:tblGrid>
                <a:gridCol w="3324710"/>
              </a:tblGrid>
              <a:tr h="1190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5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5 points</a:t>
                      </a:r>
                    </a:p>
                    <a:p>
                      <a:r>
                        <a:rPr lang="en-US" dirty="0" smtClean="0"/>
                        <a:t>4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4 points</a:t>
                      </a:r>
                    </a:p>
                    <a:p>
                      <a:r>
                        <a:rPr lang="en-US" dirty="0" smtClean="0"/>
                        <a:t>3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3 points</a:t>
                      </a:r>
                    </a:p>
                    <a:p>
                      <a:r>
                        <a:rPr lang="en-US" dirty="0" smtClean="0"/>
                        <a:t>1-2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2 points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4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11532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Solve!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3341"/>
            <a:ext cx="10515600" cy="488362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Two and three is …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Seven and one is …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Four and five is …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and two is …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Eight and two is …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Three and four is …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0276" y="11550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0276" y="19576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0276" y="28029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0276" y="36446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4747" y="440829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8459" y="5253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39100"/>
              </p:ext>
            </p:extLst>
          </p:nvPr>
        </p:nvGraphicFramePr>
        <p:xfrm>
          <a:off x="8547928" y="2208638"/>
          <a:ext cx="3281406" cy="1188720"/>
        </p:xfrm>
        <a:graphic>
          <a:graphicData uri="http://schemas.openxmlformats.org/drawingml/2006/table">
            <a:tbl>
              <a:tblPr firstRow="1" bandRow="1"/>
              <a:tblGrid>
                <a:gridCol w="3281406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6 </a:t>
                      </a:r>
                      <a:r>
                        <a:rPr lang="en-US" dirty="0" smtClean="0"/>
                        <a:t>correct </a:t>
                      </a:r>
                      <a:r>
                        <a:rPr lang="en-US" dirty="0" smtClean="0"/>
                        <a:t>solutions </a:t>
                      </a:r>
                      <a:r>
                        <a:rPr lang="en-US" dirty="0" smtClean="0"/>
                        <a:t>– 5 points</a:t>
                      </a:r>
                    </a:p>
                    <a:p>
                      <a:r>
                        <a:rPr lang="en-US" dirty="0" smtClean="0"/>
                        <a:t>4-5 correct </a:t>
                      </a:r>
                      <a:r>
                        <a:rPr lang="en-US" dirty="0" smtClean="0"/>
                        <a:t>solutions </a:t>
                      </a:r>
                      <a:r>
                        <a:rPr lang="en-US" dirty="0" smtClean="0"/>
                        <a:t>– 4 points</a:t>
                      </a:r>
                    </a:p>
                    <a:p>
                      <a:r>
                        <a:rPr lang="en-US" dirty="0" smtClean="0"/>
                        <a:t>2-3 correct </a:t>
                      </a:r>
                      <a:r>
                        <a:rPr lang="en-US" dirty="0" smtClean="0"/>
                        <a:t>solutions </a:t>
                      </a:r>
                      <a:r>
                        <a:rPr lang="en-US" dirty="0" smtClean="0"/>
                        <a:t>– 3 points</a:t>
                      </a:r>
                    </a:p>
                    <a:p>
                      <a:r>
                        <a:rPr lang="en-US" dirty="0" smtClean="0"/>
                        <a:t>1 correct </a:t>
                      </a:r>
                      <a:r>
                        <a:rPr lang="en-US" dirty="0" smtClean="0"/>
                        <a:t>solution </a:t>
                      </a:r>
                      <a:r>
                        <a:rPr lang="en-US" dirty="0" smtClean="0"/>
                        <a:t>– 1 point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3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Fill in the missing letters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4800" dirty="0" smtClean="0">
                <a:effectLst/>
                <a:latin typeface="Times New Roman" panose="02020603050405020304" pitchFamily="18" charset="0"/>
              </a:rPr>
              <a:t>t _ d _ y      _ e _ r</a:t>
            </a:r>
            <a:endParaRPr lang="ru-RU" sz="48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480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effectLst/>
                <a:latin typeface="Times New Roman" panose="02020603050405020304" pitchFamily="18" charset="0"/>
              </a:rPr>
              <a:t>b_  l _ e _  _ n _</a:t>
            </a:r>
            <a:endParaRPr lang="ru-RU" sz="48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480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effectLst/>
                <a:latin typeface="Times New Roman" panose="02020603050405020304" pitchFamily="18" charset="0"/>
              </a:rPr>
              <a:t>p _ _ p _ _</a:t>
            </a:r>
            <a:endParaRPr lang="ru-RU" sz="48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480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effectLst/>
                <a:latin typeface="Times New Roman" panose="02020603050405020304" pitchFamily="18" charset="0"/>
              </a:rPr>
              <a:t>_ o _      s _ l _  _ e _</a:t>
            </a:r>
            <a:endParaRPr lang="ru-RU" sz="4800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480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effectLst/>
                <a:latin typeface="Times New Roman" panose="02020603050405020304" pitchFamily="18" charset="0"/>
              </a:rPr>
              <a:t>j _ c _   - </a:t>
            </a:r>
            <a:r>
              <a:rPr lang="en-US" sz="4800" dirty="0" err="1" smtClean="0">
                <a:effectLst/>
                <a:latin typeface="Times New Roman" panose="02020603050405020304" pitchFamily="18" charset="0"/>
              </a:rPr>
              <a:t>i</a:t>
            </a:r>
            <a:r>
              <a:rPr lang="en-US" sz="4800" dirty="0" smtClean="0">
                <a:effectLst/>
                <a:latin typeface="Times New Roman" panose="02020603050405020304" pitchFamily="18" charset="0"/>
              </a:rPr>
              <a:t> _   - t _ _  - b _ _</a:t>
            </a:r>
            <a:endParaRPr lang="ru-RU" sz="4800" dirty="0" smtClean="0">
              <a:effectLst/>
            </a:endParaRPr>
          </a:p>
          <a:p>
            <a:endParaRPr lang="ru-RU" sz="4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68494"/>
              </p:ext>
            </p:extLst>
          </p:nvPr>
        </p:nvGraphicFramePr>
        <p:xfrm>
          <a:off x="8763166" y="1981607"/>
          <a:ext cx="3324710" cy="1190914"/>
        </p:xfrm>
        <a:graphic>
          <a:graphicData uri="http://schemas.openxmlformats.org/drawingml/2006/table">
            <a:tbl>
              <a:tblPr firstRow="1" bandRow="1"/>
              <a:tblGrid>
                <a:gridCol w="3324710"/>
              </a:tblGrid>
              <a:tr h="1190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5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5 points</a:t>
                      </a:r>
                    </a:p>
                    <a:p>
                      <a:r>
                        <a:rPr lang="en-US" dirty="0" smtClean="0"/>
                        <a:t>4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4 points</a:t>
                      </a:r>
                    </a:p>
                    <a:p>
                      <a:r>
                        <a:rPr lang="en-US" dirty="0" smtClean="0"/>
                        <a:t>3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3 points</a:t>
                      </a:r>
                    </a:p>
                    <a:p>
                      <a:r>
                        <a:rPr lang="en-US" dirty="0" smtClean="0"/>
                        <a:t>1-2 correct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 smtClean="0"/>
                        <a:t>– 2 points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>
            <a:normAutofit fontScale="70000" lnSpcReduction="20000"/>
          </a:bodyPr>
          <a:lstStyle/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5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bur      </a:t>
            </a:r>
            <a:endParaRPr lang="ru-RU" sz="5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en-US" sz="5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ru-RU" sz="5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5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sand    </a:t>
            </a:r>
            <a:endParaRPr lang="ru-RU" sz="5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piz</a:t>
            </a:r>
            <a:r>
              <a:rPr lang="en-US" sz="5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sz="5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ora</a:t>
            </a:r>
            <a:r>
              <a:rPr lang="en-US" sz="5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sz="5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5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4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4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>
            <a:normAutofit fontScale="70000" lnSpcReduction="20000"/>
          </a:bodyPr>
          <a:lstStyle/>
          <a:p>
            <a:pPr marL="1364615" indent="-1143000" algn="just">
              <a:lnSpc>
                <a:spcPct val="150000"/>
              </a:lnSpc>
              <a:buFont typeface="+mj-lt"/>
              <a:buAutoNum type="alphaU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wich</a:t>
            </a:r>
            <a:endParaRPr lang="ru-RU" sz="4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ger</a:t>
            </a:r>
            <a:endParaRPr lang="ru-RU" sz="4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buFont typeface="+mj-lt"/>
              <a:buAutoNum type="alphaU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nge</a:t>
            </a:r>
            <a:endParaRPr lang="ru-RU" sz="4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buFont typeface="+mj-lt"/>
              <a:buAutoNum type="alphaUcPeriod"/>
            </a:pPr>
            <a:r>
              <a:rPr lang="en-US" sz="5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nana</a:t>
            </a:r>
            <a:endParaRPr lang="ru-RU" sz="4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ple</a:t>
            </a:r>
            <a:endParaRPr lang="ru-RU" sz="4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64615" indent="-11430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57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endParaRPr lang="ru-RU" sz="4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07957" y="914400"/>
            <a:ext cx="3599935" cy="922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51438" y="1894703"/>
            <a:ext cx="3772930" cy="2743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04519" y="914400"/>
            <a:ext cx="3303373" cy="1919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07957" y="3739978"/>
            <a:ext cx="3608173" cy="1902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907957" y="2718486"/>
            <a:ext cx="3599935" cy="19770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751438" y="3599935"/>
            <a:ext cx="3756454" cy="2042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251949" y="104576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Match!</a:t>
            </a:r>
            <a:endParaRPr lang="ru-RU" sz="5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8435"/>
              </p:ext>
            </p:extLst>
          </p:nvPr>
        </p:nvGraphicFramePr>
        <p:xfrm>
          <a:off x="8759684" y="5221345"/>
          <a:ext cx="3281406" cy="1188720"/>
        </p:xfrm>
        <a:graphic>
          <a:graphicData uri="http://schemas.openxmlformats.org/drawingml/2006/table">
            <a:tbl>
              <a:tblPr firstRow="1" bandRow="1"/>
              <a:tblGrid>
                <a:gridCol w="3281406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6 </a:t>
                      </a:r>
                      <a:r>
                        <a:rPr lang="en-US" dirty="0" smtClean="0"/>
                        <a:t>correct </a:t>
                      </a:r>
                      <a:r>
                        <a:rPr lang="en-US" dirty="0" smtClean="0"/>
                        <a:t>solutions </a:t>
                      </a:r>
                      <a:r>
                        <a:rPr lang="en-US" dirty="0" smtClean="0"/>
                        <a:t>– 5 points</a:t>
                      </a:r>
                    </a:p>
                    <a:p>
                      <a:r>
                        <a:rPr lang="en-US" dirty="0" smtClean="0"/>
                        <a:t>4-5 correct </a:t>
                      </a:r>
                      <a:r>
                        <a:rPr lang="en-US" dirty="0" smtClean="0"/>
                        <a:t>solutions </a:t>
                      </a:r>
                      <a:r>
                        <a:rPr lang="en-US" dirty="0" smtClean="0"/>
                        <a:t>– 4 points</a:t>
                      </a:r>
                    </a:p>
                    <a:p>
                      <a:r>
                        <a:rPr lang="en-US" dirty="0" smtClean="0"/>
                        <a:t>2-3 correct </a:t>
                      </a:r>
                      <a:r>
                        <a:rPr lang="en-US" dirty="0" smtClean="0"/>
                        <a:t>solutions </a:t>
                      </a:r>
                      <a:r>
                        <a:rPr lang="en-US" dirty="0" smtClean="0"/>
                        <a:t>– 3 points</a:t>
                      </a:r>
                    </a:p>
                    <a:p>
                      <a:r>
                        <a:rPr lang="en-US" dirty="0" smtClean="0"/>
                        <a:t>1 correct </a:t>
                      </a:r>
                      <a:r>
                        <a:rPr lang="en-US" dirty="0" smtClean="0"/>
                        <a:t>solution </a:t>
                      </a:r>
                      <a:r>
                        <a:rPr lang="en-US" dirty="0" smtClean="0"/>
                        <a:t>– 1 point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9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128"/>
            <a:ext cx="10515600" cy="573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R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ead and find the odd picture!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847023"/>
            <a:ext cx="10515599" cy="306595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effectLst/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effectLst/>
                <a:latin typeface="Century Schoolbook" panose="02040604050505020304" pitchFamily="18" charset="0"/>
              </a:rPr>
              <a:t>It is big. It is black, white and brown. It can jump and run. It can’t sing.</a:t>
            </a:r>
            <a:endParaRPr lang="ru-RU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effectLst/>
                <a:latin typeface="Century Schoolbook" panose="02040604050505020304" pitchFamily="18" charset="0"/>
              </a:rPr>
              <a:t>It is small. It is green. It can swim. It can jump and sing. It can’t run.</a:t>
            </a:r>
            <a:endParaRPr lang="ru-RU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effectLst/>
                <a:latin typeface="Century Schoolbook" panose="02040604050505020304" pitchFamily="18" charset="0"/>
              </a:rPr>
              <a:t>It can swim. It can’t run, jump, sing, dance or fly.</a:t>
            </a:r>
            <a:endParaRPr lang="ru-RU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effectLst/>
                <a:latin typeface="Century Schoolbook" panose="02040604050505020304" pitchFamily="18" charset="0"/>
              </a:rPr>
              <a:t>It is big. It is brown and grey. It can run, jump, climb trees, sing and dance.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33531" y="4394871"/>
            <a:ext cx="1560242" cy="2291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882" y="4394871"/>
            <a:ext cx="1561013" cy="214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058" y="4439123"/>
            <a:ext cx="1972536" cy="1826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258" y="4394871"/>
            <a:ext cx="1452631" cy="2051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3670" y="4406373"/>
            <a:ext cx="1469877" cy="21728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9236" y="59119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9718" y="5921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8730" y="5868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77711" y="58683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85296"/>
              </p:ext>
            </p:extLst>
          </p:nvPr>
        </p:nvGraphicFramePr>
        <p:xfrm>
          <a:off x="9391255" y="3380662"/>
          <a:ext cx="2380442" cy="914400"/>
        </p:xfrm>
        <a:graphic>
          <a:graphicData uri="http://schemas.openxmlformats.org/drawingml/2006/table">
            <a:tbl>
              <a:tblPr firstRow="1" bandRow="1"/>
              <a:tblGrid>
                <a:gridCol w="2380442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4 </a:t>
                      </a:r>
                      <a:r>
                        <a:rPr lang="en-US" dirty="0" smtClean="0"/>
                        <a:t>correct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4 points</a:t>
                      </a:r>
                    </a:p>
                    <a:p>
                      <a:r>
                        <a:rPr lang="en-US" dirty="0" smtClean="0"/>
                        <a:t>3 correct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3 points</a:t>
                      </a:r>
                    </a:p>
                    <a:p>
                      <a:r>
                        <a:rPr lang="en-US" dirty="0" smtClean="0"/>
                        <a:t>1-2 correct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2 points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Read and draw the monster!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monster has got green hair. It has got four small purple eyes. It has got two big red noses. It has got a big blue mouth. The monster has got six yellow small ears. It has got four long black hands. It has got three big feet.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2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Marks for the lesson!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18-19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points – “5”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15-17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points – “4”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12-14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points – “3”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points and less – “2”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Let’s count the points and learn your marks for the lesson.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493</Words>
  <Application>Microsoft Office PowerPoint</Application>
  <PresentationFormat>Широкоэкранный</PresentationFormat>
  <Paragraphs>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Comic Sans MS</vt:lpstr>
      <vt:lpstr>Times New Roman</vt:lpstr>
      <vt:lpstr>Office Theme</vt:lpstr>
      <vt:lpstr>Урок-соревнование Презентация по учебному предмету «Английский язык» 2 класс на тему «Животные, игрушки»</vt:lpstr>
      <vt:lpstr>Find the odd one out</vt:lpstr>
      <vt:lpstr>Solve!</vt:lpstr>
      <vt:lpstr>Fill in the missing letters</vt:lpstr>
      <vt:lpstr>Презентация PowerPoint</vt:lpstr>
      <vt:lpstr>Read and find the odd picture!</vt:lpstr>
      <vt:lpstr>Read and draw the monster!</vt:lpstr>
      <vt:lpstr>Marks for the lesson!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 слово</dc:title>
  <dc:creator>Home</dc:creator>
  <cp:lastModifiedBy>Учетная запись Майкрософт</cp:lastModifiedBy>
  <cp:revision>5</cp:revision>
  <dcterms:created xsi:type="dcterms:W3CDTF">2022-05-22T17:08:26Z</dcterms:created>
  <dcterms:modified xsi:type="dcterms:W3CDTF">2024-10-17T15:50:08Z</dcterms:modified>
</cp:coreProperties>
</file>