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5.jpg" ContentType="image/jpeg"/>
  <Override PartName="/ppt/media/image6.jpg" ContentType="image/jpeg"/>
  <Override PartName="/ppt/media/image30.jpg" ContentType="image/jpeg"/>
  <Override PartName="/ppt/media/image3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6" r:id="rId4"/>
    <p:sldId id="277" r:id="rId5"/>
    <p:sldId id="278" r:id="rId6"/>
    <p:sldId id="279" r:id="rId7"/>
    <p:sldId id="266" r:id="rId8"/>
    <p:sldId id="268" r:id="rId9"/>
    <p:sldId id="280" r:id="rId10"/>
    <p:sldId id="275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22859"/>
            <a:ext cx="8932545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" y="3533650"/>
            <a:ext cx="9144000" cy="335775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86200" y="3111739"/>
            <a:ext cx="467868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20" dirty="0" smtClean="0">
                <a:latin typeface="Times New Roman"/>
                <a:cs typeface="Times New Roman"/>
              </a:rPr>
              <a:t>Матвеева Ольга Игоревна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800" spc="-20" dirty="0" smtClean="0">
                <a:latin typeface="Times New Roman"/>
                <a:cs typeface="Times New Roman"/>
              </a:rPr>
              <a:t>Заместитель директора по УВР МБОУ </a:t>
            </a:r>
            <a:r>
              <a:rPr lang="ru-RU" sz="1800" spc="-20" dirty="0" err="1" smtClean="0">
                <a:latin typeface="Times New Roman"/>
                <a:cs typeface="Times New Roman"/>
              </a:rPr>
              <a:t>Никулинской</a:t>
            </a:r>
            <a:r>
              <a:rPr lang="ru-RU" sz="1800" spc="-20" dirty="0" smtClean="0">
                <a:latin typeface="Times New Roman"/>
                <a:cs typeface="Times New Roman"/>
              </a:rPr>
              <a:t> СОШ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5334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Педагогический инструментарий формирования </a:t>
            </a:r>
            <a:r>
              <a:rPr lang="ru-RU" sz="3200" b="1" dirty="0" smtClean="0"/>
              <a:t>функциональной грамотности </a:t>
            </a:r>
            <a:r>
              <a:rPr lang="ru-RU" sz="3200" b="1" dirty="0"/>
              <a:t>обучающихся в урочное и  внеурочное время (из опыта работы педагогов </a:t>
            </a:r>
            <a:r>
              <a:rPr lang="ru-RU" sz="3200" b="1" dirty="0" smtClean="0"/>
              <a:t>МБОУ </a:t>
            </a:r>
            <a:r>
              <a:rPr lang="ru-RU" sz="3200" b="1" dirty="0" err="1" smtClean="0"/>
              <a:t>Никулинской</a:t>
            </a:r>
            <a:r>
              <a:rPr lang="ru-RU" sz="3200" b="1" dirty="0" smtClean="0"/>
              <a:t> СОШ).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81" y="876572"/>
            <a:ext cx="8559889" cy="3324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22859"/>
            <a:ext cx="89325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258435" algn="l"/>
              </a:tabLst>
            </a:pPr>
            <a:r>
              <a:rPr sz="2400" spc="-25" dirty="0">
                <a:solidFill>
                  <a:srgbClr val="000000"/>
                </a:solidFill>
              </a:rPr>
              <a:t>Тема:</a:t>
            </a:r>
            <a:r>
              <a:rPr sz="2400" spc="15" dirty="0">
                <a:solidFill>
                  <a:srgbClr val="000000"/>
                </a:solidFill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Педагогический</a:t>
            </a:r>
            <a:r>
              <a:rPr sz="2400" b="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инструментарий</a:t>
            </a:r>
            <a:r>
              <a:rPr sz="2400" b="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формирования</a:t>
            </a:r>
            <a:r>
              <a:rPr sz="24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финансовой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грамотности</a:t>
            </a:r>
            <a:r>
              <a:rPr sz="2400" b="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обучающихся</a:t>
            </a:r>
            <a:r>
              <a:rPr sz="2400" b="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24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урочное</a:t>
            </a:r>
            <a:r>
              <a:rPr sz="2400" b="0" spc="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и	</a:t>
            </a:r>
            <a:r>
              <a:rPr sz="2400" b="0" spc="-25" dirty="0" err="1">
                <a:solidFill>
                  <a:srgbClr val="000000"/>
                </a:solidFill>
                <a:latin typeface="Times New Roman"/>
                <a:cs typeface="Times New Roman"/>
              </a:rPr>
              <a:t>внеурочное</a:t>
            </a:r>
            <a:r>
              <a:rPr sz="2400" b="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время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8" y="1122996"/>
            <a:ext cx="883983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Цель: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представить</a:t>
            </a:r>
            <a:r>
              <a:rPr sz="2000" dirty="0">
                <a:latin typeface="Times New Roman"/>
                <a:cs typeface="Times New Roman"/>
              </a:rPr>
              <a:t> разные </a:t>
            </a:r>
            <a:r>
              <a:rPr sz="2000" spc="-5" dirty="0">
                <a:latin typeface="Times New Roman"/>
                <a:cs typeface="Times New Roman"/>
              </a:rPr>
              <a:t>педагогические</a:t>
            </a:r>
            <a:r>
              <a:rPr sz="2000" spc="-10" dirty="0">
                <a:latin typeface="Times New Roman"/>
                <a:cs typeface="Times New Roman"/>
              </a:rPr>
              <a:t> инструменты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 </a:t>
            </a:r>
            <a:r>
              <a:rPr sz="2000" spc="-15" dirty="0">
                <a:latin typeface="Times New Roman"/>
                <a:cs typeface="Times New Roman"/>
              </a:rPr>
              <a:t>успешного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7594600" algn="l"/>
              </a:tabLst>
            </a:pPr>
            <a:r>
              <a:rPr sz="2000" dirty="0" err="1">
                <a:latin typeface="Times New Roman"/>
                <a:cs typeface="Times New Roman"/>
              </a:rPr>
              <a:t>фо</a:t>
            </a:r>
            <a:r>
              <a:rPr sz="2000" spc="-40" dirty="0" err="1">
                <a:latin typeface="Times New Roman"/>
                <a:cs typeface="Times New Roman"/>
              </a:rPr>
              <a:t>р</a:t>
            </a:r>
            <a:r>
              <a:rPr sz="2000" spc="-10" dirty="0" err="1">
                <a:latin typeface="Times New Roman"/>
                <a:cs typeface="Times New Roman"/>
              </a:rPr>
              <a:t>м</a:t>
            </a:r>
            <a:r>
              <a:rPr sz="2000" spc="5" dirty="0" err="1">
                <a:latin typeface="Times New Roman"/>
                <a:cs typeface="Times New Roman"/>
              </a:rPr>
              <a:t>и</a:t>
            </a:r>
            <a:r>
              <a:rPr sz="2000" dirty="0" err="1">
                <a:latin typeface="Times New Roman"/>
                <a:cs typeface="Times New Roman"/>
              </a:rPr>
              <a:t>ро</a:t>
            </a:r>
            <a:r>
              <a:rPr sz="2000" spc="-25" dirty="0" err="1">
                <a:latin typeface="Times New Roman"/>
                <a:cs typeface="Times New Roman"/>
              </a:rPr>
              <a:t>в</a:t>
            </a:r>
            <a:r>
              <a:rPr sz="2000" spc="-10" dirty="0" err="1">
                <a:latin typeface="Times New Roman"/>
                <a:cs typeface="Times New Roman"/>
              </a:rPr>
              <a:t>а</a:t>
            </a:r>
            <a:r>
              <a:rPr sz="2000" spc="5" dirty="0" err="1">
                <a:latin typeface="Times New Roman"/>
                <a:cs typeface="Times New Roman"/>
              </a:rPr>
              <a:t>ни</a:t>
            </a:r>
            <a:r>
              <a:rPr sz="2000" dirty="0" err="1">
                <a:latin typeface="Times New Roman"/>
                <a:cs typeface="Times New Roman"/>
              </a:rPr>
              <a:t>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функциональной 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гр</a:t>
            </a:r>
            <a:r>
              <a:rPr sz="2000" spc="-10" dirty="0">
                <a:latin typeface="Times New Roman"/>
                <a:cs typeface="Times New Roman"/>
              </a:rPr>
              <a:t>ам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10" dirty="0">
                <a:latin typeface="Times New Roman"/>
                <a:cs typeface="Times New Roman"/>
              </a:rPr>
              <a:t>н</a:t>
            </a:r>
            <a:r>
              <a:rPr sz="2000" spc="5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ти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80" dirty="0">
                <a:latin typeface="Times New Roman"/>
                <a:cs typeface="Times New Roman"/>
              </a:rPr>
              <a:t>б</a:t>
            </a:r>
            <a:r>
              <a:rPr sz="2000" spc="-60" dirty="0">
                <a:latin typeface="Times New Roman"/>
                <a:cs typeface="Times New Roman"/>
              </a:rPr>
              <a:t>у</a:t>
            </a:r>
            <a:r>
              <a:rPr sz="2000" spc="-10" dirty="0">
                <a:latin typeface="Times New Roman"/>
                <a:cs typeface="Times New Roman"/>
              </a:rPr>
              <a:t>ча</a:t>
            </a:r>
            <a:r>
              <a:rPr sz="2000" dirty="0">
                <a:latin typeface="Times New Roman"/>
                <a:cs typeface="Times New Roman"/>
              </a:rPr>
              <a:t>ющ</a:t>
            </a:r>
            <a:r>
              <a:rPr sz="2000" spc="5" dirty="0">
                <a:latin typeface="Times New Roman"/>
                <a:cs typeface="Times New Roman"/>
              </a:rPr>
              <a:t>и</a:t>
            </a:r>
            <a:r>
              <a:rPr sz="2000" spc="-40" dirty="0">
                <a:latin typeface="Times New Roman"/>
                <a:cs typeface="Times New Roman"/>
              </a:rPr>
              <a:t>х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я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60" dirty="0" err="1">
                <a:latin typeface="Times New Roman"/>
                <a:cs typeface="Times New Roman"/>
              </a:rPr>
              <a:t>у</a:t>
            </a:r>
            <a:r>
              <a:rPr sz="2000" dirty="0" err="1">
                <a:latin typeface="Times New Roman"/>
                <a:cs typeface="Times New Roman"/>
              </a:rPr>
              <a:t>р</a:t>
            </a:r>
            <a:r>
              <a:rPr sz="2000" spc="-60" dirty="0" err="1">
                <a:latin typeface="Times New Roman"/>
                <a:cs typeface="Times New Roman"/>
              </a:rPr>
              <a:t>о</a:t>
            </a:r>
            <a:r>
              <a:rPr sz="2000" spc="-10" dirty="0" err="1">
                <a:latin typeface="Times New Roman"/>
                <a:cs typeface="Times New Roman"/>
              </a:rPr>
              <a:t>ч</a:t>
            </a:r>
            <a:r>
              <a:rPr sz="2000" spc="5" dirty="0" err="1">
                <a:latin typeface="Times New Roman"/>
                <a:cs typeface="Times New Roman"/>
              </a:rPr>
              <a:t>н</a:t>
            </a:r>
            <a:r>
              <a:rPr sz="2000" spc="15" dirty="0" err="1">
                <a:latin typeface="Times New Roman"/>
                <a:cs typeface="Times New Roman"/>
              </a:rPr>
              <a:t>о</a:t>
            </a:r>
            <a:r>
              <a:rPr sz="2000" dirty="0" err="1">
                <a:latin typeface="Times New Roman"/>
                <a:cs typeface="Times New Roman"/>
              </a:rPr>
              <a:t>е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и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latin typeface="Times New Roman"/>
                <a:cs typeface="Times New Roman"/>
              </a:rPr>
              <a:t>в</a:t>
            </a:r>
            <a:r>
              <a:rPr sz="2000" dirty="0" err="1" smtClean="0">
                <a:latin typeface="Times New Roman"/>
                <a:cs typeface="Times New Roman"/>
              </a:rPr>
              <a:t>н</a:t>
            </a:r>
            <a:r>
              <a:rPr sz="2000" spc="-70" dirty="0" err="1" smtClean="0">
                <a:latin typeface="Times New Roman"/>
                <a:cs typeface="Times New Roman"/>
              </a:rPr>
              <a:t>е</a:t>
            </a:r>
            <a:r>
              <a:rPr sz="2000" spc="-60" dirty="0" err="1" smtClean="0">
                <a:latin typeface="Times New Roman"/>
                <a:cs typeface="Times New Roman"/>
              </a:rPr>
              <a:t>у</a:t>
            </a:r>
            <a:r>
              <a:rPr sz="2000" dirty="0" err="1" smtClean="0">
                <a:latin typeface="Times New Roman"/>
                <a:cs typeface="Times New Roman"/>
              </a:rPr>
              <a:t>р</a:t>
            </a:r>
            <a:r>
              <a:rPr sz="2000" spc="-60" dirty="0" err="1" smtClean="0">
                <a:latin typeface="Times New Roman"/>
                <a:cs typeface="Times New Roman"/>
              </a:rPr>
              <a:t>о</a:t>
            </a:r>
            <a:r>
              <a:rPr sz="2000" spc="-10" dirty="0" err="1" smtClean="0">
                <a:latin typeface="Times New Roman"/>
                <a:cs typeface="Times New Roman"/>
              </a:rPr>
              <a:t>ч</a:t>
            </a:r>
            <a:r>
              <a:rPr sz="2000" spc="5" dirty="0" err="1" smtClean="0">
                <a:latin typeface="Times New Roman"/>
                <a:cs typeface="Times New Roman"/>
              </a:rPr>
              <a:t>н</a:t>
            </a:r>
            <a:r>
              <a:rPr sz="2000" spc="15" dirty="0" err="1" smtClean="0">
                <a:latin typeface="Times New Roman"/>
                <a:cs typeface="Times New Roman"/>
              </a:rPr>
              <a:t>о</a:t>
            </a:r>
            <a:r>
              <a:rPr sz="2000" dirty="0" err="1" smtClean="0">
                <a:latin typeface="Times New Roman"/>
                <a:cs typeface="Times New Roman"/>
              </a:rPr>
              <a:t>е</a:t>
            </a:r>
            <a:r>
              <a:rPr sz="2000" dirty="0" smtClean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время,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 </a:t>
            </a:r>
            <a:r>
              <a:rPr sz="2000" spc="-5" dirty="0">
                <a:latin typeface="Times New Roman"/>
                <a:cs typeface="Times New Roman"/>
              </a:rPr>
              <a:t>примере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деятельности </a:t>
            </a:r>
            <a:r>
              <a:rPr sz="2000" spc="-20" dirty="0" err="1">
                <a:latin typeface="Times New Roman"/>
                <a:cs typeface="Times New Roman"/>
              </a:rPr>
              <a:t>педагогов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lang="ru-RU" sz="2000" spc="40" dirty="0" smtClean="0">
                <a:latin typeface="Times New Roman"/>
                <a:cs typeface="Times New Roman"/>
              </a:rPr>
              <a:t>МБОУ </a:t>
            </a:r>
            <a:r>
              <a:rPr lang="ru-RU" sz="2000" spc="40" dirty="0" err="1" smtClean="0">
                <a:latin typeface="Times New Roman"/>
                <a:cs typeface="Times New Roman"/>
              </a:rPr>
              <a:t>Никулинской</a:t>
            </a:r>
            <a:r>
              <a:rPr lang="ru-RU" sz="2000" spc="40" dirty="0" smtClean="0">
                <a:latin typeface="Times New Roman"/>
                <a:cs typeface="Times New Roman"/>
              </a:rPr>
              <a:t> СОШ </a:t>
            </a:r>
          </a:p>
          <a:p>
            <a:pPr marL="12700" marR="5080">
              <a:lnSpc>
                <a:spcPct val="100000"/>
              </a:lnSpc>
              <a:tabLst>
                <a:tab pos="7594600" algn="l"/>
              </a:tabLst>
            </a:pPr>
            <a:r>
              <a:rPr sz="2000" b="1" spc="-10" dirty="0" err="1" smtClean="0">
                <a:latin typeface="Times New Roman"/>
                <a:cs typeface="Times New Roman"/>
              </a:rPr>
              <a:t>Задачи</a:t>
            </a:r>
            <a:r>
              <a:rPr sz="2000" spc="-10" dirty="0"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12700" marR="690880">
              <a:lnSpc>
                <a:spcPct val="100000"/>
              </a:lnSpc>
              <a:buAutoNum type="arabicPeriod"/>
              <a:tabLst>
                <a:tab pos="266700" algn="l"/>
              </a:tabLst>
            </a:pPr>
            <a:r>
              <a:rPr sz="2000" spc="-5" dirty="0">
                <a:latin typeface="Times New Roman"/>
                <a:cs typeface="Times New Roman"/>
              </a:rPr>
              <a:t>Представить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успешные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педагогические</a:t>
            </a:r>
            <a:r>
              <a:rPr sz="2000" spc="-10" dirty="0">
                <a:latin typeface="Times New Roman"/>
                <a:cs typeface="Times New Roman"/>
              </a:rPr>
              <a:t> инструменты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 </a:t>
            </a:r>
            <a:r>
              <a:rPr sz="2000" spc="-10" dirty="0" err="1">
                <a:latin typeface="Times New Roman"/>
                <a:cs typeface="Times New Roman"/>
              </a:rPr>
              <a:t>формирования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lang="ru-RU" sz="2000" spc="-5" dirty="0" smtClean="0">
                <a:latin typeface="Times New Roman"/>
                <a:cs typeface="Times New Roman"/>
              </a:rPr>
              <a:t>функциональной </a:t>
            </a:r>
            <a:r>
              <a:rPr sz="2000" spc="2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грамотности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обучающихся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урочное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время</a:t>
            </a:r>
            <a:r>
              <a:rPr sz="2000" spc="-10" dirty="0" smtClean="0"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868219"/>
            <a:ext cx="8229600" cy="2954655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школьников функциональная грамотность полезна тем, что позволяет использовать школьные знания в повседневной жизни. Для этого задания на уроке надо «оформлять» в жизненные ситуации. Поскольку нет отдельного предмета «функциональная грамотность», любой предмет, курс, модуль – это ресурс для развития навыков и умений учащегося, которые пригодятся ему в дальнейшей взрослой жизни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22874"/>
            <a:ext cx="2085583" cy="278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39" y="22859"/>
            <a:ext cx="8932545" cy="92333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ормировании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математической грамотности младших школьников  МБОУ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Никулинской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СОШ (Из опыта работы учителя начальных классов Антиповой В.С.)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83087"/>
            <a:ext cx="2514600" cy="2396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6" y="914400"/>
            <a:ext cx="3153427" cy="23650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" y="3352800"/>
            <a:ext cx="2888817" cy="2687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67" y="883087"/>
            <a:ext cx="2178702" cy="24697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43" y="3352800"/>
            <a:ext cx="36322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39" y="22859"/>
            <a:ext cx="8932545" cy="615553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Наибольший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эффект при этом достигнут в результате применения разных форм работы над задачей: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762000"/>
            <a:ext cx="8229600" cy="3877985"/>
          </a:xfrm>
        </p:spPr>
        <p:txBody>
          <a:bodyPr/>
          <a:lstStyle/>
          <a:p>
            <a:r>
              <a:rPr lang="ru-RU" i="1" dirty="0"/>
              <a:t>1. Работа над решенной задачей.</a:t>
            </a:r>
            <a:endParaRPr lang="ru-RU" dirty="0"/>
          </a:p>
          <a:p>
            <a:r>
              <a:rPr lang="ru-RU" i="1" dirty="0"/>
              <a:t>2. Представление ситуации, описанной в задачи и её моделирование:</a:t>
            </a:r>
            <a:endParaRPr lang="ru-RU" dirty="0"/>
          </a:p>
          <a:p>
            <a:r>
              <a:rPr lang="ru-RU" i="1" dirty="0"/>
              <a:t>а) с помощью отрезков.</a:t>
            </a:r>
            <a:endParaRPr lang="ru-RU" dirty="0"/>
          </a:p>
          <a:p>
            <a:r>
              <a:rPr lang="ru-RU" i="1" dirty="0"/>
              <a:t>б) с помощью чертежа.</a:t>
            </a:r>
            <a:endParaRPr lang="ru-RU" dirty="0"/>
          </a:p>
          <a:p>
            <a:r>
              <a:rPr lang="ru-RU" i="1" dirty="0"/>
              <a:t>в) с помощью таблицы.</a:t>
            </a:r>
            <a:endParaRPr lang="ru-RU" dirty="0"/>
          </a:p>
          <a:p>
            <a:r>
              <a:rPr lang="ru-RU" i="1" dirty="0"/>
              <a:t>3. Разбивка текста задачи на значимые части.</a:t>
            </a:r>
            <a:endParaRPr lang="ru-RU" dirty="0"/>
          </a:p>
          <a:p>
            <a:r>
              <a:rPr lang="ru-RU" i="1" dirty="0"/>
              <a:t>5. Решение задач с недостающими или лишними данными.</a:t>
            </a:r>
            <a:endParaRPr lang="ru-RU" dirty="0"/>
          </a:p>
          <a:p>
            <a:r>
              <a:rPr lang="ru-RU" i="1" dirty="0"/>
              <a:t>6. Самостоятельное составление задач учениками.</a:t>
            </a:r>
            <a:endParaRPr lang="ru-RU" dirty="0"/>
          </a:p>
          <a:p>
            <a:r>
              <a:rPr lang="ru-RU" i="1" dirty="0"/>
              <a:t>7. Изменение вопроса задачи.</a:t>
            </a:r>
            <a:endParaRPr lang="ru-RU" dirty="0"/>
          </a:p>
          <a:p>
            <a:r>
              <a:rPr lang="ru-RU" i="1" dirty="0"/>
              <a:t>8. Выбор решения из двух предложенных (верного и неверного).</a:t>
            </a:r>
            <a:endParaRPr lang="ru-RU" dirty="0"/>
          </a:p>
          <a:p>
            <a:r>
              <a:rPr lang="ru-RU" i="1" dirty="0"/>
              <a:t>9. Закончить решение задачи.</a:t>
            </a:r>
            <a:endParaRPr lang="ru-RU" dirty="0"/>
          </a:p>
          <a:p>
            <a:r>
              <a:rPr lang="ru-RU" i="1" dirty="0"/>
              <a:t>10. Составление аналогичной задачи с измененными данными.</a:t>
            </a:r>
            <a:endParaRPr lang="ru-RU" dirty="0"/>
          </a:p>
          <a:p>
            <a:r>
              <a:rPr lang="ru-RU" i="1" dirty="0"/>
              <a:t>11. Составление и решение обратных задач.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886200"/>
            <a:ext cx="2057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39" y="22859"/>
            <a:ext cx="8932545" cy="92333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Педагогический инструментарий формирования финансовой грамотности обучающихся в урочное и  внеурочное время (из опыта работы педагога МБОУ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Никулинской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СОШ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Штенгауер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Г.Л.).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1" y="1295400"/>
            <a:ext cx="4571999" cy="29691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51" y="1295400"/>
            <a:ext cx="2924990" cy="30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33" y="4264572"/>
            <a:ext cx="3562668" cy="2288628"/>
          </a:xfrm>
          <a:prstGeom prst="rect">
            <a:avLst/>
          </a:prstGeom>
        </p:spPr>
      </p:pic>
      <p:pic>
        <p:nvPicPr>
          <p:cNvPr id="7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67200" y="4232213"/>
            <a:ext cx="3824776" cy="20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572" y="88582"/>
            <a:ext cx="8051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Arial Black"/>
                <a:cs typeface="Arial Black"/>
              </a:rPr>
              <a:t>Интеллект-карты</a:t>
            </a:r>
            <a:r>
              <a:rPr sz="2400" b="0" spc="5" dirty="0">
                <a:latin typeface="Arial Black"/>
                <a:cs typeface="Arial Black"/>
              </a:rPr>
              <a:t> </a:t>
            </a:r>
            <a:r>
              <a:rPr sz="2400" b="0" dirty="0">
                <a:latin typeface="Arial Black"/>
                <a:cs typeface="Arial Black"/>
              </a:rPr>
              <a:t>по</a:t>
            </a:r>
            <a:r>
              <a:rPr sz="2400" b="0" spc="5" dirty="0">
                <a:latin typeface="Arial Black"/>
                <a:cs typeface="Arial Black"/>
              </a:rPr>
              <a:t> </a:t>
            </a:r>
            <a:r>
              <a:rPr sz="2400" b="0" dirty="0">
                <a:latin typeface="Arial Black"/>
                <a:cs typeface="Arial Black"/>
              </a:rPr>
              <a:t>финансовой</a:t>
            </a:r>
            <a:r>
              <a:rPr sz="2400" b="0" spc="5" dirty="0">
                <a:latin typeface="Arial Black"/>
                <a:cs typeface="Arial Black"/>
              </a:rPr>
              <a:t> </a:t>
            </a:r>
            <a:r>
              <a:rPr sz="2400" b="0" dirty="0">
                <a:latin typeface="Arial Black"/>
                <a:cs typeface="Arial Black"/>
              </a:rPr>
              <a:t>грамотности</a:t>
            </a:r>
            <a:endParaRPr sz="24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0" y="505713"/>
            <a:ext cx="3154553" cy="23677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0061" y="528573"/>
            <a:ext cx="3094482" cy="23630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6746" y="505713"/>
            <a:ext cx="2597404" cy="234302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2947758"/>
            <a:ext cx="9074150" cy="3600450"/>
            <a:chOff x="0" y="2947758"/>
            <a:chExt cx="9074150" cy="360045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1545" y="2947758"/>
              <a:ext cx="5689600" cy="32175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34" y="2998469"/>
              <a:ext cx="1733677" cy="17336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74381" y="4848364"/>
              <a:ext cx="1699768" cy="16997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826558"/>
              <a:ext cx="1684746" cy="1695704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72044" y="2948939"/>
            <a:ext cx="1671954" cy="168706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081910" y="6252845"/>
            <a:ext cx="5050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Times New Roman"/>
                <a:cs typeface="Times New Roman"/>
              </a:rPr>
              <a:t>МБОУ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Никулинская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СОШ,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учитель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Штенгауэр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Г.Л.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60880"/>
            <a:ext cx="4587240" cy="2359660"/>
            <a:chOff x="0" y="660880"/>
            <a:chExt cx="4587240" cy="2359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60880"/>
              <a:ext cx="1639836" cy="22916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2719" y="713740"/>
              <a:ext cx="1691639" cy="23063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5600" y="703580"/>
              <a:ext cx="1691639" cy="230632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6FC0"/>
                </a:solidFill>
              </a:rPr>
              <a:t>Всероссийская</a:t>
            </a:r>
            <a:r>
              <a:rPr sz="2400" spc="15" dirty="0">
                <a:solidFill>
                  <a:srgbClr val="006FC0"/>
                </a:solidFill>
              </a:rPr>
              <a:t> </a:t>
            </a:r>
            <a:r>
              <a:rPr sz="2400" spc="-5" dirty="0">
                <a:solidFill>
                  <a:srgbClr val="006FC0"/>
                </a:solidFill>
              </a:rPr>
              <a:t>программа</a:t>
            </a:r>
            <a:endParaRPr sz="2400"/>
          </a:p>
          <a:p>
            <a:pPr marL="200025" algn="ctr">
              <a:lnSpc>
                <a:spcPct val="100000"/>
              </a:lnSpc>
            </a:pPr>
            <a:r>
              <a:rPr sz="2400" dirty="0">
                <a:solidFill>
                  <a:srgbClr val="006FC0"/>
                </a:solidFill>
              </a:rPr>
              <a:t>«Дни</a:t>
            </a:r>
            <a:r>
              <a:rPr sz="2400" spc="-5" dirty="0">
                <a:solidFill>
                  <a:srgbClr val="006FC0"/>
                </a:solidFill>
              </a:rPr>
              <a:t> </a:t>
            </a:r>
            <a:r>
              <a:rPr sz="2400" spc="-20" dirty="0">
                <a:solidFill>
                  <a:srgbClr val="006FC0"/>
                </a:solidFill>
              </a:rPr>
              <a:t>финансовой</a:t>
            </a:r>
            <a:r>
              <a:rPr sz="2400" spc="70" dirty="0">
                <a:solidFill>
                  <a:srgbClr val="006FC0"/>
                </a:solidFill>
              </a:rPr>
              <a:t> </a:t>
            </a:r>
            <a:r>
              <a:rPr sz="2400" spc="-15" dirty="0">
                <a:solidFill>
                  <a:srgbClr val="006FC0"/>
                </a:solidFill>
              </a:rPr>
              <a:t>грамотности</a:t>
            </a:r>
            <a:r>
              <a:rPr sz="2400" spc="30" dirty="0">
                <a:solidFill>
                  <a:srgbClr val="006FC0"/>
                </a:solidFill>
              </a:rPr>
              <a:t> </a:t>
            </a:r>
            <a:r>
              <a:rPr sz="2400" dirty="0">
                <a:solidFill>
                  <a:srgbClr val="006FC0"/>
                </a:solidFill>
              </a:rPr>
              <a:t>в</a:t>
            </a:r>
            <a:r>
              <a:rPr sz="2400" spc="-5" dirty="0">
                <a:solidFill>
                  <a:srgbClr val="006FC0"/>
                </a:solidFill>
              </a:rPr>
              <a:t> </a:t>
            </a:r>
            <a:r>
              <a:rPr sz="2400" dirty="0">
                <a:solidFill>
                  <a:srgbClr val="006FC0"/>
                </a:solidFill>
              </a:rPr>
              <a:t>учебных</a:t>
            </a:r>
            <a:r>
              <a:rPr sz="2400" spc="-35" dirty="0">
                <a:solidFill>
                  <a:srgbClr val="006FC0"/>
                </a:solidFill>
              </a:rPr>
              <a:t> </a:t>
            </a:r>
            <a:r>
              <a:rPr sz="2400" spc="-5" dirty="0">
                <a:solidFill>
                  <a:srgbClr val="006FC0"/>
                </a:solidFill>
              </a:rPr>
              <a:t>заведениях»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75388" y="2952509"/>
            <a:ext cx="9144000" cy="3717290"/>
            <a:chOff x="0" y="3140964"/>
            <a:chExt cx="9144000" cy="371729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97918" y="4473432"/>
              <a:ext cx="1846081" cy="238456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388" y="3140976"/>
              <a:ext cx="7175500" cy="10081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51579" y="4117340"/>
              <a:ext cx="3515360" cy="27406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127500"/>
              <a:ext cx="3810000" cy="27304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50938" y="3140964"/>
              <a:ext cx="1768094" cy="128993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376420" y="655319"/>
            <a:ext cx="4716780" cy="2395220"/>
            <a:chOff x="4376420" y="655319"/>
            <a:chExt cx="4716780" cy="239522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76420" y="655319"/>
              <a:ext cx="1755139" cy="23545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60720" y="668019"/>
              <a:ext cx="1729739" cy="23749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79640" y="662939"/>
              <a:ext cx="1813559" cy="2387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39" y="22859"/>
            <a:ext cx="8932545" cy="1846659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Галина Леонидовна, учитель истории и обществознания МБОУ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Никулинской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СОШ приняла участие в  региональной  научно-практической конференции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«Социально-педагогические возможности и методические стратегии повышения финансовой грамотности обучающихся в контексте современной образовательной практики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2419350" cy="4114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57400"/>
            <a:ext cx="5933140" cy="319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334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Тема: Педагогический инструментарий формирования финансовой  грамотности обучающихся в урочное и внеурочное время</vt:lpstr>
      <vt:lpstr>Презентация PowerPoint</vt:lpstr>
      <vt:lpstr>Формировании математической грамотности младших школьников  МБОУ Никулинской СОШ (Из опыта работы учителя начальных классов Антиповой В.С.)</vt:lpstr>
      <vt:lpstr>Наибольший эффект при этом достигнут в результате применения разных форм работы над задачей:</vt:lpstr>
      <vt:lpstr>Педагогический инструментарий формирования финансовой грамотности обучающихся в урочное и  внеурочное время (из опыта работы педагога МБОУ Никулинской СОШ Штенгауер Г.Л.).</vt:lpstr>
      <vt:lpstr>Интеллект-карты по финансовой грамотности</vt:lpstr>
      <vt:lpstr>Всероссийская программа «Дни финансовой грамотности в учебных заведениях»</vt:lpstr>
      <vt:lpstr>Галина Леонидовна, учитель истории и обществознания МБОУ Никулинской СОШ приняла участие в  региональной  научно-практической конференции  «Социально-педагогические возможности и методические стратегии повышения финансовой грамотности обучающихся в контексте современной образовательной практики»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9</cp:revision>
  <dcterms:created xsi:type="dcterms:W3CDTF">2022-11-01T14:13:46Z</dcterms:created>
  <dcterms:modified xsi:type="dcterms:W3CDTF">2022-11-01T15:51:17Z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2009-01-01T00:00:00Z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2022-11-01T00:00:00Z</vt:filetime>
  </property>
</Properties>
</file>