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84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3" r:id="rId27"/>
    <p:sldId id="28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7A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315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512B0-D9C5-4B7C-B344-61E4635F1F18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6F39DA-4E2B-4F74-A126-32BC05EC4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762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6F39DA-4E2B-4F74-A126-32BC05EC46BA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14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3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8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6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95936" y="4653136"/>
            <a:ext cx="4312568" cy="1752600"/>
          </a:xfrm>
        </p:spPr>
        <p:txBody>
          <a:bodyPr>
            <a:normAutofit fontScale="92500" lnSpcReduction="20000"/>
          </a:bodyPr>
          <a:lstStyle/>
          <a:p>
            <a:pPr algn="l">
              <a:defRPr/>
            </a:pP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Михайлова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Нурия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Альхамовна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l">
              <a:defRPr/>
            </a:pP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Тимершикская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средняя общеобразовательная школа Сабинского муниципального района Республики Татарстан» </a:t>
            </a:r>
          </a:p>
          <a:p>
            <a:pPr algn="l">
              <a:defRPr/>
            </a:pP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математики и информатики, </a:t>
            </a:r>
          </a:p>
          <a:p>
            <a:pPr algn="l"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высшая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квалификационная категория</a:t>
            </a:r>
            <a:endParaRPr lang="en-US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46837" y="714356"/>
            <a:ext cx="6100966" cy="31085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Презентация теста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 </a:t>
            </a: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геометрии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часть А</a:t>
            </a:r>
          </a:p>
          <a:p>
            <a:pPr algn="ctr"/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(Для повторения темы «Четырехугольники» в </a:t>
            </a:r>
            <a:r>
              <a:rPr lang="ru-RU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8 классе)</a:t>
            </a:r>
            <a:endParaRPr lang="ru-RU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2000264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А9. Прямоугольником называется: 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Умножение 2"/>
          <p:cNvSpPr/>
          <p:nvPr/>
        </p:nvSpPr>
        <p:spPr>
          <a:xfrm>
            <a:off x="428596" y="2714620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071538" y="2643182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1)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параллелограмм, у которого все стороны равны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1538" y="3643314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2)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параллелограмм, у которого диагонали равны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38" y="4643446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3) параллелограмм, у которого все углы прямые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1538" y="5357826"/>
            <a:ext cx="7500990" cy="830997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4)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параллелограмм, у которого противолежащие стороны равны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Умножение 7"/>
          <p:cNvSpPr/>
          <p:nvPr/>
        </p:nvSpPr>
        <p:spPr>
          <a:xfrm>
            <a:off x="428596" y="3643314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множение 8"/>
          <p:cNvSpPr/>
          <p:nvPr/>
        </p:nvSpPr>
        <p:spPr>
          <a:xfrm>
            <a:off x="428596" y="5643578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4572008"/>
            <a:ext cx="528638" cy="528638"/>
          </a:xfrm>
          <a:prstGeom prst="rect">
            <a:avLst/>
          </a:prstGeom>
          <a:noFill/>
        </p:spPr>
      </p:pic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929586" y="6357958"/>
            <a:ext cx="1000132" cy="357190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назад 11">
            <a:hlinkClick r:id="" action="ppaction://hlinkshowjump?jump=previousslide" highlightClick="1"/>
          </p:cNvPr>
          <p:cNvSpPr/>
          <p:nvPr/>
        </p:nvSpPr>
        <p:spPr>
          <a:xfrm>
            <a:off x="142844" y="6357958"/>
            <a:ext cx="1000132" cy="357190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85728"/>
            <a:ext cx="828652" cy="939784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А10. 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Умножение 3"/>
          <p:cNvSpPr/>
          <p:nvPr/>
        </p:nvSpPr>
        <p:spPr>
          <a:xfrm>
            <a:off x="285720" y="3357562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928662" y="3357562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1)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д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иагонали перпендикулярны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8662" y="3929066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2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д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иагонали равны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8662" y="4500570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3)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д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иагонали точкой пересечения делятся пополам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8662" y="5286388"/>
            <a:ext cx="7500990" cy="830997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4)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д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иагонали перпендикулярны и точкой пересечения делятся пополам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Умножение 8"/>
          <p:cNvSpPr/>
          <p:nvPr/>
        </p:nvSpPr>
        <p:spPr>
          <a:xfrm>
            <a:off x="285720" y="4500570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множение 9"/>
          <p:cNvSpPr/>
          <p:nvPr/>
        </p:nvSpPr>
        <p:spPr>
          <a:xfrm>
            <a:off x="285720" y="3929066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286388"/>
            <a:ext cx="528638" cy="528638"/>
          </a:xfrm>
          <a:prstGeom prst="rect">
            <a:avLst/>
          </a:prstGeom>
          <a:noFill/>
        </p:spPr>
      </p:pic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7929586" y="6357958"/>
            <a:ext cx="1000132" cy="357190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142844" y="6357958"/>
            <a:ext cx="1000132" cy="357190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85720" y="995536"/>
            <a:ext cx="7862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Четырехугольник является ромбом, если у него: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28620"/>
            <a:ext cx="8229600" cy="1876244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А11. Квадратом является: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Умножение 15"/>
          <p:cNvSpPr/>
          <p:nvPr/>
        </p:nvSpPr>
        <p:spPr>
          <a:xfrm>
            <a:off x="1501470" y="2420888"/>
            <a:ext cx="419254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124261" y="2314040"/>
            <a:ext cx="5805858" cy="830997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1) параллелограмм, у которого все углы прямые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23728" y="3396950"/>
            <a:ext cx="5805858" cy="830997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2) параллелограмм, у которого диагонали равны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24261" y="4442606"/>
            <a:ext cx="5805858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3) ромб, у которого все углы прямые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23728" y="5157192"/>
            <a:ext cx="5805858" cy="830997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4) прямоугольник, у которого диагонали равны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Умножение 20"/>
          <p:cNvSpPr/>
          <p:nvPr/>
        </p:nvSpPr>
        <p:spPr>
          <a:xfrm>
            <a:off x="1501470" y="3441005"/>
            <a:ext cx="419254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Умножение 21"/>
          <p:cNvSpPr/>
          <p:nvPr/>
        </p:nvSpPr>
        <p:spPr>
          <a:xfrm>
            <a:off x="1451170" y="5157192"/>
            <a:ext cx="419254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3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4437112"/>
            <a:ext cx="517076" cy="528638"/>
          </a:xfrm>
          <a:prstGeom prst="rect">
            <a:avLst/>
          </a:prstGeom>
          <a:noFill/>
        </p:spPr>
      </p:pic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929586" y="6357958"/>
            <a:ext cx="1000132" cy="357190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назад 11">
            <a:hlinkClick r:id="" action="ppaction://hlinkshowjump?jump=previousslide" highlightClick="1"/>
          </p:cNvPr>
          <p:cNvSpPr/>
          <p:nvPr/>
        </p:nvSpPr>
        <p:spPr>
          <a:xfrm>
            <a:off x="142844" y="6357958"/>
            <a:ext cx="1000132" cy="357190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3" y="285728"/>
            <a:ext cx="8713199" cy="2071702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А12. Трапеция называется равнобедренной, если у нее: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Умножение 7"/>
          <p:cNvSpPr/>
          <p:nvPr/>
        </p:nvSpPr>
        <p:spPr>
          <a:xfrm>
            <a:off x="214282" y="4500570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множение 8"/>
          <p:cNvSpPr/>
          <p:nvPr/>
        </p:nvSpPr>
        <p:spPr>
          <a:xfrm>
            <a:off x="2500298" y="4572008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множение 9"/>
          <p:cNvSpPr/>
          <p:nvPr/>
        </p:nvSpPr>
        <p:spPr>
          <a:xfrm>
            <a:off x="6786578" y="4572008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4500570"/>
            <a:ext cx="528638" cy="528638"/>
          </a:xfrm>
          <a:prstGeom prst="rect">
            <a:avLst/>
          </a:prstGeom>
          <a:noFill/>
        </p:spPr>
      </p:pic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7929586" y="6357958"/>
            <a:ext cx="1000132" cy="357190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142844" y="6357958"/>
            <a:ext cx="1000132" cy="357190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899592" y="4500570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</a:t>
            </a:r>
            <a:r>
              <a:rPr lang="ru-RU" dirty="0" smtClean="0"/>
              <a:t>ве стороны равны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64088" y="4572008"/>
            <a:ext cx="1224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Боковые стороны равны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059832" y="4500570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</a:t>
            </a:r>
            <a:r>
              <a:rPr lang="ru-RU" dirty="0" smtClean="0"/>
              <a:t>ва угла равны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7380312" y="4500570"/>
            <a:ext cx="15494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Основания параллельны и равны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25668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А13. Всякий прямоугольник является:</a:t>
            </a:r>
            <a:endParaRPr lang="ru-RU" sz="2400" b="1" dirty="0"/>
          </a:p>
        </p:txBody>
      </p:sp>
      <p:sp>
        <p:nvSpPr>
          <p:cNvPr id="3" name="Умножение 2"/>
          <p:cNvSpPr/>
          <p:nvPr/>
        </p:nvSpPr>
        <p:spPr>
          <a:xfrm>
            <a:off x="214282" y="3643314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857224" y="3643314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1) квадратом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4286256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2) параллелограммом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24" y="4929198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3) ромбом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5572140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4) трапецией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Умножение 7"/>
          <p:cNvSpPr/>
          <p:nvPr/>
        </p:nvSpPr>
        <p:spPr>
          <a:xfrm>
            <a:off x="214282" y="4929198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множение 8"/>
          <p:cNvSpPr/>
          <p:nvPr/>
        </p:nvSpPr>
        <p:spPr>
          <a:xfrm>
            <a:off x="214282" y="5500702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214818"/>
            <a:ext cx="528638" cy="528638"/>
          </a:xfrm>
          <a:prstGeom prst="rect">
            <a:avLst/>
          </a:prstGeom>
          <a:noFill/>
        </p:spPr>
      </p:pic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929586" y="6357958"/>
            <a:ext cx="1000132" cy="357190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назад 11">
            <a:hlinkClick r:id="" action="ppaction://hlinkshowjump?jump=previousslide" highlightClick="1"/>
          </p:cNvPr>
          <p:cNvSpPr/>
          <p:nvPr/>
        </p:nvSpPr>
        <p:spPr>
          <a:xfrm>
            <a:off x="142844" y="6357958"/>
            <a:ext cx="1000132" cy="357190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391876" cy="2511420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А14. Выберите верное утверждение:</a:t>
            </a:r>
            <a:endParaRPr lang="ru-RU" sz="2400" dirty="0"/>
          </a:p>
        </p:txBody>
      </p:sp>
      <p:sp>
        <p:nvSpPr>
          <p:cNvPr id="4" name="Умножение 3"/>
          <p:cNvSpPr/>
          <p:nvPr/>
        </p:nvSpPr>
        <p:spPr>
          <a:xfrm>
            <a:off x="314292" y="1846533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142976" y="1674997"/>
            <a:ext cx="7500990" cy="1200329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1) Если в четырехугольнике две стороны параллельны и равны – то этот четырехугольник - ромб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24820" y="3068960"/>
            <a:ext cx="7500990" cy="1200329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2) Если в четырехугольнике диагонали равны и точкой пересечения делятся пополам, то этот четырехугольник - прямоугольник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9486" y="4349940"/>
            <a:ext cx="7500990" cy="1200329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3)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Если в четырехугольнике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две стороны равны, а два угла прямые, то этот четырехугольник - прямоугольник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9486" y="5709103"/>
            <a:ext cx="7500990" cy="1200329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4)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Если в четырехугольнике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диагонали равны, а один из углов прямой, то этот четырехугольник - квадрат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Умножение 8"/>
          <p:cNvSpPr/>
          <p:nvPr/>
        </p:nvSpPr>
        <p:spPr>
          <a:xfrm>
            <a:off x="416835" y="4486208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множение 9"/>
          <p:cNvSpPr/>
          <p:nvPr/>
        </p:nvSpPr>
        <p:spPr>
          <a:xfrm>
            <a:off x="416835" y="5721081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3630" y="3326368"/>
            <a:ext cx="528638" cy="528638"/>
          </a:xfrm>
          <a:prstGeom prst="rect">
            <a:avLst/>
          </a:prstGeom>
          <a:noFill/>
        </p:spPr>
      </p:pic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7929586" y="6357958"/>
            <a:ext cx="1000132" cy="357190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142844" y="6357958"/>
            <a:ext cx="1000132" cy="357190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072494" cy="2511420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А15. В параллелограмме отношение смежных сторон равно 2, а периметр равен 24 см. Чему равна большая сторона параллелограмма? </a:t>
            </a:r>
            <a:endParaRPr lang="ru-RU" sz="2400" dirty="0"/>
          </a:p>
        </p:txBody>
      </p:sp>
      <p:sp>
        <p:nvSpPr>
          <p:cNvPr id="4" name="Умножение 3"/>
          <p:cNvSpPr/>
          <p:nvPr/>
        </p:nvSpPr>
        <p:spPr>
          <a:xfrm>
            <a:off x="285720" y="3000372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928662" y="3000372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1)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6 см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8662" y="3786190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2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) 12 см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8662" y="4643446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3) 2</a:t>
            </a:r>
            <a:r>
              <a:rPr lang="el-GR" sz="2400" baseline="30000" dirty="0" smtClean="0">
                <a:latin typeface="Arial" pitchFamily="34" charset="0"/>
                <a:cs typeface="Arial" pitchFamily="34" charset="0"/>
              </a:rPr>
              <a:t>α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см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8662" y="5429264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4)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8 см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Умножение 8"/>
          <p:cNvSpPr/>
          <p:nvPr/>
        </p:nvSpPr>
        <p:spPr>
          <a:xfrm>
            <a:off x="285720" y="4643446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множение 9"/>
          <p:cNvSpPr/>
          <p:nvPr/>
        </p:nvSpPr>
        <p:spPr>
          <a:xfrm>
            <a:off x="285720" y="3786190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429264"/>
            <a:ext cx="528638" cy="528638"/>
          </a:xfrm>
          <a:prstGeom prst="rect">
            <a:avLst/>
          </a:prstGeom>
          <a:noFill/>
        </p:spPr>
      </p:pic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7929586" y="6357958"/>
            <a:ext cx="1000132" cy="357190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142844" y="6357958"/>
            <a:ext cx="1000132" cy="357190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28596" y="142852"/>
            <a:ext cx="7815812" cy="14139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А16. Прямоугольник, не являющейся квадратом, имеет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n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осей симметрии. Чему равно значение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n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?  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Умножение 3"/>
          <p:cNvSpPr/>
          <p:nvPr/>
        </p:nvSpPr>
        <p:spPr>
          <a:xfrm>
            <a:off x="1785917" y="3606053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571736" y="3573016"/>
            <a:ext cx="4357718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1) 1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56262" y="4365104"/>
            <a:ext cx="4357718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2) 2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56262" y="5110475"/>
            <a:ext cx="4357718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3) 3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56262" y="5898465"/>
            <a:ext cx="4357718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4)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4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Умножение 8"/>
          <p:cNvSpPr/>
          <p:nvPr/>
        </p:nvSpPr>
        <p:spPr>
          <a:xfrm>
            <a:off x="1785918" y="5151749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множение 9"/>
          <p:cNvSpPr/>
          <p:nvPr/>
        </p:nvSpPr>
        <p:spPr>
          <a:xfrm>
            <a:off x="1794511" y="5898465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1886" y="4365104"/>
            <a:ext cx="528640" cy="528638"/>
          </a:xfrm>
          <a:prstGeom prst="rect">
            <a:avLst/>
          </a:prstGeom>
          <a:noFill/>
        </p:spPr>
      </p:pic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7929586" y="6357958"/>
            <a:ext cx="1000132" cy="357190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назад 13">
            <a:hlinkClick r:id="" action="ppaction://hlinkshowjump?jump=previousslide" highlightClick="1"/>
          </p:cNvPr>
          <p:cNvSpPr/>
          <p:nvPr/>
        </p:nvSpPr>
        <p:spPr>
          <a:xfrm>
            <a:off x="142844" y="6357958"/>
            <a:ext cx="1000132" cy="357190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357158" y="285728"/>
            <a:ext cx="8143932" cy="928694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А17. Периметр параллелограмма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равен 32 см, а две из его сторон относятся как 3 : 1. Чему равна наибольшая из его сторон?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ru-RU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Умножение 2"/>
          <p:cNvSpPr/>
          <p:nvPr/>
        </p:nvSpPr>
        <p:spPr>
          <a:xfrm>
            <a:off x="285720" y="1643050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28662" y="1571612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1) 5 см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8662" y="2786058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2) 8 см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8662" y="4286256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3) 12 см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8662" y="5715016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4) 4 см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Умножение 7"/>
          <p:cNvSpPr/>
          <p:nvPr/>
        </p:nvSpPr>
        <p:spPr>
          <a:xfrm>
            <a:off x="285720" y="2786058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множение 8"/>
          <p:cNvSpPr/>
          <p:nvPr/>
        </p:nvSpPr>
        <p:spPr>
          <a:xfrm>
            <a:off x="285720" y="5715016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500570"/>
            <a:ext cx="528638" cy="528638"/>
          </a:xfrm>
          <a:prstGeom prst="rect">
            <a:avLst/>
          </a:prstGeom>
          <a:noFill/>
        </p:spPr>
      </p:pic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929586" y="6357958"/>
            <a:ext cx="1000132" cy="357190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назад 11">
            <a:hlinkClick r:id="" action="ppaction://hlinkshowjump?jump=previousslide" highlightClick="1"/>
          </p:cNvPr>
          <p:cNvSpPr/>
          <p:nvPr/>
        </p:nvSpPr>
        <p:spPr>
          <a:xfrm>
            <a:off x="142844" y="6357958"/>
            <a:ext cx="1000132" cy="357190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357158" y="285728"/>
            <a:ext cx="8143932" cy="220716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А18. </a:t>
            </a:r>
            <a:r>
              <a:rPr lang="ru-RU" sz="2400" b="1" dirty="0"/>
              <a:t>Стороны параллелограмма равны 9 и 10.</a:t>
            </a:r>
          </a:p>
          <a:p>
            <a:r>
              <a:rPr lang="ru-RU" sz="2400" b="1" dirty="0"/>
              <a:t>Из одной вершины на две стороны опустили высоты, одна из которых равна 6. Найдите длину другой высоты.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Умножение 4"/>
          <p:cNvSpPr/>
          <p:nvPr/>
        </p:nvSpPr>
        <p:spPr>
          <a:xfrm>
            <a:off x="1571604" y="3714752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357422" y="3714752"/>
            <a:ext cx="4929222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1)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18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57422" y="4500570"/>
            <a:ext cx="4929222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2) 3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57422" y="5214950"/>
            <a:ext cx="4929222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3) 5,4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57422" y="5929330"/>
            <a:ext cx="4929222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4) 6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Умножение 9"/>
          <p:cNvSpPr/>
          <p:nvPr/>
        </p:nvSpPr>
        <p:spPr>
          <a:xfrm>
            <a:off x="1571604" y="4429132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множение 10"/>
          <p:cNvSpPr/>
          <p:nvPr/>
        </p:nvSpPr>
        <p:spPr>
          <a:xfrm>
            <a:off x="1571604" y="5929330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7" y="5072074"/>
            <a:ext cx="528636" cy="528638"/>
          </a:xfrm>
          <a:prstGeom prst="rect">
            <a:avLst/>
          </a:prstGeom>
          <a:noFill/>
        </p:spPr>
      </p:pic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7929586" y="6357958"/>
            <a:ext cx="1000132" cy="357190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назад 13">
            <a:hlinkClick r:id="" action="ppaction://hlinkshowjump?jump=previousslide" highlightClick="1"/>
          </p:cNvPr>
          <p:cNvSpPr/>
          <p:nvPr/>
        </p:nvSpPr>
        <p:spPr>
          <a:xfrm>
            <a:off x="142844" y="6357958"/>
            <a:ext cx="1000132" cy="357190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714512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А1.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Чему равна сумма внутренних углов выпуклого</a:t>
            </a:r>
            <a:br>
              <a:rPr lang="ru-RU" sz="2400" b="1" dirty="0" smtClean="0"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-угольника?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Умножение 6"/>
          <p:cNvSpPr/>
          <p:nvPr/>
        </p:nvSpPr>
        <p:spPr>
          <a:xfrm>
            <a:off x="500034" y="3214686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142976" y="2285992"/>
                <a:ext cx="6929486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/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</a:rPr>
                          <m:t>180</m:t>
                        </m:r>
                      </m:e>
                      <m:sup>
                        <m:r>
                          <a:rPr lang="ru-RU" sz="2400" b="0" i="1" smtClean="0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i="1" smtClean="0">
                        <a:latin typeface="Cambria Math"/>
                      </a:rPr>
                      <m:t>∙</m:t>
                    </m:r>
                    <m:r>
                      <a:rPr lang="ru-RU" sz="2400" b="0" i="1" smtClean="0">
                        <a:latin typeface="Cambria Math"/>
                      </a:rPr>
                      <m:t>(</m:t>
                    </m:r>
                    <m:r>
                      <a:rPr lang="en-US" sz="2400" b="0" i="1" smtClean="0">
                        <a:latin typeface="Cambria Math"/>
                      </a:rPr>
                      <m:t>𝑛</m:t>
                    </m:r>
                    <m:r>
                      <a:rPr lang="en-US" sz="2400" b="0" i="1" smtClean="0">
                        <a:latin typeface="Cambria Math"/>
                      </a:rPr>
                      <m:t>−2)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2976" y="2285992"/>
                <a:ext cx="6929486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960" t="-3529" b="-21176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142976" y="3214686"/>
                <a:ext cx="6929486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/>
                  <a:t>2)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/>
                          </a:rPr>
                          <m:t>180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∙</m:t>
                    </m:r>
                    <m:r>
                      <a:rPr lang="ru-RU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𝑛</m:t>
                    </m:r>
                    <m:r>
                      <a:rPr lang="en-US" sz="2400" b="0" i="1" smtClean="0">
                        <a:latin typeface="Cambria Math"/>
                      </a:rPr>
                      <m:t>+</m:t>
                    </m:r>
                    <m:r>
                      <a:rPr lang="en-US" sz="2400" i="1">
                        <a:latin typeface="Cambria Math"/>
                      </a:rPr>
                      <m:t>2)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2976" y="3214686"/>
                <a:ext cx="6929486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960" t="-4706" b="-20000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142976" y="4214818"/>
                <a:ext cx="6929486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/>
                  <a:t>3)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/>
                          </a:rPr>
                          <m:t>180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∙</m:t>
                    </m:r>
                    <m:r>
                      <a:rPr lang="en-US" sz="2400" i="1" smtClean="0">
                        <a:latin typeface="Cambria Math"/>
                      </a:rPr>
                      <m:t>𝑛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2976" y="4214818"/>
                <a:ext cx="6929486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960" t="-4706" b="-20000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142976" y="5214950"/>
                <a:ext cx="6929486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/>
                  <a:t>4)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/>
                          </a:rPr>
                          <m:t>180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ru-RU" sz="2400" b="0" i="1" smtClean="0">
                        <a:latin typeface="Cambria Math"/>
                      </a:rPr>
                      <m:t>:</m:t>
                    </m:r>
                    <m:r>
                      <a:rPr lang="en-US" sz="2400" i="1">
                        <a:latin typeface="Cambria Math"/>
                      </a:rPr>
                      <m:t>𝑛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2976" y="5214950"/>
                <a:ext cx="6929486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960" t="-4706" b="-20000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Умножение 12"/>
          <p:cNvSpPr/>
          <p:nvPr/>
        </p:nvSpPr>
        <p:spPr>
          <a:xfrm>
            <a:off x="500034" y="4214818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множение 13"/>
          <p:cNvSpPr/>
          <p:nvPr/>
        </p:nvSpPr>
        <p:spPr>
          <a:xfrm>
            <a:off x="500034" y="5214950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034" y="2214554"/>
            <a:ext cx="528638" cy="528638"/>
          </a:xfrm>
          <a:prstGeom prst="rect">
            <a:avLst/>
          </a:prstGeom>
          <a:noFill/>
        </p:spPr>
      </p:pic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7572396" y="6215082"/>
            <a:ext cx="1000132" cy="285752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назад 16">
            <a:hlinkClick r:id="" action="ppaction://hlinkshowjump?jump=previousslide" highlightClick="1"/>
          </p:cNvPr>
          <p:cNvSpPr/>
          <p:nvPr/>
        </p:nvSpPr>
        <p:spPr>
          <a:xfrm>
            <a:off x="571472" y="6286520"/>
            <a:ext cx="1000132" cy="285752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42910" y="500042"/>
            <a:ext cx="3857082" cy="1488798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spcBef>
                <a:spcPct val="0"/>
              </a:spcBef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А19. </a:t>
            </a:r>
            <a:r>
              <a:rPr lang="ru-RU" sz="2400" b="1" dirty="0"/>
              <a:t>Найдите площадь трапеции, изображённой на рисунке.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Умножение 2"/>
          <p:cNvSpPr/>
          <p:nvPr/>
        </p:nvSpPr>
        <p:spPr>
          <a:xfrm>
            <a:off x="285720" y="2428868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28662" y="2428868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1)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30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8662" y="3214686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2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) 38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8662" y="4071942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3) 36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8662" y="4857760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4)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34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Умножение 7"/>
          <p:cNvSpPr/>
          <p:nvPr/>
        </p:nvSpPr>
        <p:spPr>
          <a:xfrm>
            <a:off x="285720" y="4071942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множение 8"/>
          <p:cNvSpPr/>
          <p:nvPr/>
        </p:nvSpPr>
        <p:spPr>
          <a:xfrm>
            <a:off x="285720" y="3214686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857760"/>
            <a:ext cx="528638" cy="528638"/>
          </a:xfrm>
          <a:prstGeom prst="rect">
            <a:avLst/>
          </a:prstGeom>
          <a:noFill/>
        </p:spPr>
      </p:pic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929586" y="6357958"/>
            <a:ext cx="1000132" cy="357190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назад 11">
            <a:hlinkClick r:id="" action="ppaction://hlinkshowjump?jump=previousslide" highlightClick="1"/>
          </p:cNvPr>
          <p:cNvSpPr/>
          <p:nvPr/>
        </p:nvSpPr>
        <p:spPr>
          <a:xfrm>
            <a:off x="142844" y="6357958"/>
            <a:ext cx="1000132" cy="357190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729" y="404664"/>
            <a:ext cx="253365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28596" y="500042"/>
            <a:ext cx="4719468" cy="257176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А20. </a:t>
            </a:r>
            <a:r>
              <a:rPr lang="en-US" sz="2400" b="1" dirty="0">
                <a:latin typeface="Cambria Math" pitchFamily="18" charset="0"/>
                <a:ea typeface="Cambria Math" pitchFamily="18" charset="0"/>
              </a:rPr>
              <a:t>ABCD </a:t>
            </a:r>
            <a:r>
              <a:rPr lang="ru-RU" sz="2400" b="1" dirty="0">
                <a:latin typeface="Cambria Math" pitchFamily="18" charset="0"/>
                <a:ea typeface="Cambria Math" pitchFamily="18" charset="0"/>
              </a:rPr>
              <a:t>– прямоугольник. АК – биссектриса </a:t>
            </a:r>
            <a:r>
              <a:rPr lang="ru-RU" sz="2400" b="1" dirty="0">
                <a:latin typeface="Cambria Math"/>
                <a:ea typeface="Cambria Math"/>
              </a:rPr>
              <a:t>∠</a:t>
            </a:r>
            <a:r>
              <a:rPr lang="en-US" sz="2400" b="1" dirty="0">
                <a:latin typeface="Cambria Math"/>
                <a:ea typeface="Cambria Math"/>
              </a:rPr>
              <a:t>A</a:t>
            </a:r>
            <a:r>
              <a:rPr lang="ru-RU" sz="2400" b="1" dirty="0">
                <a:latin typeface="Cambria Math"/>
                <a:ea typeface="Cambria Math"/>
              </a:rPr>
              <a:t>, СК=2,7 см, К</a:t>
            </a:r>
            <a:r>
              <a:rPr lang="en-US" sz="2400" b="1" dirty="0">
                <a:latin typeface="Cambria Math"/>
                <a:ea typeface="Cambria Math"/>
              </a:rPr>
              <a:t>D</a:t>
            </a:r>
            <a:r>
              <a:rPr lang="ru-RU" sz="2400" b="1" dirty="0">
                <a:latin typeface="Cambria Math"/>
                <a:ea typeface="Cambria Math"/>
              </a:rPr>
              <a:t> =4,5 см.</a:t>
            </a:r>
            <a:r>
              <a:rPr lang="ru-RU" sz="2400" b="1" dirty="0">
                <a:latin typeface="Cambria Math" pitchFamily="18" charset="0"/>
                <a:ea typeface="Cambria Math" pitchFamily="18" charset="0"/>
              </a:rPr>
              <a:t> Найти  периметр </a:t>
            </a:r>
            <a:br>
              <a:rPr lang="ru-RU" sz="2400" b="1" dirty="0">
                <a:latin typeface="Cambria Math" pitchFamily="18" charset="0"/>
                <a:ea typeface="Cambria Math" pitchFamily="18" charset="0"/>
              </a:rPr>
            </a:br>
            <a:r>
              <a:rPr lang="en-US" sz="2400" b="1" dirty="0">
                <a:latin typeface="Cambria Math"/>
                <a:ea typeface="Cambria Math"/>
              </a:rPr>
              <a:t>ABCD</a:t>
            </a:r>
            <a:r>
              <a:rPr lang="ru-RU" sz="2400" b="1" dirty="0">
                <a:latin typeface="Cambria Math"/>
                <a:ea typeface="Cambria Math"/>
              </a:rPr>
              <a:t>.</a:t>
            </a:r>
          </a:p>
        </p:txBody>
      </p:sp>
      <p:sp>
        <p:nvSpPr>
          <p:cNvPr id="3" name="Умножение 2"/>
          <p:cNvSpPr/>
          <p:nvPr/>
        </p:nvSpPr>
        <p:spPr>
          <a:xfrm>
            <a:off x="428596" y="3429000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071538" y="3429000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1) 9 см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1538" y="4071942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2) 23,4 см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38" y="4714884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3) 11,7 см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1538" y="5357826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4)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22,4 см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Умножение 7"/>
          <p:cNvSpPr/>
          <p:nvPr/>
        </p:nvSpPr>
        <p:spPr>
          <a:xfrm>
            <a:off x="428596" y="4714884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множение 8"/>
          <p:cNvSpPr/>
          <p:nvPr/>
        </p:nvSpPr>
        <p:spPr>
          <a:xfrm>
            <a:off x="428596" y="5286388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000504"/>
            <a:ext cx="528638" cy="528638"/>
          </a:xfrm>
          <a:prstGeom prst="rect">
            <a:avLst/>
          </a:prstGeom>
          <a:noFill/>
        </p:spPr>
      </p:pic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929586" y="6357958"/>
            <a:ext cx="1000132" cy="357190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назад 11">
            <a:hlinkClick r:id="" action="ppaction://hlinkshowjump?jump=previousslide" highlightClick="1"/>
          </p:cNvPr>
          <p:cNvSpPr/>
          <p:nvPr/>
        </p:nvSpPr>
        <p:spPr>
          <a:xfrm>
            <a:off x="142844" y="6357958"/>
            <a:ext cx="1000132" cy="357190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7375" y="714170"/>
            <a:ext cx="3522513" cy="2143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71472" y="285728"/>
            <a:ext cx="4648600" cy="250033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spcBef>
                <a:spcPct val="0"/>
              </a:spcBef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А21. </a:t>
            </a:r>
            <a:r>
              <a:rPr lang="en-US" sz="2400" b="1" dirty="0">
                <a:latin typeface="Cambria Math" pitchFamily="18" charset="0"/>
                <a:ea typeface="Cambria Math" pitchFamily="18" charset="0"/>
              </a:rPr>
              <a:t>ABCD </a:t>
            </a:r>
            <a:r>
              <a:rPr lang="ru-RU" sz="2400" b="1" dirty="0">
                <a:latin typeface="Cambria Math" pitchFamily="18" charset="0"/>
                <a:ea typeface="Cambria Math" pitchFamily="18" charset="0"/>
              </a:rPr>
              <a:t>– ромб.  Найти ∠</a:t>
            </a:r>
            <a:r>
              <a:rPr lang="en-US" sz="2400" b="1" dirty="0">
                <a:latin typeface="Cambria Math" pitchFamily="18" charset="0"/>
                <a:ea typeface="Cambria Math" pitchFamily="18" charset="0"/>
              </a:rPr>
              <a:t>CBE</a:t>
            </a:r>
            <a:endParaRPr lang="ru-RU" sz="2400" dirty="0"/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endParaRPr kumimoji="0" lang="ru-RU" sz="24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Умножение 5"/>
          <p:cNvSpPr/>
          <p:nvPr/>
        </p:nvSpPr>
        <p:spPr>
          <a:xfrm>
            <a:off x="1571604" y="4000504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214546" y="3929066"/>
                <a:ext cx="3786214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>
                    <a:latin typeface="Arial" pitchFamily="34" charset="0"/>
                    <a:cs typeface="Arial" pitchFamily="34" charset="0"/>
                  </a:rPr>
                  <a:t>1)</a:t>
                </a:r>
                <a:r>
                  <a:rPr lang="en-US" sz="2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4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  <a:cs typeface="Arial" pitchFamily="34" charset="0"/>
                          </a:rPr>
                          <m:t>75</m:t>
                        </m:r>
                      </m:e>
                      <m:sup>
                        <m:r>
                          <a:rPr lang="ru-RU" sz="2400" b="0" i="1" smtClean="0">
                            <a:latin typeface="Cambria Math"/>
                            <a:cs typeface="Arial" pitchFamily="34" charset="0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4546" y="3929066"/>
                <a:ext cx="3786214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1746" t="-2353" b="-22353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214546" y="4714884"/>
                <a:ext cx="3786214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>
                    <a:latin typeface="Arial" pitchFamily="34" charset="0"/>
                    <a:cs typeface="Arial" pitchFamily="34" charset="0"/>
                  </a:rPr>
                  <a:t>2)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  <a:cs typeface="Arial" pitchFamily="34" charset="0"/>
                          </a:rPr>
                          <m:t>4</m:t>
                        </m:r>
                        <m:r>
                          <a:rPr lang="ru-RU" sz="2400" i="1">
                            <a:latin typeface="Cambria Math"/>
                            <a:cs typeface="Arial" pitchFamily="34" charset="0"/>
                          </a:rPr>
                          <m:t>5</m:t>
                        </m:r>
                      </m:e>
                      <m:sup>
                        <m:r>
                          <a:rPr lang="ru-RU" sz="2400" i="1">
                            <a:latin typeface="Cambria Math"/>
                            <a:cs typeface="Arial" pitchFamily="34" charset="0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4546" y="4714884"/>
                <a:ext cx="3786214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1746" t="-3529" b="-21176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214546" y="5429264"/>
                <a:ext cx="3786214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>
                    <a:latin typeface="Arial" pitchFamily="34" charset="0"/>
                    <a:cs typeface="Arial" pitchFamily="34" charset="0"/>
                  </a:rPr>
                  <a:t>3)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  <a:cs typeface="Arial" pitchFamily="34" charset="0"/>
                          </a:rPr>
                          <m:t>1</m:t>
                        </m:r>
                        <m:r>
                          <a:rPr lang="ru-RU" sz="2400" i="1">
                            <a:latin typeface="Cambria Math"/>
                            <a:cs typeface="Arial" pitchFamily="34" charset="0"/>
                          </a:rPr>
                          <m:t>5</m:t>
                        </m:r>
                      </m:e>
                      <m:sup>
                        <m:r>
                          <a:rPr lang="ru-RU" sz="2400" i="1">
                            <a:latin typeface="Cambria Math"/>
                            <a:cs typeface="Arial" pitchFamily="34" charset="0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4546" y="5429264"/>
                <a:ext cx="3786214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1746" t="-2353" b="-22353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214546" y="6143644"/>
                <a:ext cx="3786214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>
                    <a:latin typeface="Arial" pitchFamily="34" charset="0"/>
                    <a:cs typeface="Arial" pitchFamily="34" charset="0"/>
                  </a:rPr>
                  <a:t>4)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  <m:r>
                          <a:rPr lang="ru-RU" sz="2400" i="1">
                            <a:latin typeface="Cambria Math"/>
                            <a:cs typeface="Arial" pitchFamily="34" charset="0"/>
                          </a:rPr>
                          <m:t>5</m:t>
                        </m:r>
                      </m:e>
                      <m:sup>
                        <m:r>
                          <a:rPr lang="ru-RU" sz="2400" i="1">
                            <a:latin typeface="Cambria Math"/>
                            <a:cs typeface="Arial" pitchFamily="34" charset="0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4546" y="6143644"/>
                <a:ext cx="3786214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746" t="-2353" b="-22353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Умножение 10"/>
          <p:cNvSpPr/>
          <p:nvPr/>
        </p:nvSpPr>
        <p:spPr>
          <a:xfrm>
            <a:off x="1571604" y="4714884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множение 11"/>
          <p:cNvSpPr/>
          <p:nvPr/>
        </p:nvSpPr>
        <p:spPr>
          <a:xfrm>
            <a:off x="1571604" y="6215082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00166" y="5357826"/>
            <a:ext cx="528638" cy="528638"/>
          </a:xfrm>
          <a:prstGeom prst="rect">
            <a:avLst/>
          </a:prstGeom>
          <a:noFill/>
        </p:spPr>
      </p:pic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7929586" y="6357958"/>
            <a:ext cx="1000132" cy="357190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назад 14">
            <a:hlinkClick r:id="" action="ppaction://hlinkshowjump?jump=previousslide" highlightClick="1"/>
          </p:cNvPr>
          <p:cNvSpPr/>
          <p:nvPr/>
        </p:nvSpPr>
        <p:spPr>
          <a:xfrm>
            <a:off x="142844" y="6357958"/>
            <a:ext cx="1000132" cy="357190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9415" y="285728"/>
            <a:ext cx="2480171" cy="2864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42844" y="285728"/>
            <a:ext cx="4501164" cy="227917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А22.</a:t>
            </a: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ea typeface="Cambria Math" pitchFamily="18" charset="0"/>
                <a:cs typeface="Arial" pitchFamily="34" charset="0"/>
              </a:rPr>
              <a:t>ABCD </a:t>
            </a:r>
            <a:r>
              <a:rPr lang="ru-RU" sz="2400" b="1" dirty="0">
                <a:latin typeface="Arial" pitchFamily="34" charset="0"/>
                <a:ea typeface="Cambria Math" pitchFamily="18" charset="0"/>
                <a:cs typeface="Arial" pitchFamily="34" charset="0"/>
              </a:rPr>
              <a:t>– ромб. </a:t>
            </a:r>
            <a:r>
              <a:rPr lang="ru-RU" sz="2400" b="1" dirty="0" smtClean="0">
                <a:latin typeface="Arial" pitchFamily="34" charset="0"/>
                <a:ea typeface="Cambria Math" pitchFamily="18" charset="0"/>
                <a:cs typeface="Arial" pitchFamily="34" charset="0"/>
              </a:rPr>
              <a:t>  </a:t>
            </a:r>
            <a:r>
              <a:rPr lang="ru-RU" sz="2400" b="1" dirty="0">
                <a:latin typeface="Arial" pitchFamily="34" charset="0"/>
                <a:ea typeface="Cambria Math" pitchFamily="18" charset="0"/>
                <a:cs typeface="Arial" pitchFamily="34" charset="0"/>
              </a:rPr>
              <a:t>Найти ∠С.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ru-RU" sz="24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Умножение 3"/>
          <p:cNvSpPr/>
          <p:nvPr/>
        </p:nvSpPr>
        <p:spPr>
          <a:xfrm>
            <a:off x="428596" y="3555357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00300" y="3538839"/>
                <a:ext cx="7500990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>
                    <a:latin typeface="Arial" pitchFamily="34" charset="0"/>
                    <a:cs typeface="Arial" pitchFamily="34" charset="0"/>
                  </a:rPr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  <m:r>
                          <a:rPr lang="ru-RU" sz="2400" i="1">
                            <a:latin typeface="Cambria Math"/>
                            <a:cs typeface="Arial" pitchFamily="34" charset="0"/>
                          </a:rPr>
                          <m:t>5</m:t>
                        </m:r>
                      </m:e>
                      <m:sup>
                        <m:r>
                          <a:rPr lang="ru-RU" sz="2400" i="1">
                            <a:latin typeface="Cambria Math"/>
                            <a:cs typeface="Arial" pitchFamily="34" charset="0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300" y="3538839"/>
                <a:ext cx="7500990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888" t="-2353" b="-22353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00301" y="4130863"/>
                <a:ext cx="7526574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>
                    <a:latin typeface="Arial" pitchFamily="34" charset="0"/>
                    <a:cs typeface="Arial" pitchFamily="34" charset="0"/>
                  </a:rPr>
                  <a:t>2)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/>
                            <a:cs typeface="Arial" pitchFamily="34" charset="0"/>
                          </a:rPr>
                          <m:t>7</m:t>
                        </m:r>
                        <m:r>
                          <a:rPr lang="ru-RU" sz="2400" b="0" i="1" smtClean="0">
                            <a:latin typeface="Cambria Math"/>
                            <a:cs typeface="Arial" pitchFamily="34" charset="0"/>
                          </a:rPr>
                          <m:t>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  <a:cs typeface="Arial" pitchFamily="34" charset="0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301" y="4130863"/>
                <a:ext cx="7526574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885" t="-2353" b="-22353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13093" y="4857760"/>
                <a:ext cx="7500990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>
                    <a:latin typeface="Arial" pitchFamily="34" charset="0"/>
                    <a:cs typeface="Arial" pitchFamily="34" charset="0"/>
                  </a:rPr>
                  <a:t>3)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  <a:cs typeface="Arial" pitchFamily="34" charset="0"/>
                          </a:rPr>
                          <m:t>3</m:t>
                        </m:r>
                        <m:r>
                          <a:rPr lang="ru-RU" sz="2400" i="1">
                            <a:latin typeface="Cambria Math"/>
                            <a:cs typeface="Arial" pitchFamily="34" charset="0"/>
                          </a:rPr>
                          <m:t>5</m:t>
                        </m:r>
                      </m:e>
                      <m:sup>
                        <m:r>
                          <a:rPr lang="ru-RU" sz="2400" i="1">
                            <a:latin typeface="Cambria Math"/>
                            <a:cs typeface="Arial" pitchFamily="34" charset="0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093" y="4857760"/>
                <a:ext cx="7500990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888" t="-2353" b="-22353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13093" y="5487331"/>
                <a:ext cx="7500990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/>
                  <a:t>4)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  <a:cs typeface="Arial" pitchFamily="34" charset="0"/>
                          </a:rPr>
                          <m:t>5</m:t>
                        </m:r>
                        <m:r>
                          <a:rPr lang="ru-RU" sz="2400" i="1">
                            <a:latin typeface="Cambria Math"/>
                            <a:cs typeface="Arial" pitchFamily="34" charset="0"/>
                          </a:rPr>
                          <m:t>5</m:t>
                        </m:r>
                      </m:e>
                      <m:sup>
                        <m:r>
                          <a:rPr lang="ru-RU" sz="2400" i="1">
                            <a:latin typeface="Cambria Math"/>
                            <a:cs typeface="Arial" pitchFamily="34" charset="0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093" y="5487331"/>
                <a:ext cx="7500990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888" t="-4762" b="-21429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Умножение 8"/>
          <p:cNvSpPr/>
          <p:nvPr/>
        </p:nvSpPr>
        <p:spPr>
          <a:xfrm>
            <a:off x="378591" y="4857760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множение 9"/>
          <p:cNvSpPr/>
          <p:nvPr/>
        </p:nvSpPr>
        <p:spPr>
          <a:xfrm>
            <a:off x="378591" y="5483042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8591" y="4130862"/>
            <a:ext cx="528638" cy="528638"/>
          </a:xfrm>
          <a:prstGeom prst="rect">
            <a:avLst/>
          </a:prstGeom>
          <a:noFill/>
        </p:spPr>
      </p:pic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7929586" y="6357958"/>
            <a:ext cx="1000132" cy="357190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142844" y="6357958"/>
            <a:ext cx="1000132" cy="357190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-155584"/>
            <a:ext cx="2626714" cy="3385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Заголовок 1"/>
              <p:cNvSpPr txBox="1">
                <a:spLocks/>
              </p:cNvSpPr>
              <p:nvPr/>
            </p:nvSpPr>
            <p:spPr>
              <a:xfrm>
                <a:off x="251666" y="1052736"/>
                <a:ext cx="4464350" cy="1872208"/>
              </a:xfrm>
              <a:prstGeom prst="rect">
                <a:avLst/>
              </a:prstGeom>
            </p:spPr>
            <p:txBody>
              <a:bodyPr>
                <a:normAutofit fontScale="92500"/>
              </a:bodyPr>
              <a:lstStyle/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itchFamily="34" charset="0"/>
                    <a:ea typeface="+mj-ea"/>
                    <a:cs typeface="Arial" pitchFamily="34" charset="0"/>
                  </a:rPr>
                  <a:t>А23. </a:t>
                </a:r>
              </a:p>
              <a:p>
                <a:pPr lvl="0" algn="just">
                  <a:spcBef>
                    <a:spcPct val="0"/>
                  </a:spcBef>
                  <a:defRPr/>
                </a:pPr>
                <a:r>
                  <a:rPr lang="ru-RU" sz="2400" b="1" dirty="0" smtClean="0">
                    <a:latin typeface="Arial" pitchFamily="34" charset="0"/>
                    <a:ea typeface="+mj-ea"/>
                    <a:cs typeface="Arial" pitchFamily="34" charset="0"/>
                  </a:rPr>
                  <a:t>В прямоугольной трапеции угол Д равен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2400" b="1" i="1" smtClean="0">
                            <a:latin typeface="Cambria Math"/>
                            <a:cs typeface="Arial" pitchFamily="34" charset="0"/>
                          </a:rPr>
                          <m:t>𝟒</m:t>
                        </m:r>
                        <m:r>
                          <a:rPr lang="ru-RU" sz="2400" b="1" i="1">
                            <a:latin typeface="Cambria Math"/>
                            <a:cs typeface="Arial" pitchFamily="34" charset="0"/>
                          </a:rPr>
                          <m:t>𝟓</m:t>
                        </m:r>
                      </m:e>
                      <m:sup>
                        <m:r>
                          <a:rPr lang="ru-RU" sz="2400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2400" b="1" dirty="0" smtClean="0">
                    <a:latin typeface="Arial" pitchFamily="34" charset="0"/>
                    <a:ea typeface="+mj-ea"/>
                    <a:cs typeface="Arial" pitchFamily="34" charset="0"/>
                  </a:rPr>
                  <a:t>. Основания </a:t>
                </a:r>
                <a:endPara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itchFamily="34" charset="0"/>
                  <a:ea typeface="+mj-ea"/>
                  <a:cs typeface="Arial" pitchFamily="34" charset="0"/>
                </a:endParaRPr>
              </a:p>
              <a:p>
                <a:r>
                  <a:rPr lang="ru-RU" sz="2400" b="1" dirty="0">
                    <a:latin typeface="Arial" pitchFamily="34" charset="0"/>
                    <a:cs typeface="Arial" pitchFamily="34" charset="0"/>
                  </a:rPr>
                  <a:t>ВС = 6 см; АД = 10 </a:t>
                </a:r>
              </a:p>
              <a:p>
                <a:r>
                  <a:rPr lang="ru-RU" sz="2400" b="1" dirty="0">
                    <a:latin typeface="Arial" pitchFamily="34" charset="0"/>
                    <a:cs typeface="Arial" pitchFamily="34" charset="0"/>
                  </a:rPr>
                  <a:t>Найти: АВ</a:t>
                </a:r>
              </a:p>
            </p:txBody>
          </p:sp>
        </mc:Choice>
        <mc:Fallback xmlns="">
          <p:sp>
            <p:nvSpPr>
              <p:cNvPr id="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66" y="1052736"/>
                <a:ext cx="4464350" cy="1872208"/>
              </a:xfrm>
              <a:prstGeom prst="rect">
                <a:avLst/>
              </a:prstGeom>
              <a:blipFill rotWithShape="1">
                <a:blip r:embed="rId2"/>
                <a:stretch>
                  <a:fillRect l="-1637" t="-1629" r="-1774" b="-16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Умножение 3"/>
          <p:cNvSpPr/>
          <p:nvPr/>
        </p:nvSpPr>
        <p:spPr>
          <a:xfrm>
            <a:off x="1857357" y="4357694"/>
            <a:ext cx="281670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500298" y="3571876"/>
            <a:ext cx="4929222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) 4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00298" y="4357694"/>
            <a:ext cx="4929222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2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) 6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00298" y="5214950"/>
            <a:ext cx="4929222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3) 2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00298" y="6000768"/>
            <a:ext cx="4929222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4) 10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Умножение 8"/>
          <p:cNvSpPr/>
          <p:nvPr/>
        </p:nvSpPr>
        <p:spPr>
          <a:xfrm>
            <a:off x="1857357" y="5214950"/>
            <a:ext cx="281670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множение 9"/>
          <p:cNvSpPr/>
          <p:nvPr/>
        </p:nvSpPr>
        <p:spPr>
          <a:xfrm>
            <a:off x="1857357" y="6000768"/>
            <a:ext cx="281670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3500438"/>
            <a:ext cx="347390" cy="528638"/>
          </a:xfrm>
          <a:prstGeom prst="rect">
            <a:avLst/>
          </a:prstGeom>
          <a:noFill/>
        </p:spPr>
      </p:pic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7929586" y="6357958"/>
            <a:ext cx="1000132" cy="357190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142844" y="6357958"/>
            <a:ext cx="1000132" cy="357190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8873" y="1229269"/>
            <a:ext cx="2620963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931" y="1203869"/>
            <a:ext cx="1347787" cy="135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716016" y="105273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4860032" y="2558006"/>
            <a:ext cx="360040" cy="366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8748464" y="2558006"/>
            <a:ext cx="504056" cy="366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7429520" y="2558006"/>
            <a:ext cx="500066" cy="366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7619836" y="1052736"/>
            <a:ext cx="635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42844" y="142852"/>
            <a:ext cx="1143008" cy="64294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А24. </a:t>
            </a:r>
            <a:endParaRPr kumimoji="0" lang="ru-RU" sz="24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Умножение 3"/>
          <p:cNvSpPr/>
          <p:nvPr/>
        </p:nvSpPr>
        <p:spPr>
          <a:xfrm>
            <a:off x="1357290" y="3357562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143108" y="3357562"/>
            <a:ext cx="500066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1)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48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3108" y="4143380"/>
            <a:ext cx="500066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2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56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3108" y="5000636"/>
            <a:ext cx="500066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3)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22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43108" y="5786454"/>
            <a:ext cx="500066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4)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38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Умножение 8"/>
          <p:cNvSpPr/>
          <p:nvPr/>
        </p:nvSpPr>
        <p:spPr>
          <a:xfrm>
            <a:off x="1357290" y="5000636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множение 9"/>
          <p:cNvSpPr/>
          <p:nvPr/>
        </p:nvSpPr>
        <p:spPr>
          <a:xfrm>
            <a:off x="1357290" y="4143380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23954" y="5786454"/>
            <a:ext cx="528638" cy="528638"/>
          </a:xfrm>
          <a:prstGeom prst="rect">
            <a:avLst/>
          </a:prstGeom>
          <a:noFill/>
        </p:spPr>
      </p:pic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7929586" y="6357958"/>
            <a:ext cx="1000132" cy="357190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142844" y="6357958"/>
            <a:ext cx="1000132" cy="357190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508230" y="654920"/>
            <a:ext cx="46398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400" b="1" dirty="0">
                <a:latin typeface="Arial" pitchFamily="34" charset="0"/>
                <a:cs typeface="Arial" pitchFamily="34" charset="0"/>
              </a:rPr>
              <a:t>Средняя линия трапеции равна 28, а меньшее основание равно 18. Найдите большее основание трапеции.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3996" y="660008"/>
            <a:ext cx="3050897" cy="1472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836712"/>
            <a:ext cx="662473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Использованная литература</a:t>
            </a:r>
          </a:p>
          <a:p>
            <a:pPr marL="502920" indent="-457200" algn="just">
              <a:buAutoNum type="arabicPeriod"/>
            </a:pPr>
            <a:r>
              <a:rPr lang="ru-RU" sz="2400" b="1" dirty="0">
                <a:latin typeface="Cambria Math" pitchFamily="18" charset="0"/>
                <a:ea typeface="Cambria Math" pitchFamily="18" charset="0"/>
              </a:rPr>
              <a:t>Л.С. </a:t>
            </a:r>
            <a:r>
              <a:rPr lang="ru-RU" sz="2400" b="1" dirty="0" err="1">
                <a:latin typeface="Cambria Math" pitchFamily="18" charset="0"/>
                <a:ea typeface="Cambria Math" pitchFamily="18" charset="0"/>
              </a:rPr>
              <a:t>Атанасян</a:t>
            </a:r>
            <a:r>
              <a:rPr lang="ru-RU" sz="2400" b="1" dirty="0">
                <a:latin typeface="Cambria Math" pitchFamily="18" charset="0"/>
                <a:ea typeface="Cambria Math" pitchFamily="18" charset="0"/>
              </a:rPr>
              <a:t>   «Геометрия. 7-9 классы»</a:t>
            </a:r>
          </a:p>
          <a:p>
            <a:pPr marL="502920" indent="-457200" algn="just">
              <a:buAutoNum type="arabicPeriod"/>
            </a:pPr>
            <a:r>
              <a:rPr lang="ru-RU" sz="2400" b="1" dirty="0">
                <a:latin typeface="Cambria Math" pitchFamily="18" charset="0"/>
                <a:ea typeface="Cambria Math" pitchFamily="18" charset="0"/>
              </a:rPr>
              <a:t>Гаврилова Н.Ф. Поурочные разработки по геометрии, 8 класс</a:t>
            </a:r>
          </a:p>
          <a:p>
            <a:pPr marL="502920" indent="-457200" algn="just">
              <a:buAutoNum type="arabicPeriod"/>
            </a:pPr>
            <a:r>
              <a:rPr lang="ru-RU" sz="2400" b="1" dirty="0">
                <a:latin typeface="Cambria Math" pitchFamily="18" charset="0"/>
                <a:ea typeface="Cambria Math" pitchFamily="18" charset="0"/>
              </a:rPr>
              <a:t>Н.Б. Мельникова «Контрольные работы по геометрии»</a:t>
            </a:r>
          </a:p>
          <a:p>
            <a:pPr marL="502920" indent="-457200" algn="just">
              <a:buAutoNum type="arabicPeriod"/>
            </a:pPr>
            <a:r>
              <a:rPr lang="ru-RU" sz="2400" b="1" dirty="0">
                <a:latin typeface="Cambria Math" pitchFamily="18" charset="0"/>
                <a:ea typeface="Cambria Math" pitchFamily="18" charset="0"/>
              </a:rPr>
              <a:t>Л.С. </a:t>
            </a:r>
            <a:r>
              <a:rPr lang="ru-RU" sz="2400" b="1" dirty="0" err="1">
                <a:latin typeface="Cambria Math" pitchFamily="18" charset="0"/>
                <a:ea typeface="Cambria Math" pitchFamily="18" charset="0"/>
              </a:rPr>
              <a:t>Атанасян</a:t>
            </a:r>
            <a:r>
              <a:rPr lang="ru-RU" sz="2400" b="1" dirty="0">
                <a:latin typeface="Cambria Math" pitchFamily="18" charset="0"/>
                <a:ea typeface="Cambria Math" pitchFamily="18" charset="0"/>
              </a:rPr>
              <a:t>  «Дидактические материалы по геометрии  8 класс</a:t>
            </a:r>
            <a:r>
              <a:rPr lang="ru-RU" sz="2400" b="1" dirty="0" smtClean="0">
                <a:latin typeface="Cambria Math" pitchFamily="18" charset="0"/>
                <a:ea typeface="Cambria Math" pitchFamily="18" charset="0"/>
              </a:rPr>
              <a:t>»</a:t>
            </a:r>
          </a:p>
          <a:p>
            <a:pPr marL="502920" indent="-457200" algn="just">
              <a:buAutoNum type="arabicPeriod"/>
            </a:pPr>
            <a:r>
              <a:rPr lang="ru-RU" sz="2400" b="1" dirty="0" err="1"/>
              <a:t>Интернетресурсы</a:t>
            </a:r>
            <a:r>
              <a:rPr lang="ru-RU" sz="2400" b="1" dirty="0"/>
              <a:t>.</a:t>
            </a:r>
            <a:endParaRPr lang="ru-RU" sz="2400" b="1" dirty="0">
              <a:latin typeface="Cambria Math" pitchFamily="18" charset="0"/>
              <a:ea typeface="Cambria Math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64794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mirgif.com/pohvala/klass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3357562"/>
            <a:ext cx="3009018" cy="27412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42910" y="142852"/>
            <a:ext cx="7915286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Молодцы!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Вы выполнили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все задания!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714512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А2.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Чему равна сумма углов выпуклого шестиугольника?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Умножение 6"/>
          <p:cNvSpPr/>
          <p:nvPr/>
        </p:nvSpPr>
        <p:spPr>
          <a:xfrm>
            <a:off x="500034" y="3214686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142976" y="2285992"/>
                <a:ext cx="6929486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/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</a:rPr>
                          <m:t>720</m:t>
                        </m:r>
                      </m:e>
                      <m:sup>
                        <m:r>
                          <a:rPr lang="ru-RU" sz="2400" b="0" i="1" smtClean="0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2976" y="2285992"/>
                <a:ext cx="6929486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960" t="-3529" b="-21176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142976" y="3214686"/>
                <a:ext cx="6929486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/>
                  <a:t>2)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</a:rPr>
                          <m:t>36</m:t>
                        </m:r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2976" y="3214686"/>
                <a:ext cx="6929486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960" t="-4706" b="-20000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142976" y="4214818"/>
                <a:ext cx="6929486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/>
                  <a:t>3)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</a:rPr>
                          <m:t>54</m:t>
                        </m:r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2976" y="4214818"/>
                <a:ext cx="6929486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960" t="-4706" b="-20000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142976" y="5214950"/>
                <a:ext cx="6929486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/>
                  <a:t>4)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</a:rPr>
                          <m:t>90</m:t>
                        </m:r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2976" y="5214950"/>
                <a:ext cx="6929486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960" t="-4706" b="-20000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Умножение 12"/>
          <p:cNvSpPr/>
          <p:nvPr/>
        </p:nvSpPr>
        <p:spPr>
          <a:xfrm>
            <a:off x="500034" y="4214818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множение 13"/>
          <p:cNvSpPr/>
          <p:nvPr/>
        </p:nvSpPr>
        <p:spPr>
          <a:xfrm>
            <a:off x="500034" y="5214950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034" y="2214554"/>
            <a:ext cx="528638" cy="528638"/>
          </a:xfrm>
          <a:prstGeom prst="rect">
            <a:avLst/>
          </a:prstGeom>
          <a:noFill/>
        </p:spPr>
      </p:pic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7572396" y="6215082"/>
            <a:ext cx="1000132" cy="285752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назад 16">
            <a:hlinkClick r:id="" action="ppaction://hlinkshowjump?jump=previousslide" highlightClick="1"/>
          </p:cNvPr>
          <p:cNvSpPr/>
          <p:nvPr/>
        </p:nvSpPr>
        <p:spPr>
          <a:xfrm>
            <a:off x="571472" y="6286520"/>
            <a:ext cx="1000132" cy="285752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327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ru-RU" sz="2400" b="1" dirty="0" smtClean="0">
                    <a:latin typeface="Arial" pitchFamily="34" charset="0"/>
                    <a:cs typeface="Arial" pitchFamily="34" charset="0"/>
                  </a:rPr>
                  <a:t>А3.  Один из углов равнобедренной трапеции равен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1" i="0" smtClean="0">
                            <a:latin typeface="Cambria Math"/>
                          </a:rPr>
                          <m:t>𝟏𝟎</m:t>
                        </m:r>
                        <m:r>
                          <a:rPr lang="ru-RU" sz="2400" b="1" i="0"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ru-RU" sz="2400" b="1" i="0"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ru-RU" sz="2400" b="1" i="0" smtClean="0">
                        <a:latin typeface="Cambria Math"/>
                      </a:rPr>
                      <m:t>. Чему равны три оставшихся угла?</m:t>
                    </m:r>
                  </m:oMath>
                </a14:m>
                <a:r>
                  <a:rPr lang="ru-RU" sz="2400" b="1" dirty="0">
                    <a:latin typeface="Arial" pitchFamily="34" charset="0"/>
                    <a:cs typeface="Arial" pitchFamily="34" charset="0"/>
                  </a:rPr>
                  <a:t/>
                </a:r>
                <a:br>
                  <a:rPr lang="ru-RU" sz="2400" b="1" dirty="0">
                    <a:latin typeface="Arial" pitchFamily="34" charset="0"/>
                    <a:cs typeface="Arial" pitchFamily="34" charset="0"/>
                  </a:rPr>
                </a:br>
                <a:endParaRPr lang="ru-RU" sz="2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t="-10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Умножение 2"/>
          <p:cNvSpPr/>
          <p:nvPr/>
        </p:nvSpPr>
        <p:spPr>
          <a:xfrm>
            <a:off x="500034" y="2143116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71538" y="2000240"/>
                <a:ext cx="7500990" cy="830997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/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</a:rPr>
                          <m:t>75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400" dirty="0" smtClean="0"/>
                  <a:t>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/>
                          </a:rPr>
                          <m:t>75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400" dirty="0" smtClean="0"/>
                  <a:t>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</a:rPr>
                          <m:t>110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1538" y="2000240"/>
                <a:ext cx="7500990" cy="830997"/>
              </a:xfrm>
              <a:prstGeom prst="rect">
                <a:avLst/>
              </a:prstGeom>
              <a:blipFill rotWithShape="1">
                <a:blip r:embed="rId3"/>
                <a:stretch>
                  <a:fillRect l="-887" t="-2759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71538" y="3071810"/>
                <a:ext cx="7500990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/>
                  <a:t>2)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</a:rPr>
                          <m:t>80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400" dirty="0"/>
                  <a:t>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</a:rPr>
                          <m:t>80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400" dirty="0"/>
                  <a:t>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/>
                          </a:rPr>
                          <m:t>100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1538" y="3071810"/>
                <a:ext cx="7500990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887" t="-3529" b="-21176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71538" y="4286256"/>
                <a:ext cx="7500990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>
                    <a:latin typeface="Arial" pitchFamily="34" charset="0"/>
                    <a:cs typeface="Arial" pitchFamily="34" charset="0"/>
                  </a:rPr>
                  <a:t>3)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/>
                          </a:rPr>
                          <m:t>7</m:t>
                        </m:r>
                        <m:r>
                          <a:rPr lang="ru-RU" sz="2400" b="0" i="1" smtClean="0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400" dirty="0"/>
                  <a:t>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/>
                          </a:rPr>
                          <m:t>7</m:t>
                        </m:r>
                        <m:r>
                          <a:rPr lang="ru-RU" sz="2400" b="0" i="1" smtClean="0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400" dirty="0"/>
                  <a:t>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/>
                          </a:rPr>
                          <m:t>1</m:t>
                        </m:r>
                        <m:r>
                          <a:rPr lang="ru-RU" sz="2400" b="0" i="1" smtClean="0">
                            <a:latin typeface="Cambria Math"/>
                          </a:rPr>
                          <m:t>2</m:t>
                        </m:r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1538" y="4286256"/>
                <a:ext cx="7500990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887" t="-5952" b="-21429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71538" y="5572140"/>
                <a:ext cx="7500990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/>
                  <a:t>4)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</a:rPr>
                          <m:t>60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400" dirty="0"/>
                  <a:t>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</a:rPr>
                          <m:t>60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400" dirty="0"/>
                  <a:t>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/>
                          </a:rPr>
                          <m:t>1</m:t>
                        </m:r>
                        <m:r>
                          <a:rPr lang="ru-RU" sz="2400" b="0" i="1" smtClean="0">
                            <a:latin typeface="Cambria Math"/>
                          </a:rPr>
                          <m:t>2</m:t>
                        </m:r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1538" y="5572140"/>
                <a:ext cx="7500990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887" t="-3529" b="-21176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Умножение 7"/>
          <p:cNvSpPr/>
          <p:nvPr/>
        </p:nvSpPr>
        <p:spPr>
          <a:xfrm>
            <a:off x="428596" y="4286256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множение 8"/>
          <p:cNvSpPr/>
          <p:nvPr/>
        </p:nvSpPr>
        <p:spPr>
          <a:xfrm>
            <a:off x="428596" y="5572140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8596" y="3143248"/>
            <a:ext cx="528638" cy="528638"/>
          </a:xfrm>
          <a:prstGeom prst="rect">
            <a:avLst/>
          </a:prstGeom>
          <a:noFill/>
        </p:spPr>
      </p:pic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643834" y="6357958"/>
            <a:ext cx="1000132" cy="285752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назад 11">
            <a:hlinkClick r:id="" action="ppaction://hlinkshowjump?jump=previousslide" highlightClick="1"/>
          </p:cNvPr>
          <p:cNvSpPr/>
          <p:nvPr/>
        </p:nvSpPr>
        <p:spPr>
          <a:xfrm>
            <a:off x="642910" y="6429396"/>
            <a:ext cx="1000132" cy="285752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pPr algn="just"/>
            <a:r>
              <a:rPr lang="ru-RU" sz="2700" b="1" dirty="0" smtClean="0"/>
              <a:t>А4</a:t>
            </a:r>
            <a:r>
              <a:rPr lang="ru-RU" sz="2700" dirty="0" smtClean="0"/>
              <a:t>.</a:t>
            </a:r>
            <a:r>
              <a:rPr lang="ru-RU" sz="2400" dirty="0" smtClean="0"/>
              <a:t>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5092" y="1052736"/>
            <a:ext cx="7715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В трапеции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ABCD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основания равны 8 см и 14 см. чему равна ее средняя линия?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Умножение 10"/>
          <p:cNvSpPr/>
          <p:nvPr/>
        </p:nvSpPr>
        <p:spPr>
          <a:xfrm>
            <a:off x="285720" y="3357562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928662" y="3357562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1) 22 см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28662" y="4143380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2) 7 см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28662" y="5000636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3)  6 см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28662" y="5786454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4)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11 см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Умножение 15"/>
          <p:cNvSpPr/>
          <p:nvPr/>
        </p:nvSpPr>
        <p:spPr>
          <a:xfrm>
            <a:off x="285720" y="5000636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множение 16"/>
          <p:cNvSpPr/>
          <p:nvPr/>
        </p:nvSpPr>
        <p:spPr>
          <a:xfrm>
            <a:off x="285720" y="4143380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786454"/>
            <a:ext cx="528638" cy="528638"/>
          </a:xfrm>
          <a:prstGeom prst="rect">
            <a:avLst/>
          </a:prstGeom>
          <a:noFill/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7643834" y="6357958"/>
            <a:ext cx="1000132" cy="285752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Управляющая кнопка: назад 22">
            <a:hlinkClick r:id="" action="ppaction://hlinkshowjump?jump=previousslide" highlightClick="1"/>
          </p:cNvPr>
          <p:cNvSpPr/>
          <p:nvPr/>
        </p:nvSpPr>
        <p:spPr>
          <a:xfrm>
            <a:off x="642910" y="6429396"/>
            <a:ext cx="1000132" cy="285752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500034" y="571480"/>
                <a:ext cx="8229600" cy="1143000"/>
              </a:xfrm>
            </p:spPr>
            <p:txBody>
              <a:bodyPr>
                <a:normAutofit fontScale="90000"/>
              </a:bodyPr>
              <a:lstStyle/>
              <a:p>
                <a:pPr algn="just"/>
                <a:r>
                  <a:rPr lang="ru-RU" sz="2400" b="1" dirty="0" smtClean="0">
                    <a:latin typeface="Arial" pitchFamily="34" charset="0"/>
                    <a:cs typeface="Arial" pitchFamily="34" charset="0"/>
                  </a:rPr>
                  <a:t>А5</a:t>
                </a:r>
                <a:r>
                  <a:rPr lang="ru-RU" sz="2400" dirty="0" smtClean="0">
                    <a:latin typeface="Arial" pitchFamily="34" charset="0"/>
                    <a:cs typeface="Arial" pitchFamily="34" charset="0"/>
                  </a:rPr>
                  <a:t>.  </a:t>
                </a:r>
                <a:r>
                  <a:rPr lang="ru-RU" sz="2400" b="1" dirty="0" smtClean="0">
                    <a:latin typeface="Arial" pitchFamily="34" charset="0"/>
                    <a:cs typeface="Arial" pitchFamily="34" charset="0"/>
                  </a:rPr>
                  <a:t>В равнобедренной трапеции угол при основании равен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1" i="1" smtClean="0">
                            <a:latin typeface="Cambria Math"/>
                          </a:rPr>
                          <m:t>𝟔𝟎</m:t>
                        </m:r>
                      </m:e>
                      <m:sup>
                        <m:r>
                          <a:rPr lang="ru-RU" sz="2400" b="1" i="1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2400" b="1" dirty="0" smtClean="0">
                    <a:latin typeface="Arial" pitchFamily="34" charset="0"/>
                    <a:cs typeface="Arial" pitchFamily="34" charset="0"/>
                  </a:rPr>
                  <a:t>, а основания равны 6 см и 10 см. Чему равен периметр трапеции?</a:t>
                </a:r>
                <a:endParaRPr lang="ru-RU" sz="2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500034" y="571480"/>
                <a:ext cx="8229600" cy="1143000"/>
              </a:xfrm>
              <a:blipFill rotWithShape="1">
                <a:blip r:embed="rId2"/>
                <a:stretch>
                  <a:fillRect l="-889" t="-1070" r="-1037" b="-96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Умножение 2"/>
          <p:cNvSpPr/>
          <p:nvPr/>
        </p:nvSpPr>
        <p:spPr>
          <a:xfrm>
            <a:off x="428596" y="2714620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071538" y="2643182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1)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28 см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1538" y="3643314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2)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26 см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38" y="4643446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3)  24 см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1538" y="5572140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4) 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20 см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Умножение 7"/>
          <p:cNvSpPr/>
          <p:nvPr/>
        </p:nvSpPr>
        <p:spPr>
          <a:xfrm>
            <a:off x="428596" y="3643314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множение 8"/>
          <p:cNvSpPr/>
          <p:nvPr/>
        </p:nvSpPr>
        <p:spPr>
          <a:xfrm>
            <a:off x="428596" y="5643578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4572008"/>
            <a:ext cx="528638" cy="528638"/>
          </a:xfrm>
          <a:prstGeom prst="rect">
            <a:avLst/>
          </a:prstGeom>
          <a:noFill/>
        </p:spPr>
      </p:pic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643834" y="6429396"/>
            <a:ext cx="1000132" cy="285752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назад 11">
            <a:hlinkClick r:id="" action="ppaction://hlinkshowjump?jump=previousslide" highlightClick="1"/>
          </p:cNvPr>
          <p:cNvSpPr/>
          <p:nvPr/>
        </p:nvSpPr>
        <p:spPr>
          <a:xfrm>
            <a:off x="714348" y="6429396"/>
            <a:ext cx="1000132" cy="285752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954078" y="548680"/>
                <a:ext cx="7286676" cy="2286016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ru-RU" sz="2400" b="1" dirty="0" smtClean="0">
                    <a:latin typeface="Arial" pitchFamily="34" charset="0"/>
                    <a:cs typeface="Arial" pitchFamily="34" charset="0"/>
                  </a:rPr>
                  <a:t>А6. Диагонали ромба составляют с ее стороной углы, один из которых на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1" i="1" smtClean="0">
                            <a:latin typeface="Cambria Math"/>
                          </a:rPr>
                          <m:t>𝟐𝟎</m:t>
                        </m:r>
                      </m:e>
                      <m:sup>
                        <m:r>
                          <a:rPr lang="ru-RU" sz="2400" b="1" i="1"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ru-RU" sz="2400" b="1" i="1" smtClean="0">
                        <a:latin typeface="Cambria Math"/>
                      </a:rPr>
                      <m:t> </m:t>
                    </m:r>
                    <m:r>
                      <a:rPr lang="ru-RU" sz="2400" b="1" i="0" smtClean="0">
                        <a:latin typeface="Cambria Math"/>
                      </a:rPr>
                      <m:t>меньше другого.</m:t>
                    </m:r>
                  </m:oMath>
                </a14:m>
                <a:r>
                  <a:rPr lang="ru-RU" sz="2400" b="1" dirty="0" smtClean="0">
                    <a:latin typeface="Arial" pitchFamily="34" charset="0"/>
                    <a:cs typeface="Arial" pitchFamily="34" charset="0"/>
                  </a:rPr>
                  <a:t> Чему равен больший угол ромба?</a:t>
                </a:r>
                <a:endParaRPr lang="ru-RU" sz="2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954078" y="548680"/>
                <a:ext cx="7286676" cy="2286016"/>
              </a:xfrm>
              <a:blipFill rotWithShape="1">
                <a:blip r:embed="rId2"/>
                <a:stretch>
                  <a:fillRect l="-1339" r="-12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Умножение 4"/>
          <p:cNvSpPr/>
          <p:nvPr/>
        </p:nvSpPr>
        <p:spPr>
          <a:xfrm>
            <a:off x="285720" y="3357562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28662" y="3357562"/>
                <a:ext cx="7500990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/>
                  <a:t>1)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</a:rPr>
                          <m:t>55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400" dirty="0" smtClean="0"/>
                  <a:t>                                                                                                          </a:t>
                </a:r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662" y="3357562"/>
                <a:ext cx="7500990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888" t="-3529" b="-21176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28662" y="4143380"/>
                <a:ext cx="7500990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/>
                  <a:t>2)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/>
                          </a:rPr>
                          <m:t>1</m:t>
                        </m:r>
                        <m:r>
                          <a:rPr lang="ru-RU" sz="2400" b="0" i="1" smtClean="0">
                            <a:latin typeface="Cambria Math"/>
                          </a:rPr>
                          <m:t>1</m:t>
                        </m:r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400" dirty="0" smtClean="0"/>
                  <a:t>                                                                                                     </a:t>
                </a:r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662" y="4143380"/>
                <a:ext cx="7500990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888" t="-3529" b="-21176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28662" y="5000636"/>
                <a:ext cx="7500990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>
                    <a:latin typeface="Arial" pitchFamily="34" charset="0"/>
                    <a:cs typeface="Arial" pitchFamily="34" charset="0"/>
                  </a:rPr>
                  <a:t>3)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/>
                          </a:rPr>
                          <m:t>1</m:t>
                        </m:r>
                        <m:r>
                          <a:rPr lang="ru-RU" sz="2400" b="0" i="1" smtClean="0">
                            <a:latin typeface="Cambria Math"/>
                          </a:rPr>
                          <m:t>0</m:t>
                        </m:r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400" dirty="0" smtClean="0">
                    <a:latin typeface="Arial" pitchFamily="34" charset="0"/>
                    <a:cs typeface="Arial" pitchFamily="34" charset="0"/>
                  </a:rPr>
                  <a:t>                                                                                      </a:t>
                </a:r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662" y="5000636"/>
                <a:ext cx="7500990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888" t="-3529" b="-21176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928662" y="5786454"/>
                <a:ext cx="7500990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/>
                  <a:t>4)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</a:rPr>
                          <m:t>8</m:t>
                        </m:r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400" dirty="0" smtClean="0"/>
                  <a:t>                                                                                                          </a:t>
                </a:r>
                <a:r>
                  <a:rPr lang="ru-RU" sz="2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662" y="5786454"/>
                <a:ext cx="7500990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888" t="-4706" b="-20000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Умножение 9"/>
          <p:cNvSpPr/>
          <p:nvPr/>
        </p:nvSpPr>
        <p:spPr>
          <a:xfrm>
            <a:off x="285720" y="5000636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множение 10"/>
          <p:cNvSpPr/>
          <p:nvPr/>
        </p:nvSpPr>
        <p:spPr>
          <a:xfrm>
            <a:off x="285720" y="5786454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4282" y="4071942"/>
            <a:ext cx="528638" cy="528638"/>
          </a:xfrm>
          <a:prstGeom prst="rect">
            <a:avLst/>
          </a:prstGeom>
          <a:noFill/>
        </p:spPr>
      </p:pic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7643834" y="6429396"/>
            <a:ext cx="1000132" cy="285752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назад 13">
            <a:hlinkClick r:id="" action="ppaction://hlinkshowjump?jump=previousslide" highlightClick="1"/>
          </p:cNvPr>
          <p:cNvSpPr/>
          <p:nvPr/>
        </p:nvSpPr>
        <p:spPr>
          <a:xfrm>
            <a:off x="714348" y="6429396"/>
            <a:ext cx="1000132" cy="285752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274638"/>
                <a:ext cx="8186766" cy="939784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ru-RU" sz="2400" b="1" dirty="0" smtClean="0">
                    <a:latin typeface="Arial" pitchFamily="34" charset="0"/>
                    <a:cs typeface="Arial" pitchFamily="34" charset="0"/>
                  </a:rPr>
                  <a:t>А7. В ромбе </a:t>
                </a:r>
                <a:r>
                  <a:rPr lang="en-US" sz="2400" b="1" dirty="0" smtClean="0">
                    <a:latin typeface="Arial" pitchFamily="34" charset="0"/>
                    <a:cs typeface="Arial" pitchFamily="34" charset="0"/>
                  </a:rPr>
                  <a:t>ABCD </a:t>
                </a:r>
                <a:r>
                  <a:rPr lang="ru-RU" sz="2400" b="1" dirty="0" smtClean="0">
                    <a:latin typeface="Arial" pitchFamily="34" charset="0"/>
                    <a:cs typeface="Arial" pitchFamily="34" charset="0"/>
                  </a:rPr>
                  <a:t>угол А равен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</a:rPr>
                          <m:t>7</m:t>
                        </m:r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400" b="1" dirty="0" smtClean="0">
                    <a:latin typeface="Arial" pitchFamily="34" charset="0"/>
                    <a:cs typeface="Arial" pitchFamily="34" charset="0"/>
                  </a:rPr>
                  <a:t>. Чему равен угол АВС?</a:t>
                </a:r>
                <a:endParaRPr lang="ru-RU" sz="2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274638"/>
                <a:ext cx="8186766" cy="939784"/>
              </a:xfrm>
              <a:blipFill rotWithShape="1">
                <a:blip r:embed="rId2"/>
                <a:stretch>
                  <a:fillRect l="-1117" r="-1117" b="-97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Умножение 17"/>
          <p:cNvSpPr/>
          <p:nvPr/>
        </p:nvSpPr>
        <p:spPr>
          <a:xfrm>
            <a:off x="1519815" y="2636912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171680" y="2648074"/>
                <a:ext cx="5286412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>
                    <a:latin typeface="Arial" pitchFamily="34" charset="0"/>
                    <a:cs typeface="Arial" pitchFamily="34" charset="0"/>
                  </a:rPr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</a:rPr>
                          <m:t>2</m:t>
                        </m:r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400" dirty="0" smtClean="0">
                    <a:latin typeface="Arial" pitchFamily="34" charset="0"/>
                    <a:cs typeface="Arial" pitchFamily="34" charset="0"/>
                  </a:rPr>
                  <a:t>            </a:t>
                </a:r>
                <a:r>
                  <a:rPr lang="ru-RU" sz="2400" dirty="0" smtClean="0"/>
                  <a:t>                                                                                   </a:t>
                </a:r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680" y="2648074"/>
                <a:ext cx="5286412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1256" t="-5882" b="-18824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171680" y="3284984"/>
                <a:ext cx="5286412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>
                    <a:latin typeface="Arial" pitchFamily="34" charset="0"/>
                    <a:cs typeface="Arial" pitchFamily="34" charset="0"/>
                  </a:rPr>
                  <a:t>2)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/>
                          </a:rPr>
                          <m:t>110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400" dirty="0" smtClean="0">
                    <a:latin typeface="Arial" pitchFamily="34" charset="0"/>
                    <a:cs typeface="Arial" pitchFamily="34" charset="0"/>
                  </a:rPr>
                  <a:t>             </a:t>
                </a:r>
                <a:r>
                  <a:rPr lang="ru-RU" sz="2400" dirty="0" smtClean="0"/>
                  <a:t>                                                                                           </a:t>
                </a:r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680" y="3284984"/>
                <a:ext cx="5286412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1256" t="-4706" b="-20000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171680" y="3953841"/>
                <a:ext cx="5286412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>
                    <a:latin typeface="Arial" pitchFamily="34" charset="0"/>
                    <a:cs typeface="Arial" pitchFamily="34" charset="0"/>
                  </a:rPr>
                  <a:t>3)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</a:rPr>
                          <m:t>55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400" dirty="0" smtClean="0">
                    <a:latin typeface="Arial" pitchFamily="34" charset="0"/>
                    <a:cs typeface="Arial" pitchFamily="34" charset="0"/>
                  </a:rPr>
                  <a:t>                                        </a:t>
                </a:r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680" y="3953841"/>
                <a:ext cx="5286412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256" t="-2353" b="-22353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156406" y="4653136"/>
                <a:ext cx="5286412" cy="461665"/>
              </a:xfrm>
              <a:prstGeom prst="rect">
                <a:avLst/>
              </a:prstGeom>
              <a:noFill/>
              <a:ln cmpd="dbl">
                <a:solidFill>
                  <a:schemeClr val="tx1"/>
                </a:solidFill>
              </a:ln>
              <a:scene3d>
                <a:camera prst="orthographicFront"/>
                <a:lightRig rig="balanced" dir="t"/>
              </a:scene3d>
              <a:sp3d contourW="12700" prstMaterial="legacyWireframe">
                <a:contourClr>
                  <a:schemeClr val="tx2">
                    <a:lumMod val="75000"/>
                  </a:schemeClr>
                </a:contourClr>
              </a:sp3d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/>
                  <a:t>4)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</a:rPr>
                          <m:t>7</m:t>
                        </m:r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6406" y="4653136"/>
                <a:ext cx="5286412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1254" t="-4706" b="-20000"/>
                </a:stretch>
              </a:blipFill>
              <a:ln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Умножение 22"/>
          <p:cNvSpPr/>
          <p:nvPr/>
        </p:nvSpPr>
        <p:spPr>
          <a:xfrm>
            <a:off x="1612274" y="4005064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множение 23"/>
          <p:cNvSpPr/>
          <p:nvPr/>
        </p:nvSpPr>
        <p:spPr>
          <a:xfrm>
            <a:off x="1662279" y="4653136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62269" y="3284984"/>
            <a:ext cx="528638" cy="528638"/>
          </a:xfrm>
          <a:prstGeom prst="rect">
            <a:avLst/>
          </a:prstGeom>
          <a:noFill/>
        </p:spPr>
      </p:pic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7786710" y="6357958"/>
            <a:ext cx="1000132" cy="285752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142844" y="6429396"/>
            <a:ext cx="1000132" cy="285752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8" grpId="0" animBg="1"/>
      <p:bldP spid="23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А8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Четырехугольник является параллелограммом, если у него: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Умножение 4"/>
          <p:cNvSpPr/>
          <p:nvPr/>
        </p:nvSpPr>
        <p:spPr>
          <a:xfrm>
            <a:off x="214282" y="2857496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857224" y="1849060"/>
            <a:ext cx="7500990" cy="830997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д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иагонали пересекаются и точкой пересечения делятся пополам                                                                              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2860429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2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д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ве стороны равны, а две другие параллельны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3714752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3)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д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ве пары равных сторон                                                                                     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7224" y="4500570"/>
            <a:ext cx="7500990" cy="461665"/>
          </a:xfrm>
          <a:prstGeom prst="rect">
            <a:avLst/>
          </a:prstGeom>
          <a:noFill/>
          <a:ln cmpd="dbl">
            <a:solidFill>
              <a:schemeClr val="tx1"/>
            </a:solidFill>
          </a:ln>
          <a:scene3d>
            <a:camera prst="orthographicFront"/>
            <a:lightRig rig="balanced" dir="t"/>
          </a:scene3d>
          <a:sp3d contourW="12700" prstMaterial="legacyWireframe">
            <a:contourClr>
              <a:schemeClr val="tx2">
                <a:lumMod val="7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4)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в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се стороны параллельны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Умножение 9"/>
          <p:cNvSpPr/>
          <p:nvPr/>
        </p:nvSpPr>
        <p:spPr>
          <a:xfrm>
            <a:off x="214282" y="3714752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множение 10"/>
          <p:cNvSpPr/>
          <p:nvPr/>
        </p:nvSpPr>
        <p:spPr>
          <a:xfrm>
            <a:off x="214282" y="4500570"/>
            <a:ext cx="428628" cy="42862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2" descr="http://www.yoursmileys.ru/ismile/tick/i390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000240"/>
            <a:ext cx="528638" cy="528638"/>
          </a:xfrm>
          <a:prstGeom prst="rect">
            <a:avLst/>
          </a:prstGeom>
          <a:noFill/>
        </p:spPr>
      </p:pic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7786710" y="6357958"/>
            <a:ext cx="1000132" cy="357190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назад 13">
            <a:hlinkClick r:id="" action="ppaction://hlinkshowjump?jump=previousslide" highlightClick="1"/>
          </p:cNvPr>
          <p:cNvSpPr/>
          <p:nvPr/>
        </p:nvSpPr>
        <p:spPr>
          <a:xfrm>
            <a:off x="142844" y="6357958"/>
            <a:ext cx="1000132" cy="357190"/>
          </a:xfrm>
          <a:prstGeom prst="actionButtonBackPreviou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</TotalTime>
  <Words>819</Words>
  <Application>Microsoft Office PowerPoint</Application>
  <PresentationFormat>Экран (4:3)</PresentationFormat>
  <Paragraphs>153</Paragraphs>
  <Slides>27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2" baseType="lpstr">
      <vt:lpstr>Arial</vt:lpstr>
      <vt:lpstr>Calibri</vt:lpstr>
      <vt:lpstr>Cambria Math</vt:lpstr>
      <vt:lpstr>Times New Roman</vt:lpstr>
      <vt:lpstr>Тема Office</vt:lpstr>
      <vt:lpstr>Презентация PowerPoint</vt:lpstr>
      <vt:lpstr>А1. Чему равна сумма внутренних углов выпуклого  n-угольника?</vt:lpstr>
      <vt:lpstr>А2. Чему равна сумма углов выпуклого шестиугольника? </vt:lpstr>
      <vt:lpstr>А3.  Один из углов равнобедренной трапеции равен 〖100〗^0. Чему равны три оставшихся угла? </vt:lpstr>
      <vt:lpstr>А4. </vt:lpstr>
      <vt:lpstr>А5.  В равнобедренной трапеции угол при основании равен 〖60〗^0, а основания равны 6 см и 10 см. Чему равен периметр трапеции?</vt:lpstr>
      <vt:lpstr>А6. Диагонали ромба составляют с ее стороной углы, один из которых на 〖20〗^0  меньше другого. Чему равен больший угол ромба?</vt:lpstr>
      <vt:lpstr>А7. В ромбе ABCD угол А равен 〖70〗^0. Чему равен угол АВС?</vt:lpstr>
      <vt:lpstr>А8. Четырехугольник является параллелограммом, если у него:</vt:lpstr>
      <vt:lpstr>А9. Прямоугольником называется: </vt:lpstr>
      <vt:lpstr>А10. </vt:lpstr>
      <vt:lpstr>А11. Квадратом является:</vt:lpstr>
      <vt:lpstr>А12. Трапеция называется равнобедренной, если у нее:</vt:lpstr>
      <vt:lpstr>А13. Всякий прямоугольник является:</vt:lpstr>
      <vt:lpstr>А14. Выберите верное утверждение:</vt:lpstr>
      <vt:lpstr>А15. В параллелограмме отношение смежных сторон равно 2, а периметр равен 24 см. Чему равна большая сторона параллелограмма?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теста по физике в формате ЕГЭ, часть А</dc:title>
  <dc:creator>Олеся</dc:creator>
  <cp:lastModifiedBy>Нурия</cp:lastModifiedBy>
  <cp:revision>96</cp:revision>
  <dcterms:modified xsi:type="dcterms:W3CDTF">2025-06-17T07:03:21Z</dcterms:modified>
</cp:coreProperties>
</file>