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</p:sldMasterIdLst>
  <p:notesMasterIdLst>
    <p:notesMasterId r:id="rId24"/>
  </p:notesMasterIdLst>
  <p:sldIdLst>
    <p:sldId id="261" r:id="rId3"/>
    <p:sldId id="264" r:id="rId4"/>
    <p:sldId id="271" r:id="rId5"/>
    <p:sldId id="272" r:id="rId6"/>
    <p:sldId id="274" r:id="rId7"/>
    <p:sldId id="277" r:id="rId8"/>
    <p:sldId id="278" r:id="rId9"/>
    <p:sldId id="280" r:id="rId10"/>
    <p:sldId id="279" r:id="rId11"/>
    <p:sldId id="289" r:id="rId12"/>
    <p:sldId id="283" r:id="rId13"/>
    <p:sldId id="282" r:id="rId14"/>
    <p:sldId id="287" r:id="rId15"/>
    <p:sldId id="266" r:id="rId16"/>
    <p:sldId id="292" r:id="rId17"/>
    <p:sldId id="297" r:id="rId18"/>
    <p:sldId id="293" r:id="rId19"/>
    <p:sldId id="298" r:id="rId20"/>
    <p:sldId id="301" r:id="rId21"/>
    <p:sldId id="303" r:id="rId22"/>
    <p:sldId id="295" r:id="rId23"/>
  </p:sldIdLst>
  <p:sldSz cx="9144000" cy="6858000" type="screen4x3"/>
  <p:notesSz cx="6858000" cy="9144000"/>
  <p:custDataLst>
    <p:tags r:id="rId25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C2C737-9A12-4D4B-A85C-994636DE9392}" type="datetimeFigureOut">
              <a:rPr lang="ru-RU" smtClean="0"/>
              <a:t>07.08.2024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57A75-F1ED-4A4C-9831-6E4308FAB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105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57A75-F1ED-4A4C-9831-6E4308FAB3D5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975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>
          <a:xfrm>
            <a:off x="899592" y="1268760"/>
            <a:ext cx="7632848" cy="4536504"/>
          </a:xfrm>
          <a:prstGeom prst="roundRect">
            <a:avLst/>
          </a:prstGeom>
          <a:gradFill>
            <a:gsLst>
              <a:gs pos="33000">
                <a:schemeClr val="accent3">
                  <a:tint val="50000"/>
                  <a:satMod val="300000"/>
                  <a:alpha val="24000"/>
                </a:schemeClr>
              </a:gs>
              <a:gs pos="5000">
                <a:schemeClr val="accent3">
                  <a:tint val="37000"/>
                  <a:satMod val="300000"/>
                </a:schemeClr>
              </a:gs>
              <a:gs pos="77000">
                <a:schemeClr val="accent3">
                  <a:tint val="15000"/>
                  <a:satMod val="350000"/>
                </a:schemeClr>
              </a:gs>
            </a:gsLst>
          </a:gradFill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2"/>
          <a:stretch/>
        </p:blipFill>
        <p:spPr bwMode="auto">
          <a:xfrm>
            <a:off x="107504" y="99761"/>
            <a:ext cx="4183560" cy="666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107504" y="116632"/>
            <a:ext cx="8928992" cy="6624736"/>
          </a:xfrm>
          <a:prstGeom prst="frame">
            <a:avLst>
              <a:gd name="adj1" fmla="val 1956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518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487D0-5586-4D02-BD36-A1637D51AE72}" type="datetimeFigureOut">
              <a:rPr lang="ru-RU"/>
              <a:pPr>
                <a:defRPr/>
              </a:pPr>
              <a:t>07.08.2024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00FBF-8A34-4A94-B4D1-5A290EDFD3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425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0C006-D74F-4A67-BB0B-B36AC4800B2E}" type="datetimeFigureOut">
              <a:rPr lang="ru-RU"/>
              <a:pPr>
                <a:defRPr/>
              </a:pPr>
              <a:t>07.08.2024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D5991-38CC-4B5B-9679-355B6661EF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794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6C209-B351-44D3-A20B-4A0F4DF91C59}" type="datetimeFigureOut">
              <a:rPr lang="ru-RU"/>
              <a:pPr>
                <a:defRPr/>
              </a:pPr>
              <a:t>07.08.2024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D5D7D-35D7-4EA2-9DC6-19F8AE3C23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016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1"/>
            <a:ext cx="9144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375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35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 algn="ctr">
              <a:buNone/>
              <a:defRPr sz="135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350"/>
            </a:lvl4pPr>
            <a:lvl5pPr marL="1371600" indent="0" algn="ctr">
              <a:buNone/>
              <a:defRPr sz="1350"/>
            </a:lvl5pPr>
            <a:lvl6pPr marL="1714500" indent="0" algn="ctr">
              <a:buNone/>
              <a:defRPr sz="1350"/>
            </a:lvl6pPr>
            <a:lvl7pPr marL="2057400" indent="0" algn="ctr">
              <a:buNone/>
              <a:defRPr sz="1350"/>
            </a:lvl7pPr>
            <a:lvl8pPr marL="2400300" indent="0" algn="ctr">
              <a:buNone/>
              <a:defRPr sz="1350"/>
            </a:lvl8pPr>
            <a:lvl9pPr marL="2743200" indent="0" algn="ctr">
              <a:buNone/>
              <a:defRPr sz="135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C752338D-A65F-4064-A121-632FBFB192EF}" type="datetimeFigureOut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07.08.2024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2832E-4D4A-4429-AD63-B9FB221944AF}" type="slidenum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25864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2338D-A65F-4064-A121-632FBFB192EF}" type="datetimeFigureOut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07.08.2024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2832E-4D4A-4429-AD63-B9FB221944AF}" type="slidenum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0493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1"/>
            <a:ext cx="9144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3750" b="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5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2338D-A65F-4064-A121-632FBFB192EF}" type="datetimeFigureOut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07.08.2024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2832E-4D4A-4429-AD63-B9FB221944AF}" type="slidenum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31483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5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2338D-A65F-4064-A121-632FBFB192EF}" type="datetimeFigureOut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07.08.2024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2832E-4D4A-4429-AD63-B9FB221944AF}" type="slidenum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4249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725" b="0" cap="none" baseline="0">
                <a:solidFill>
                  <a:schemeClr val="accent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316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1725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3166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2338D-A65F-4064-A121-632FBFB192EF}" type="datetimeFigureOut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07.08.2024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2832E-4D4A-4429-AD63-B9FB221944AF}" type="slidenum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6291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2338D-A65F-4064-A121-632FBFB192EF}" type="datetimeFigureOut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07.08.2024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2832E-4D4A-4429-AD63-B9FB221944AF}" type="slidenum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073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2338D-A65F-4064-A121-632FBFB192EF}" type="datetimeFigureOut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07.08.2024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2832E-4D4A-4429-AD63-B9FB221944AF}" type="slidenum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3132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450"/>
              </a:spcBef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2338D-A65F-4064-A121-632FBFB192EF}" type="datetimeFigureOut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07.08.2024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2832E-4D4A-4429-AD63-B9FB221944AF}" type="slidenum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069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68646"/>
            <a:ext cx="9144000" cy="1289304"/>
          </a:xfrm>
          <a:prstGeom prst="rect">
            <a:avLst/>
          </a:prstGeom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6859588"/>
          </a:xfrm>
          <a:prstGeom prst="frame">
            <a:avLst>
              <a:gd name="adj1" fmla="val 194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E02CA-102D-4B08-BC66-2779E52371D9}" type="datetimeFigureOut">
              <a:rPr lang="ru-RU"/>
              <a:pPr>
                <a:defRPr/>
              </a:pPr>
              <a:t>07.08.2024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AFCD8-6EA2-4E12-A633-915A67CDE5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57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375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5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2338D-A65F-4064-A121-632FBFB192EF}" type="datetimeFigureOut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07.08.2024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2832E-4D4A-4429-AD63-B9FB221944AF}" type="slidenum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40535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2338D-A65F-4064-A121-632FBFB192EF}" type="datetimeFigureOut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07.08.2024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2832E-4D4A-4429-AD63-B9FB221944AF}" type="slidenum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4693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2338D-A65F-4064-A121-632FBFB192EF}" type="datetimeFigureOut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07.08.2024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2832E-4D4A-4429-AD63-B9FB221944AF}" type="slidenum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646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EF65C-0312-4294-8FD5-15129A463CB4}" type="datetimeFigureOut">
              <a:rPr lang="ru-RU"/>
              <a:pPr>
                <a:defRPr/>
              </a:pPr>
              <a:t>07.08.2024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9AB58-D3E9-4655-B9AF-8154BB2968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48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E9849-51D3-4EBC-ABC7-B47B2C9E0000}" type="datetimeFigureOut">
              <a:rPr lang="ru-RU"/>
              <a:pPr>
                <a:defRPr/>
              </a:pPr>
              <a:t>07.08.2024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F5C43-99DB-4949-A5DA-5F8719E43F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962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7CB97-162B-46CB-84C5-37601CDFC8D6}" type="datetimeFigureOut">
              <a:rPr lang="ru-RU"/>
              <a:pPr>
                <a:defRPr/>
              </a:pPr>
              <a:t>07.08.2024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D9519-9B63-4452-8738-594A6AA5C9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043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270F4-B480-4B88-9642-6D5782D1A864}" type="datetimeFigureOut">
              <a:rPr lang="ru-RU"/>
              <a:pPr>
                <a:defRPr/>
              </a:pPr>
              <a:t>07.08.2024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958E4-5D12-4FE2-BDEC-5A88EA9A4B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062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A2821-EE6E-482E-9739-60B72604D247}" type="datetimeFigureOut">
              <a:rPr lang="ru-RU"/>
              <a:pPr>
                <a:defRPr/>
              </a:pPr>
              <a:t>07.08.2024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06147-8D11-4946-B3E3-F98C055306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877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C3821-913B-45E0-97F2-6B5041A5601B}" type="datetimeFigureOut">
              <a:rPr lang="ru-RU"/>
              <a:pPr>
                <a:defRPr/>
              </a:pPr>
              <a:t>07.08.2024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82B1B-46DD-4817-A444-704D55520F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818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4FE32-2218-49EA-A998-4450AC4BDB1E}" type="datetimeFigureOut">
              <a:rPr lang="ru-RU"/>
              <a:pPr>
                <a:defRPr/>
              </a:pPr>
              <a:t>07.08.2024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4B50A-3C90-4BB3-B6E8-B0CC46EAE2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586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041C73-94BC-46D7-BA74-ED60E72923AC}" type="datetimeFigureOut">
              <a:rPr lang="ru-RU"/>
              <a:pPr>
                <a:defRPr/>
              </a:pPr>
              <a:t>07.08.2024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6F144CB-32B6-4C3E-BE35-8AEB1BC207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752338D-A65F-4064-A121-632FBFB192EF}" type="datetimeFigureOut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07.08.2024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lumMod val="95000"/>
                  <a:lumOff val="5000"/>
                </a:prstClr>
              </a:solidFill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472832E-4D4A-4429-AD63-B9FB221944AF}" type="slidenum">
              <a:rPr lang="ru-RU" smtClean="0">
                <a:solidFill>
                  <a:prstClr val="black">
                    <a:lumMod val="95000"/>
                    <a:lumOff val="5000"/>
                  </a:prstClr>
                </a:solidFill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lumMod val="95000"/>
                  <a:lumOff val="5000"/>
                </a:prstClr>
              </a:solidFill>
              <a:cs typeface="+mn-cs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6935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685800" rtl="0" eaLnBrk="1" latinLnBrk="0" hangingPunct="1">
        <a:lnSpc>
          <a:spcPct val="80000"/>
        </a:lnSpc>
        <a:spcBef>
          <a:spcPct val="0"/>
        </a:spcBef>
        <a:buNone/>
        <a:defRPr sz="3750" kern="1200" cap="all" spc="75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1650" kern="1200">
          <a:solidFill>
            <a:schemeClr val="tx1"/>
          </a:solidFill>
          <a:latin typeface="+mn-lt"/>
          <a:ea typeface="+mn-ea"/>
          <a:cs typeface="+mn-cs"/>
        </a:defRPr>
      </a:lvl1pPr>
      <a:lvl2pPr marL="198882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itchFamily="18" charset="2"/>
        <a:buChar char="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336042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44577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58293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68580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795528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912114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1021842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pn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51.jpe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39.png"/><Relationship Id="rId10" Type="http://schemas.openxmlformats.org/officeDocument/2006/relationships/image" Target="../media/image55.png"/><Relationship Id="rId4" Type="http://schemas.openxmlformats.org/officeDocument/2006/relationships/image" Target="../media/image52.png"/><Relationship Id="rId9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5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775" y="3728214"/>
            <a:ext cx="7137818" cy="99011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images-cbir/219606/cJ7Z9gKtA5TB4WYwOpwrUg9495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User\Desktop\DSCN001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3" t="1069" r="31205" b="1"/>
          <a:stretch/>
        </p:blipFill>
        <p:spPr bwMode="auto">
          <a:xfrm>
            <a:off x="730424" y="594391"/>
            <a:ext cx="2160240" cy="28598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47864" y="868363"/>
            <a:ext cx="5338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по учебному предмету «Окружающий мир» в 1-ом классе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такие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?»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начальных классов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МОУСОШ№7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с.Варениковкое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Степновского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округа Ставропольского края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Шевченко Светланы Васильевны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59" y="4254343"/>
            <a:ext cx="4104457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ru-RU" altLang="ru-RU" sz="2000" kern="0" dirty="0">
                <a:solidFill>
                  <a:srgbClr val="000000"/>
                </a:solidFill>
                <a:latin typeface="Times New Roman"/>
                <a:cs typeface="Times New Roman"/>
              </a:rPr>
              <a:t>Сделать серьёзное занятие</a:t>
            </a:r>
          </a:p>
          <a:p>
            <a:pPr lvl="0" algn="ctr" eaLnBrk="0" hangingPunct="0">
              <a:spcBef>
                <a:spcPct val="20000"/>
              </a:spcBef>
            </a:pPr>
            <a:r>
              <a:rPr lang="ru-RU" altLang="ru-RU" sz="2000" kern="0" dirty="0">
                <a:solidFill>
                  <a:srgbClr val="000000"/>
                </a:solidFill>
                <a:latin typeface="Times New Roman"/>
                <a:cs typeface="Times New Roman"/>
              </a:rPr>
              <a:t>для ребёнка занимательным –</a:t>
            </a:r>
          </a:p>
          <a:p>
            <a:pPr lvl="0" algn="ctr" eaLnBrk="0" hangingPunct="0">
              <a:spcBef>
                <a:spcPct val="20000"/>
              </a:spcBef>
            </a:pPr>
            <a:r>
              <a:rPr lang="ru-RU" altLang="ru-RU" sz="2000" kern="0" dirty="0">
                <a:solidFill>
                  <a:srgbClr val="000000"/>
                </a:solidFill>
                <a:latin typeface="Times New Roman"/>
                <a:cs typeface="Times New Roman"/>
              </a:rPr>
              <a:t>вот задача</a:t>
            </a:r>
          </a:p>
          <a:p>
            <a:pPr lvl="0" algn="ctr" eaLnBrk="0" hangingPunct="0">
              <a:spcBef>
                <a:spcPct val="20000"/>
              </a:spcBef>
            </a:pPr>
            <a:r>
              <a:rPr lang="ru-RU" altLang="ru-RU" sz="2000" kern="0" dirty="0">
                <a:solidFill>
                  <a:srgbClr val="000000"/>
                </a:solidFill>
                <a:latin typeface="Times New Roman"/>
                <a:cs typeface="Times New Roman"/>
              </a:rPr>
              <a:t>первоначального обучения.</a:t>
            </a:r>
          </a:p>
          <a:p>
            <a:pPr lvl="0" algn="ctr" eaLnBrk="0" hangingPunct="0">
              <a:spcBef>
                <a:spcPct val="20000"/>
              </a:spcBef>
            </a:pPr>
            <a:r>
              <a:rPr lang="ru-RU" altLang="ru-RU" sz="2000" kern="0" dirty="0">
                <a:solidFill>
                  <a:srgbClr val="000000"/>
                </a:solidFill>
                <a:latin typeface="Times New Roman"/>
                <a:cs typeface="Times New Roman"/>
              </a:rPr>
              <a:t>К. Д. Ушинский</a:t>
            </a:r>
          </a:p>
        </p:txBody>
      </p:sp>
    </p:spTree>
    <p:extLst>
      <p:ext uri="{BB962C8B-B14F-4D97-AF65-F5344CB8AC3E}">
        <p14:creationId xmlns:p14="http://schemas.microsoft.com/office/powerpoint/2010/main" val="285625475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uchportfolio.ru/public_files/1488949938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43641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363272" cy="1301006"/>
          </a:xfrm>
        </p:spPr>
        <p:txBody>
          <a:bodyPr/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хочу вас познакомить с еще одними жителями леса. Кто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они,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узнаете из кроссворда.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ком так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говорят.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5472608" cy="4032448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216" y="2636912"/>
            <a:ext cx="2517866" cy="363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97109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506916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Косой  </a:t>
            </a:r>
            <a:endParaRPr lang="ru-RU" sz="36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990895"/>
              </p:ext>
            </p:extLst>
          </p:nvPr>
        </p:nvGraphicFramePr>
        <p:xfrm>
          <a:off x="2699792" y="1600200"/>
          <a:ext cx="3233648" cy="748680"/>
        </p:xfrm>
        <a:graphic>
          <a:graphicData uri="http://schemas.openxmlformats.org/drawingml/2006/table">
            <a:tbl>
              <a:tblPr firstRow="1" firstCol="1" bandRow="1"/>
              <a:tblGrid>
                <a:gridCol w="808412"/>
                <a:gridCol w="808412"/>
                <a:gridCol w="808412"/>
                <a:gridCol w="808412"/>
              </a:tblGrid>
              <a:tr h="7486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11560" y="2564905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Сохатый</a:t>
            </a:r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085815"/>
              </p:ext>
            </p:extLst>
          </p:nvPr>
        </p:nvGraphicFramePr>
        <p:xfrm>
          <a:off x="2771800" y="2564905"/>
          <a:ext cx="3161640" cy="646331"/>
        </p:xfrm>
        <a:graphic>
          <a:graphicData uri="http://schemas.openxmlformats.org/drawingml/2006/table">
            <a:tbl>
              <a:tblPr firstRow="1" firstCol="1" bandRow="1"/>
              <a:tblGrid>
                <a:gridCol w="790410"/>
                <a:gridCol w="790410"/>
                <a:gridCol w="790410"/>
                <a:gridCol w="790410"/>
              </a:tblGrid>
              <a:tr h="6463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 rot="10800000" flipV="1">
            <a:off x="892534" y="4317126"/>
            <a:ext cx="1800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Серый</a:t>
            </a:r>
            <a:endParaRPr lang="ru-RU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660166"/>
              </p:ext>
            </p:extLst>
          </p:nvPr>
        </p:nvGraphicFramePr>
        <p:xfrm>
          <a:off x="2771799" y="4221088"/>
          <a:ext cx="3707584" cy="753070"/>
        </p:xfrm>
        <a:graphic>
          <a:graphicData uri="http://schemas.openxmlformats.org/drawingml/2006/table">
            <a:tbl>
              <a:tblPr firstRow="1" firstCol="1" bandRow="1"/>
              <a:tblGrid>
                <a:gridCol w="926896"/>
                <a:gridCol w="926896"/>
                <a:gridCol w="926896"/>
                <a:gridCol w="926896"/>
              </a:tblGrid>
              <a:tr h="7530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899592" y="5229200"/>
            <a:ext cx="1872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Рыжая</a:t>
            </a:r>
            <a:endParaRPr lang="ru-RU" dirty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78178"/>
              </p:ext>
            </p:extLst>
          </p:nvPr>
        </p:nvGraphicFramePr>
        <p:xfrm>
          <a:off x="2843808" y="5165615"/>
          <a:ext cx="3744416" cy="780483"/>
        </p:xfrm>
        <a:graphic>
          <a:graphicData uri="http://schemas.openxmlformats.org/drawingml/2006/table">
            <a:tbl>
              <a:tblPr firstRow="1" firstCol="1" bandRow="1"/>
              <a:tblGrid>
                <a:gridCol w="936104"/>
                <a:gridCol w="936104"/>
                <a:gridCol w="936104"/>
                <a:gridCol w="936104"/>
              </a:tblGrid>
              <a:tr h="7804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2013031" y="3919121"/>
            <a:ext cx="5799329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kumimoji="0" lang="ru-RU" alt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3528" y="3393799"/>
            <a:ext cx="2448272" cy="661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Косолапый</a:t>
            </a:r>
            <a:endParaRPr lang="ru-RU" dirty="0"/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889296"/>
              </p:ext>
            </p:extLst>
          </p:nvPr>
        </p:nvGraphicFramePr>
        <p:xfrm>
          <a:off x="2797794" y="3408598"/>
          <a:ext cx="4726533" cy="646330"/>
        </p:xfrm>
        <a:graphic>
          <a:graphicData uri="http://schemas.openxmlformats.org/drawingml/2006/table">
            <a:tbl>
              <a:tblPr firstRow="1" firstCol="1" bandRow="1"/>
              <a:tblGrid>
                <a:gridCol w="675219"/>
                <a:gridCol w="675219"/>
                <a:gridCol w="675219"/>
                <a:gridCol w="675219"/>
                <a:gridCol w="675219"/>
                <a:gridCol w="675219"/>
                <a:gridCol w="675219"/>
              </a:tblGrid>
              <a:tr h="6463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" name="Рисунок 19" descr="https://kartinkived.ru/wp-content/uploads/2021/10/seryj-zajchik-na-polyane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967850"/>
            <a:ext cx="1080120" cy="11472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https://avatars.mds.yandex.net/get-images-cbir/2516048/arQTqQ5B6i3z87aZDv5Tpw959/ocr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236" y="2310712"/>
            <a:ext cx="1082040" cy="85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6979" y="5430736"/>
            <a:ext cx="1619719" cy="1081662"/>
          </a:xfrm>
          <a:prstGeom prst="rect">
            <a:avLst/>
          </a:prstGeom>
        </p:spPr>
      </p:pic>
      <p:pic>
        <p:nvPicPr>
          <p:cNvPr id="23" name="Рисунок 22" descr="https://raskraskirus.ru/wp-content/uploads/f/9/2/f9216b01aedb9f34d3c2e27904a8b318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8701" y="4188425"/>
            <a:ext cx="1239295" cy="10614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 descr="https://otkritkis.com/wp-content/uploads/2021/11/var-lib-jenkins-workspace-naurok-web-uploads-files-258286-20.007.png"/>
          <p:cNvPicPr/>
          <p:nvPr/>
        </p:nvPicPr>
        <p:blipFill rotWithShape="1">
          <a:blip r:embed="rId6" cstate="print">
            <a:clrChange>
              <a:clrFrom>
                <a:srgbClr val="792007"/>
              </a:clrFrom>
              <a:clrTo>
                <a:srgbClr val="79200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2" t="8386" r="8583" b="9098"/>
          <a:stretch/>
        </p:blipFill>
        <p:spPr bwMode="auto">
          <a:xfrm>
            <a:off x="7579748" y="2996952"/>
            <a:ext cx="1384739" cy="92216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9317617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4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avatars.mds.yandex.net/get-images-cbir/1588220/X3zEakyDkzs5WyPxaPLxeQ8433/ocr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1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5392672"/>
            <a:ext cx="1301206" cy="137430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5756" y="4151623"/>
            <a:ext cx="1876494" cy="270796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771800" y="3004418"/>
            <a:ext cx="4327205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Заяц, волк, лиса  - это звери.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Звери- это животные,  тело которых 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покрыто шерстью.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Но, тут бывают исключения. Например, бегемоту шерсть заменяет подкожный жир, у ежей шерсть "превратилась" в иголки.</a:t>
            </a: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 descr="https://thypix.com/wp-content/uploads/2020/05/fox-7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250" y="2132856"/>
            <a:ext cx="1107109" cy="14470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Рисунок 26" descr="https://avatars.mds.yandex.net/i?id=01fa651dfdfd35aec8680fc2e91848e3c3c5eb1c-10814230-images-thumbs&amp;n=13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692276"/>
            <a:ext cx="1480007" cy="1310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050499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796" y="3543300"/>
            <a:ext cx="6509084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avatars.mds.yandex.net/get-images-cbir/1480315/4UdCWeRkhyCbZsGrP8bTFA3405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9144001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0524" y="2445580"/>
            <a:ext cx="1391476" cy="833862"/>
          </a:xfrm>
          <a:prstGeom prst="rect">
            <a:avLst/>
          </a:prstGeom>
        </p:spPr>
      </p:pic>
      <p:pic>
        <p:nvPicPr>
          <p:cNvPr id="8" name="Рисунок 7" descr="https://avatars.mds.yandex.net/get-images-cbir/2404260/GmmZJ_RF1T_UYaWcXv9uAw9904/ocr"/>
          <p:cNvPicPr/>
          <p:nvPr/>
        </p:nvPicPr>
        <p:blipFill rotWithShape="1"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0" t="22877" r="18223" b="8923"/>
          <a:stretch/>
        </p:blipFill>
        <p:spPr bwMode="auto">
          <a:xfrm>
            <a:off x="1437449" y="3327586"/>
            <a:ext cx="1743075" cy="12985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s://avatars.mds.yandex.net/get-images-cbir/2106039/U8IOuVcVUZc-RoDtFTKDwQ89/ocr"/>
          <p:cNvPicPr/>
          <p:nvPr/>
        </p:nvPicPr>
        <p:blipFill rotWithShape="1">
          <a:blip r:embed="rId5" cstate="print">
            <a:clrChange>
              <a:clrFrom>
                <a:srgbClr val="FAFAF8"/>
              </a:clrFrom>
              <a:clrTo>
                <a:srgbClr val="FAFA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3" t="5558" r="13561" b="14469"/>
          <a:stretch/>
        </p:blipFill>
        <p:spPr bwMode="auto">
          <a:xfrm>
            <a:off x="3420714" y="4428092"/>
            <a:ext cx="1860377" cy="11784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ttps://avatars.mds.yandex.net/get-images-cbir/2404260/GI9wWx_MolmD-PoES9aI_w6372/ocr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14268" r="5853" b="19524"/>
          <a:stretch/>
        </p:blipFill>
        <p:spPr bwMode="auto">
          <a:xfrm>
            <a:off x="686583" y="4796251"/>
            <a:ext cx="2537614" cy="110915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https://avatars.mds.yandex.net/get-images-cbir/4599202/44WLG51l8VnAlHy-3PNbtQ6696/ocr"/>
          <p:cNvPicPr/>
          <p:nvPr/>
        </p:nvPicPr>
        <p:blipFill rotWithShape="1"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22" r="422" b="20393"/>
          <a:stretch/>
        </p:blipFill>
        <p:spPr bwMode="auto">
          <a:xfrm>
            <a:off x="4952821" y="3723202"/>
            <a:ext cx="2033403" cy="11983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https://avatars.mds.yandex.net/i?id=3bfca83f19e932f45585bab75083daac7dfad4b7-4210718-images-thumbs&amp;n=13"/>
          <p:cNvPicPr/>
          <p:nvPr/>
        </p:nvPicPr>
        <p:blipFill rotWithShape="1">
          <a:blip r:embed="rId8">
            <a:clrChange>
              <a:clrFrom>
                <a:srgbClr val="F2FFFE"/>
              </a:clrFrom>
              <a:clrTo>
                <a:srgbClr val="F2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3" t="12188" r="3254" b="19374"/>
          <a:stretch/>
        </p:blipFill>
        <p:spPr bwMode="auto">
          <a:xfrm>
            <a:off x="5509691" y="4958824"/>
            <a:ext cx="2352970" cy="12046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8796" y="260648"/>
            <a:ext cx="84916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8796" y="0"/>
            <a:ext cx="8491676" cy="717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2000" dirty="0">
              <a:solidFill>
                <a:prstClr val="black"/>
              </a:solidFill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796" y="116633"/>
            <a:ext cx="862008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Рядом с  моим лесом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протекает речка. Кто водится в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ней?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Правильно рыбки?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Ребята, а у вас в классе есть рыбаки? Какие рыбки попадались вам на крючок? Назовите их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08640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https://shareslide.ru/img/thumbs/8b1d03bc1abc76fd7e74ab8872d5d385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5575" y="476672"/>
            <a:ext cx="85208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Что 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общего у всех рыбок? </a:t>
            </a:r>
            <a:endParaRPr lang="ru-RU" sz="4400" dirty="0">
              <a:solidFill>
                <a:prstClr val="black"/>
              </a:solidFill>
            </a:endParaRPr>
          </a:p>
        </p:txBody>
      </p:sp>
      <p:pic>
        <p:nvPicPr>
          <p:cNvPr id="8" name="Рисунок 7" descr="https://cf.ppt-online.org/files1/slide/3/3uESLmcJwNK02jH8PTh5eZ69qBzoRyGlAFb1x7UgC4/slide-1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43999" cy="5589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102081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age3.slideserve.com/7033275/slide6-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869"/>
            <a:ext cx="9144000" cy="7322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885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97346"/>
            <a:ext cx="8640960" cy="2858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Правильно. У всех рыб есть голова,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туловище, плавники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хвост. Тело рыб покрыто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чешуёй (у большинства).</a:t>
            </a:r>
            <a:r>
              <a:rPr lang="ru-RU" sz="2400" dirty="0">
                <a:solidFill>
                  <a:srgbClr val="333333"/>
                </a:solidFill>
                <a:latin typeface="YS Text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Сом-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крупная пресноводная бесчешуйчатая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рыба</a:t>
            </a:r>
            <a:r>
              <a:rPr lang="ru-RU" sz="2400" dirty="0" smtClean="0">
                <a:solidFill>
                  <a:srgbClr val="333333"/>
                </a:solidFill>
                <a:latin typeface="YS Text"/>
              </a:rPr>
              <a:t>.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Рыбы- водные обитатели.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многих  рыб хорошее зрение, но у них нет век. Окружающая вода увлажняет и очищает их глаза.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Передвигаться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 помогают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плавники.С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помощью жабр рыбы дышат кислородом, растворённым в воде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3140968"/>
            <a:ext cx="5052754" cy="3574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54695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tatic.vecteezy.com/system/resources/previews/002/284/587/original/river-flow-through-the-forest-scene-at-day-time-vector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3" y="1310872"/>
            <a:ext cx="9084998" cy="55471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954" y="4052730"/>
            <a:ext cx="1710534" cy="2853248"/>
          </a:xfrm>
          <a:prstGeom prst="rect">
            <a:avLst/>
          </a:prstGeom>
        </p:spPr>
      </p:pic>
      <p:pic>
        <p:nvPicPr>
          <p:cNvPr id="4" name="Рисунок 3" descr="https://thypix.com/wp-content/uploads/2020/05/fox-7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991" y="3715665"/>
            <a:ext cx="1064260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i.pinimg.com/originals/5e/a7/66/5ea766403f37b8bd8fc31d805f69dc99.jpg"/>
          <p:cNvPicPr/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60" y="4025816"/>
            <a:ext cx="1170948" cy="864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kartinkived.ru/wp-content/uploads/2021/10/seryj-zajchik-na-polyane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778" y="4698236"/>
            <a:ext cx="762000" cy="941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gas-kvas.com/grafic/uploads/posts/2023-10/1696509626_gas-kvas-com-p-kartinki-soroka-6.jpg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745" y="1954133"/>
            <a:ext cx="1499870" cy="100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viagallica.com/a/img/pic_epeiche_004_(dessin_un_male).jpg"/>
          <p:cNvPicPr/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12876">
            <a:off x="7946806" y="2597524"/>
            <a:ext cx="1503404" cy="887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0697" y="3756564"/>
            <a:ext cx="644912" cy="62585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55576" y="116632"/>
            <a:ext cx="77768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Вот и закончилось наше путешествие. Кого  вы встретили в моих владениях? </a:t>
            </a:r>
          </a:p>
        </p:txBody>
      </p:sp>
    </p:spTree>
    <p:extLst>
      <p:ext uri="{BB962C8B-B14F-4D97-AF65-F5344CB8AC3E}">
        <p14:creationId xmlns:p14="http://schemas.microsoft.com/office/powerpoint/2010/main" val="9536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topuch.com/nasekomie-ribi-ptici-zveri/631769_html_6861b5dd0565f3ff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3999" cy="551723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267744" y="332656"/>
            <a:ext cx="6336704" cy="718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же такие животные?</a:t>
            </a: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66324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096" y="3466134"/>
            <a:ext cx="8392075" cy="114012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avatars.mds.yandex.net/get-images-cbir/3954109/6H8nq8PNpwwkTM4quWfTiQ4064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593" y="-135397"/>
            <a:ext cx="9324528" cy="6993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3" descr="http://www.free-lancers.net/posted_files/21E32FD1A0B2.jpg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06" t="9058" r="9786" b="9058"/>
          <a:stretch/>
        </p:blipFill>
        <p:spPr bwMode="auto">
          <a:xfrm>
            <a:off x="50940" y="1563906"/>
            <a:ext cx="2448272" cy="352839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0"/>
            <a:ext cx="8568951" cy="148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Сегодня к нам в гости пришёл Старичок -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Лесовичок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 Он предлагает нам небольшое путешествие по его владениям. Закройте глаза и представьте, что сейчас лето. Светит яркое солнце и мы на зелёной лужайке. Кого же мы здесь можем встретить? Послушайте загадки. 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1946232"/>
            <a:ext cx="3024336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1.Шевелились у цветка 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4 лепестка 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сорвать его хотел 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Он вспорхнул и улетел.</a:t>
            </a:r>
            <a:endParaRPr lang="ru-RU" sz="2800" dirty="0"/>
          </a:p>
        </p:txBody>
      </p:sp>
      <p:pic>
        <p:nvPicPr>
          <p:cNvPr id="10" name="Рисунок 9" descr="https://avatars.yandex.net/get-music-content/2373979/c0da30c4.a.9362686-1/m1000x1000?webp=false"/>
          <p:cNvPicPr/>
          <p:nvPr/>
        </p:nvPicPr>
        <p:blipFill rotWithShape="1"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4" t="7493" r="-2180" b="6676"/>
          <a:stretch/>
        </p:blipFill>
        <p:spPr bwMode="auto">
          <a:xfrm>
            <a:off x="2776638" y="4020213"/>
            <a:ext cx="1238250" cy="12001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860032" y="1052736"/>
            <a:ext cx="3826768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196136" y="2366698"/>
            <a:ext cx="3428894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1340768"/>
            <a:ext cx="3509122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что вы знаете о бабочках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16016" y="1773695"/>
            <a:ext cx="3970784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Люди придумали о бабочках много сказок и легенд. В одной из легенд говориться , что  бабочки -это ожившие цветы. За их красоту люди дали им красивые имена: махаон, адмирал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зорька, лимонница. 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417599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640960" cy="619656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indent="228600" algn="ctr">
              <a:spcAft>
                <a:spcPts val="0"/>
              </a:spcAft>
            </a:pPr>
            <a:r>
              <a:rPr lang="ru-RU" sz="32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Главные правила поведения в лесу           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endParaRPr lang="ru-RU" sz="3200" dirty="0" smtClean="0">
              <a:solidFill>
                <a:srgbClr val="11111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28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*</a:t>
            </a:r>
            <a:r>
              <a:rPr lang="ru-RU" sz="28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разоряйте птичьи гнезда.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28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*Не ломайте ветки деревьев.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28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*Не разоряйте муравейники.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28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*Не ловите бабочек ради забавы.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28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*Не обижайте лесных жителей.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r>
              <a:rPr lang="ru-RU" sz="28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*Не рвите цветы</a:t>
            </a:r>
            <a:r>
              <a:rPr lang="ru-RU" sz="28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indent="228600">
              <a:spcBef>
                <a:spcPts val="1125"/>
              </a:spcBef>
              <a:spcAft>
                <a:spcPts val="1125"/>
              </a:spcAft>
            </a:pP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0081" y="1628800"/>
            <a:ext cx="2756375" cy="4607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09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0368789">
            <a:off x="354244" y="2935278"/>
            <a:ext cx="8435514" cy="9874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Молодцы! Спасибо за урок!</a:t>
            </a:r>
            <a:endParaRPr lang="ru-RU" sz="4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47389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096" y="3466134"/>
            <a:ext cx="8392075" cy="114012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avatars.mds.yandex.net/get-images-cbir/3954109/6H8nq8PNpwwkTM4quWfTiQ4064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6" y="-136436"/>
            <a:ext cx="9324528" cy="6993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3" descr="http://www.free-lancers.net/posted_files/21E32FD1A0B2.jpg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06" t="9058" r="9786" b="9058"/>
          <a:stretch/>
        </p:blipFill>
        <p:spPr bwMode="auto">
          <a:xfrm>
            <a:off x="9236" y="1340768"/>
            <a:ext cx="2448272" cy="352839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0"/>
            <a:ext cx="8568951" cy="325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https://avatars.yandex.net/get-music-content/2373979/c0da30c4.a.9362686-1/m1000x1000?webp=false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4" t="7493" r="-2180" b="6676"/>
          <a:stretch/>
        </p:blipFill>
        <p:spPr bwMode="auto">
          <a:xfrm>
            <a:off x="2457508" y="4233985"/>
            <a:ext cx="1238250" cy="12001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835695" y="1083135"/>
            <a:ext cx="348625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2.Не зверь, не птица, </a:t>
            </a: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спица. 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Летит –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пищит. Сядет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–молчит, 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его убьёт </a:t>
            </a:r>
            <a:r>
              <a:rPr lang="ru-RU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Свою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кровь прольёт. </a:t>
            </a:r>
            <a:endParaRPr lang="ru-RU" sz="2800" dirty="0"/>
          </a:p>
        </p:txBody>
      </p:sp>
      <p:pic>
        <p:nvPicPr>
          <p:cNvPr id="12" name="Рисунок 11" descr="https://www.warrenphotographic.co.uk/photography/bigs/35458-Culex-mosquito-white-background.jpg"/>
          <p:cNvPicPr/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6" t="19364" r="6896" b="15111"/>
          <a:stretch/>
        </p:blipFill>
        <p:spPr bwMode="auto">
          <a:xfrm>
            <a:off x="4093737" y="5044770"/>
            <a:ext cx="1340485" cy="638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22654" y="325538"/>
            <a:ext cx="3822310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вот следующая загадка. </a:t>
            </a: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57913" y="1083135"/>
            <a:ext cx="3587051" cy="254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Довожу до вашего сведения, что кусаются только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комарихи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самки. Комар- самец кровь не пьёт. Он питается соком  растений и сладким нектаром. А своим писком комары разговаривают друг с другом. 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73678" y="3406111"/>
            <a:ext cx="27106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Что вам известно о комарах?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69219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096" y="3466134"/>
            <a:ext cx="8392075" cy="114012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avatars.mds.yandex.net/get-images-cbir/3954109/6H8nq8PNpwwkTM4quWfTiQ4064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2106"/>
            <a:ext cx="9324528" cy="6993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3" descr="http://www.free-lancers.net/posted_files/21E32FD1A0B2.jpg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06" t="9058" r="9786" b="9058"/>
          <a:stretch/>
        </p:blipFill>
        <p:spPr bwMode="auto">
          <a:xfrm>
            <a:off x="43765" y="1202904"/>
            <a:ext cx="2448272" cy="352839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51720" y="1440400"/>
            <a:ext cx="2808312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2400" dirty="0"/>
          </a:p>
        </p:txBody>
      </p:sp>
      <p:pic>
        <p:nvPicPr>
          <p:cNvPr id="10" name="Рисунок 9" descr="https://avatars.yandex.net/get-music-content/2373979/c0da30c4.a.9362686-1/m1000x1000?webp=false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4" t="7493" r="-2180" b="6676"/>
          <a:stretch/>
        </p:blipFill>
        <p:spPr bwMode="auto">
          <a:xfrm>
            <a:off x="2779178" y="4052346"/>
            <a:ext cx="1238250" cy="12001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https://www.warrenphotographic.co.uk/photography/bigs/35458-Culex-mosquito-white-background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6" t="19364" r="6896" b="15111"/>
          <a:stretch/>
        </p:blipFill>
        <p:spPr bwMode="auto">
          <a:xfrm>
            <a:off x="4017428" y="5093208"/>
            <a:ext cx="1340485" cy="638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https://img-aws.ehowcdn.com/default/ds-photo/getty/article/94/249/179089125.jpg"/>
          <p:cNvPicPr/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2" t="11343" r="8379" b="10197"/>
          <a:stretch/>
        </p:blipFill>
        <p:spPr bwMode="auto">
          <a:xfrm>
            <a:off x="6495836" y="3530918"/>
            <a:ext cx="1656183" cy="9953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835696" y="1315364"/>
            <a:ext cx="3240360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3.Голубой 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аэропланчик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Сел на белый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одуванчик. 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19931" y="188640"/>
            <a:ext cx="4472547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 и наконец  третья загадка. </a:t>
            </a: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51720" y="2329818"/>
            <a:ext cx="30243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Это так. Стрекоза  похожа  на аэроплан. Вы видели  когда -нибудь  стрекозу? Расскажите мне о ней.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076056" y="812485"/>
            <a:ext cx="3946848" cy="290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вашим  ответам могу добавить, что  глаз стрекозы состоит из множества глазков, и каждый  глаз может дать самостоятельное изображение. Во все стороны смотрит стрекоза не поворачивая  головы, хватая  добычу длинными ногами. 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41027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027" y="3565525"/>
            <a:ext cx="8208538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vatars.mds.yandex.net/get-images-cbir/1982545/6H8nq8PNpwwkTM4quWfTiQ3818/oc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2" y="-1"/>
            <a:ext cx="912059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3" descr="http://www.free-lancers.net/posted_files/21E32FD1A0B2.jpg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06" t="9058" r="9786" b="9058"/>
          <a:stretch/>
        </p:blipFill>
        <p:spPr bwMode="auto">
          <a:xfrm>
            <a:off x="299429" y="1412776"/>
            <a:ext cx="2446773" cy="35283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499" y="4108017"/>
            <a:ext cx="1237595" cy="12010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9819" y="4941168"/>
            <a:ext cx="1341236" cy="6340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6720" y="3488821"/>
            <a:ext cx="1652159" cy="99373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746202" y="1268760"/>
            <a:ext cx="5940597" cy="2321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Бабочка, стрекоза , комар - это насекомые. 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Насекомые – это животные, у которых 6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ног, голова, грудь и брюшко. </a:t>
            </a:r>
            <a:endParaRPr lang="ru-RU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52751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avatars.mds.yandex.net/get-images-cbir/1965138/0bHS7Cl_PE0xX0166NYSGw2698/ocr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71"/>
            <a:ext cx="9036496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1142" y="3674863"/>
            <a:ext cx="2195354" cy="3169850"/>
          </a:xfrm>
          <a:prstGeom prst="rect">
            <a:avLst/>
          </a:prstGeom>
        </p:spPr>
      </p:pic>
      <p:pic>
        <p:nvPicPr>
          <p:cNvPr id="6" name="Рисунок 5" descr="https://avatars.mds.yandex.net/get-images-cbir/4097783/N80JrabZqqQZu8t61i15AA6351/ocr"/>
          <p:cNvPicPr/>
          <p:nvPr/>
        </p:nvPicPr>
        <p:blipFill rotWithShape="1"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0" t="22340" r="17327" b="18871"/>
          <a:stretch/>
        </p:blipFill>
        <p:spPr bwMode="auto">
          <a:xfrm>
            <a:off x="5952987" y="827682"/>
            <a:ext cx="3091690" cy="9117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://papik.pro/uploads/posts/2022-01/1642315528_25-papik-pro-p-dyatel-klipart-27.jpg"/>
          <p:cNvPicPr/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6" t="1669" r="24754"/>
          <a:stretch/>
        </p:blipFill>
        <p:spPr bwMode="auto">
          <a:xfrm rot="927018">
            <a:off x="-37106" y="2552027"/>
            <a:ext cx="976651" cy="19005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175048" y="2778074"/>
            <a:ext cx="5845224" cy="2322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1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Дятел </a:t>
            </a:r>
            <a:r>
              <a:rPr lang="ru-RU" sz="21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1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санитар леса. Самая трудолюбивая птица в лесу. Он неохотно летает, зато усердно работает: </a:t>
            </a:r>
            <a:r>
              <a:rPr lang="ru-RU" sz="2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дятел в лесу лазает по древесному стволу, мощными ударами клюва разбивает его и извлекает жучков и личинок. В день дятел съедает до 1000 жуков-короедов.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75049" y="1833466"/>
            <a:ext cx="7968952" cy="835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1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Наше путешествие продолжается. Хочу вас познакомить со своими друзьями. Кто они вы узнаете , если отгадаете мои ребусы. </a:t>
            </a:r>
            <a:endParaRPr lang="ru-RU" sz="21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30730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20" name="Объект 19"/>
          <p:cNvGraphicFramePr>
            <a:graphicFrameLocks noGrp="1"/>
          </p:cNvGraphicFramePr>
          <p:nvPr>
            <p:ph idx="1"/>
          </p:nvPr>
        </p:nvGraphicFramePr>
        <p:xfrm>
          <a:off x="3412490" y="3442557"/>
          <a:ext cx="2319020" cy="8412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19020"/>
              </a:tblGrid>
              <a:tr h="4476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 dirty="0">
                          <a:effectLst/>
                        </a:rPr>
                        <a:t>,,ВА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4" name="Рисунок 3" descr="https://avatars.mds.yandex.net/get-images-cbir/1965138/0bHS7Cl_PE0xX0166NYSGw2698/ocr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902" y="30193"/>
            <a:ext cx="9036496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4017" y="2618421"/>
            <a:ext cx="2195354" cy="316985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403647" y="2420888"/>
            <a:ext cx="5328593" cy="450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1" name="Рисунок 30" descr="https://avatars.mds.yandex.net/get-images-cbir/2000264/E-BjIfUrWpE9GDf1pEzFLA4871/ocr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" t="20502" r="-363" b="6304"/>
          <a:stretch/>
        </p:blipFill>
        <p:spPr bwMode="auto">
          <a:xfrm>
            <a:off x="6300192" y="1417639"/>
            <a:ext cx="2627402" cy="10032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2" name="Рисунок 31" descr="https://avatars.mds.yandex.net/get-images-cbir/1569626/kjKzWnjL7QU2Ws13Gn0f-w5150/ocr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888" y="8453"/>
            <a:ext cx="1442720" cy="1495425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Прямоугольник 25"/>
          <p:cNvSpPr/>
          <p:nvPr/>
        </p:nvSpPr>
        <p:spPr>
          <a:xfrm>
            <a:off x="1403646" y="1916832"/>
            <a:ext cx="4715635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Сова - это хищная птица. У нее большие глаза, расположенные на одной стороне тела и острый загнутый клюв. Голова птицы очень подвижна. У некоторых видов сов встречаются отростки перьев на голове, которые в народе называют "ушами".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совы замечательный слух и отличное зрение. Охотится она только ночью, хотя днём тоже видит.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828028">
            <a:off x="-134021" y="3041580"/>
            <a:ext cx="1070480" cy="1733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23853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20" name="Объект 19"/>
          <p:cNvGraphicFramePr>
            <a:graphicFrameLocks noGrp="1"/>
          </p:cNvGraphicFramePr>
          <p:nvPr>
            <p:ph idx="1"/>
          </p:nvPr>
        </p:nvGraphicFramePr>
        <p:xfrm>
          <a:off x="3412490" y="3442557"/>
          <a:ext cx="2319020" cy="8412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19020"/>
              </a:tblGrid>
              <a:tr h="4476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 dirty="0">
                          <a:effectLst/>
                        </a:rPr>
                        <a:t>,,ВА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4" name="Рисунок 3" descr="https://avatars.mds.yandex.net/get-images-cbir/1965138/0bHS7Cl_PE0xX0166NYSGw2698/ocr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036496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4017" y="2618421"/>
            <a:ext cx="2195354" cy="316985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403647" y="2420888"/>
            <a:ext cx="5328593" cy="450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403646" y="1916832"/>
            <a:ext cx="4715635" cy="320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https://shkolaveka.ru/upload/medialibrary/8e9/8e91b1364aadda40fd8f23fe9bb6275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281" y="1574092"/>
            <a:ext cx="2498643" cy="1044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s://gas-kvas.com/grafic/uploads/posts/2023-10/1696509626_gas-kvas-com-p-kartinki-soroka-6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76764">
            <a:off x="1408988" y="379415"/>
            <a:ext cx="1719203" cy="12488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9561" y="96265"/>
            <a:ext cx="1444877" cy="149974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91680" y="2420888"/>
            <a:ext cx="5166320" cy="219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Сорока имеет чёрно –белую окраску. Сорока   всеядная  птица .Она ест колорадских жуков, долгоносиков .Разоряя чужие гнёзда, она приносит некоторый вред, но он не велик по сравнению с пользой ,которую она приносит, уничтожая вредных насекомых. </a:t>
            </a:r>
            <a:endParaRPr lang="ru-RU" sz="16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93645" y="2076972"/>
            <a:ext cx="1572904" cy="221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83433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avatars.mds.yandex.net/get-images-cbir/4809776/0bHS7Cl_PE0xX0166NYSGw8306/ocr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gas-kvas.com/grafic/uploads/posts/2023-10/1696509626_gas-kvas-com-p-kartinki-soroka-6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2902">
            <a:off x="1265579" y="574072"/>
            <a:ext cx="1499870" cy="100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3040" y="30999"/>
            <a:ext cx="1450974" cy="14997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7623" y="2078717"/>
            <a:ext cx="2516376" cy="363476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475656" y="2348880"/>
            <a:ext cx="4694768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Сорока, сова, дятел -это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птицы. Птицы- это животные, у которых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два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крыла,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две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ноги и тело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покрыто перьями. Зимой птицам холодно и голодно. Сделайте кормушки и подкормите  их. </a:t>
            </a: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AutoShape 2" descr="https://top-fon.com/uploads/posts/2023-01/1674697829_top-fon-com-p-fonovie-kartinki-dlya-prezentatsii-po-ekol-216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85988" y="2348880"/>
            <a:ext cx="1532834" cy="2150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98241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090dc22c28e246f63a869ea041948c52a5e083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Окружающий мир 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Окружающий мир 9</Template>
  <TotalTime>1997</TotalTime>
  <Words>701</Words>
  <Application>Microsoft Office PowerPoint</Application>
  <PresentationFormat>Экран (4:3)</PresentationFormat>
  <Paragraphs>89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30" baseType="lpstr">
      <vt:lpstr>Arial</vt:lpstr>
      <vt:lpstr>Calibri</vt:lpstr>
      <vt:lpstr>Times New Roman</vt:lpstr>
      <vt:lpstr>Tw Cen MT</vt:lpstr>
      <vt:lpstr>Tw Cen MT Condensed</vt:lpstr>
      <vt:lpstr>Wingdings 3</vt:lpstr>
      <vt:lpstr>YS Text</vt:lpstr>
      <vt:lpstr>Окружающий мир 9</vt:lpstr>
      <vt:lpstr>Интеграл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Я хочу вас познакомить с еще одними жителями леса. Кто они, вы узнаете из кроссворда. О ком так говорят.   </vt:lpstr>
      <vt:lpstr>КРОССВОРД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«Окружающий мир»</dc:title>
  <dc:creator>Ольга Михайловна</dc:creator>
  <cp:lastModifiedBy>Admin</cp:lastModifiedBy>
  <cp:revision>116</cp:revision>
  <dcterms:created xsi:type="dcterms:W3CDTF">2014-11-14T19:26:36Z</dcterms:created>
  <dcterms:modified xsi:type="dcterms:W3CDTF">2024-08-07T13:04:15Z</dcterms:modified>
</cp:coreProperties>
</file>