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57" r:id="rId3"/>
    <p:sldId id="283" r:id="rId4"/>
    <p:sldId id="285" r:id="rId5"/>
    <p:sldId id="284" r:id="rId6"/>
    <p:sldId id="289" r:id="rId7"/>
    <p:sldId id="286" r:id="rId8"/>
    <p:sldId id="287" r:id="rId9"/>
    <p:sldId id="288" r:id="rId10"/>
    <p:sldId id="272" r:id="rId11"/>
    <p:sldId id="273" r:id="rId12"/>
    <p:sldId id="274" r:id="rId13"/>
    <p:sldId id="275" r:id="rId14"/>
    <p:sldId id="276" r:id="rId15"/>
    <p:sldId id="280" r:id="rId16"/>
    <p:sldId id="281" r:id="rId17"/>
    <p:sldId id="28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000000"/>
    <a:srgbClr val="808000"/>
    <a:srgbClr val="FF9933"/>
    <a:srgbClr val="993366"/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DFA5-607D-4791-B790-CCF02517740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760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57A36-FEF1-4D9C-A22C-41524F7EB2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163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124E2-240F-44F2-ADB1-F96B1009AB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781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370013" y="301625"/>
            <a:ext cx="7313612" cy="56403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F63705F-C71B-449B-80E8-3C4D335A737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085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2F5FE-AA41-424F-8332-91A1293B8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896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BA3D3-062E-4ED0-8C52-13205092B8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0873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8FF18-BD71-46EC-B87C-12A585AFEC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81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5FED-1BF6-46BC-9CA6-76F9B72912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818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77BC-4CB4-4723-B913-2CA991102A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43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4B8F99-D846-47AF-9629-65E4CEA2BE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252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F24ABD-992D-4681-9CF0-171FBCC639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54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08EA-EF0E-489B-AB56-4E44434727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750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2E7679F-E153-45E9-9795-81138736FB4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8723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600200"/>
            <a:ext cx="7467600" cy="2054225"/>
          </a:xfrm>
        </p:spPr>
        <p:txBody>
          <a:bodyPr anchor="ctr">
            <a:noAutofit/>
          </a:bodyPr>
          <a:lstStyle/>
          <a:p>
            <a:pPr algn="ctr"/>
            <a:r>
              <a:rPr lang="ru-RU" sz="8800" b="1" i="1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hnschrift Light Condensed" panose="020B0502040204020203" pitchFamily="34" charset="0"/>
              </a:rPr>
              <a:t>Задачи </a:t>
            </a:r>
            <a:br>
              <a:rPr lang="ru-RU" sz="8800" b="1" i="1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hnschrift Light Condensed" panose="020B0502040204020203" pitchFamily="34" charset="0"/>
              </a:rPr>
            </a:br>
            <a:r>
              <a:rPr lang="ru-RU" sz="8800" b="1" i="1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ahnschrift Light Condensed" panose="020B0502040204020203" pitchFamily="34" charset="0"/>
              </a:rPr>
              <a:t>на проценты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52800" y="5105400"/>
            <a:ext cx="5481638" cy="1144588"/>
          </a:xfrm>
        </p:spPr>
        <p:txBody>
          <a:bodyPr>
            <a:normAutofit fontScale="85000" lnSpcReduction="20000"/>
          </a:bodyPr>
          <a:lstStyle/>
          <a:p>
            <a:pPr algn="r">
              <a:lnSpc>
                <a:spcPct val="80000"/>
              </a:lnSpc>
            </a:pPr>
            <a:r>
              <a:rPr lang="ru-RU" sz="1200" dirty="0" smtClean="0">
                <a:solidFill>
                  <a:schemeClr val="tx1"/>
                </a:solidFill>
              </a:rPr>
              <a:t>Южанинова Ольга Викторовна</a:t>
            </a:r>
          </a:p>
          <a:p>
            <a:pPr algn="r">
              <a:lnSpc>
                <a:spcPct val="80000"/>
              </a:lnSpc>
            </a:pPr>
            <a:r>
              <a:rPr lang="ru-RU" sz="1200" dirty="0" smtClean="0">
                <a:solidFill>
                  <a:schemeClr val="tx1"/>
                </a:solidFill>
              </a:rPr>
              <a:t>учитель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r">
              <a:lnSpc>
                <a:spcPct val="80000"/>
              </a:lnSpc>
            </a:pPr>
            <a:r>
              <a:rPr lang="ru-RU" sz="1200" dirty="0" smtClean="0">
                <a:solidFill>
                  <a:schemeClr val="tx1"/>
                </a:solidFill>
              </a:rPr>
              <a:t>МАОУ Политехническая гимназия</a:t>
            </a:r>
          </a:p>
          <a:p>
            <a:pPr algn="r">
              <a:lnSpc>
                <a:spcPct val="80000"/>
              </a:lnSpc>
            </a:pPr>
            <a:r>
              <a:rPr lang="ru-RU" sz="1200" dirty="0" smtClean="0">
                <a:solidFill>
                  <a:schemeClr val="tx1"/>
                </a:solidFill>
              </a:rPr>
              <a:t>Презентация к уроку по учебному предмету «математика» в 6 классе по теме «Задачи на проценты»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76200"/>
            <a:ext cx="1828800" cy="1828800"/>
          </a:xfrm>
          <a:prstGeom prst="rect">
            <a:avLst/>
          </a:prstGeom>
        </p:spPr>
      </p:pic>
      <p:pic>
        <p:nvPicPr>
          <p:cNvPr id="7174" name="Picture 6" descr="https://sun1-84.userapi.com/s/v1/ig2/7V1zPbtvYMmpr1lI7q9Jvfwjka8foEFcOK4ZZjR4DRDbi_XRGds0XlELxkeUDoIsp0b6c7ui5C-h9YbWZyvOXgVt.jpg?quality=96&amp;crop=0,0,1024,1024&amp;as=32x32,48x48,72x72,108x108,160x160,240x240,360x360,480x480,540x540,640x640,720x720&amp;ava=1&amp;cs=240x2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4293"/>
            <a:ext cx="1878701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8305800" cy="762000"/>
          </a:xfrm>
        </p:spPr>
        <p:txBody>
          <a:bodyPr/>
          <a:lstStyle/>
          <a:p>
            <a:r>
              <a:rPr lang="ru-RU" sz="3200" b="1" i="1" dirty="0">
                <a:solidFill>
                  <a:srgbClr val="0000FF"/>
                </a:solidFill>
              </a:rPr>
              <a:t>Определите тип задачи и решите её: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546906" y="1866900"/>
            <a:ext cx="8229600" cy="1447800"/>
          </a:xfrm>
        </p:spPr>
        <p:txBody>
          <a:bodyPr/>
          <a:lstStyle/>
          <a:p>
            <a:pPr marL="552450" indent="-552450" algn="just">
              <a:buClr>
                <a:srgbClr val="000000"/>
              </a:buClr>
              <a:buSzTx/>
              <a:buFont typeface="Symbol" pitchFamily="18" charset="2"/>
              <a:buAutoNum type="arabicParenR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</a:rPr>
              <a:t>Билеты в театр стоили 300 рублей, потом их цена увеличилась на 12%. На сколько рублей увеличилась цена билета?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295400" y="2971800"/>
            <a:ext cx="1187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 b="1" dirty="0"/>
              <a:t>I тип: 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821" name="Rectangle 5"/>
              <p:cNvSpPr>
                <a:spLocks noChangeArrowheads="1"/>
              </p:cNvSpPr>
              <p:nvPr/>
            </p:nvSpPr>
            <p:spPr bwMode="auto">
              <a:xfrm>
                <a:off x="1598712" y="3425318"/>
                <a:ext cx="3557384" cy="6169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r>
                      <a:rPr lang="ru-RU" sz="2400" b="0" i="1" dirty="0" smtClean="0">
                        <a:latin typeface="Cambria Math"/>
                      </a:rPr>
                      <m:t>300</m:t>
                    </m:r>
                    <m:r>
                      <a:rPr lang="ru-RU" sz="2400" b="0" i="1" dirty="0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ru-RU" sz="24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0" i="1" dirty="0" smtClean="0">
                            <a:latin typeface="Cambria Math"/>
                          </a:rPr>
                          <m:t>12</m:t>
                        </m:r>
                      </m:num>
                      <m:den>
                        <m:r>
                          <a:rPr lang="ru-RU" sz="2400" b="0" i="1" dirty="0" smtClean="0">
                            <a:latin typeface="Cambria Math"/>
                          </a:rPr>
                          <m:t>100</m:t>
                        </m:r>
                      </m:den>
                    </m:f>
                    <m:r>
                      <a:rPr lang="ru-RU" sz="2400" b="0" i="1" dirty="0" smtClean="0">
                        <a:latin typeface="Cambria Math"/>
                      </a:rPr>
                      <m:t>=36</m:t>
                    </m:r>
                  </m:oMath>
                </a14:m>
                <a:r>
                  <a:rPr lang="ru-RU" sz="2400" i="1" dirty="0" smtClean="0"/>
                  <a:t> </a:t>
                </a:r>
                <a:r>
                  <a:rPr lang="ru-RU" sz="2400" i="1" dirty="0"/>
                  <a:t>(рублей)</a:t>
                </a:r>
              </a:p>
            </p:txBody>
          </p:sp>
        </mc:Choice>
        <mc:Fallback>
          <p:sp>
            <p:nvSpPr>
              <p:cNvPr id="34821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98712" y="3425318"/>
                <a:ext cx="3557384" cy="616964"/>
              </a:xfrm>
              <a:prstGeom prst="rect">
                <a:avLst/>
              </a:prstGeom>
              <a:blipFill rotWithShape="1">
                <a:blip r:embed="rId2"/>
                <a:stretch>
                  <a:fillRect r="-2055" b="-6931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990600" y="4038600"/>
            <a:ext cx="7820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i="1" dirty="0"/>
              <a:t>Ответ. Цена билета увеличилась на 36 рублей.</a:t>
            </a:r>
            <a:r>
              <a:rPr lang="ru-RU" sz="2000" dirty="0"/>
              <a:t> </a:t>
            </a:r>
          </a:p>
        </p:txBody>
      </p:sp>
      <p:pic>
        <p:nvPicPr>
          <p:cNvPr id="34824" name="Picture 8" descr="MCj0384292000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9000" y="4648200"/>
            <a:ext cx="2133600" cy="1906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  <p:bldP spid="34820" grpId="0"/>
      <p:bldP spid="34821" grpId="0"/>
      <p:bldP spid="348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457200"/>
            <a:ext cx="7769225" cy="1905000"/>
          </a:xfrm>
        </p:spPr>
        <p:txBody>
          <a:bodyPr/>
          <a:lstStyle/>
          <a:p>
            <a:pPr marL="552450" indent="-552450" algn="just">
              <a:buClr>
                <a:srgbClr val="000000"/>
              </a:buClr>
              <a:buSzTx/>
              <a:buFont typeface="Symbol" pitchFamily="18" charset="2"/>
              <a:buAutoNum type="arabicParenR" startAt="2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</a:rPr>
              <a:t>Автобус должен проехать от одного города до другого 50 км. Проехав 30 км, он сделал остановку. Сколько процентов пути он проехал? </a:t>
            </a:r>
          </a:p>
          <a:p>
            <a:pPr marL="552450" indent="-552450">
              <a:buFont typeface="Wingdings" pitchFamily="2" charset="2"/>
              <a:buNone/>
            </a:pPr>
            <a:endParaRPr lang="ru-RU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828800" y="2438400"/>
            <a:ext cx="1376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 b="1" dirty="0"/>
              <a:t>III тип: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6869" name="Rectangle 5"/>
              <p:cNvSpPr>
                <a:spLocks noChangeArrowheads="1"/>
              </p:cNvSpPr>
              <p:nvPr/>
            </p:nvSpPr>
            <p:spPr bwMode="auto">
              <a:xfrm>
                <a:off x="1721994" y="2811262"/>
                <a:ext cx="2752677" cy="6258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r>
                  <a:rPr lang="ru-RU" sz="2400" b="1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1" i="1" smtClean="0">
                            <a:latin typeface="Cambria Math"/>
                          </a:rPr>
                          <m:t>𝟑𝟎</m:t>
                        </m:r>
                      </m:num>
                      <m:den>
                        <m:r>
                          <a:rPr lang="ru-RU" sz="2400" b="1" i="1" smtClean="0">
                            <a:latin typeface="Cambria Math"/>
                          </a:rPr>
                          <m:t>𝟓𝟎</m:t>
                        </m:r>
                      </m:den>
                    </m:f>
                    <m:r>
                      <a:rPr lang="ru-RU" sz="2400" b="1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2400" b="1" i="1" smtClean="0">
                        <a:latin typeface="Cambria Math"/>
                        <a:ea typeface="Cambria Math"/>
                      </a:rPr>
                      <m:t>𝟏𝟎𝟎</m:t>
                    </m:r>
                    <m:r>
                      <a:rPr lang="ru-RU" sz="2400" b="1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ru-RU" sz="2400" b="1" i="1" smtClean="0">
                        <a:latin typeface="Cambria Math"/>
                        <a:ea typeface="Cambria Math"/>
                      </a:rPr>
                      <m:t>𝟔𝟎</m:t>
                    </m:r>
                  </m:oMath>
                </a14:m>
                <a:r>
                  <a:rPr lang="ru-RU" sz="2400" i="1" dirty="0" smtClean="0"/>
                  <a:t>%</a:t>
                </a:r>
                <a:r>
                  <a:rPr lang="ru-RU" sz="2400" dirty="0" smtClean="0"/>
                  <a:t>   </a:t>
                </a:r>
                <a:endParaRPr lang="ru-RU" sz="2400" dirty="0"/>
              </a:p>
            </p:txBody>
          </p:sp>
        </mc:Choice>
        <mc:Fallback>
          <p:sp>
            <p:nvSpPr>
              <p:cNvPr id="36869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1994" y="2811262"/>
                <a:ext cx="2752677" cy="625877"/>
              </a:xfrm>
              <a:prstGeom prst="rect">
                <a:avLst/>
              </a:prstGeom>
              <a:blipFill rotWithShape="1">
                <a:blip r:embed="rId2"/>
                <a:stretch>
                  <a:fillRect b="-6796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1524000" y="3505200"/>
            <a:ext cx="584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i="1" dirty="0"/>
              <a:t>Ответ. Автобус проехал 60% пути</a:t>
            </a:r>
            <a:r>
              <a:rPr lang="ru-RU" sz="2400" i="1" dirty="0">
                <a:solidFill>
                  <a:schemeClr val="bg2"/>
                </a:solidFill>
              </a:rPr>
              <a:t>.</a:t>
            </a:r>
            <a:r>
              <a:rPr lang="ru-RU" sz="2400" dirty="0">
                <a:solidFill>
                  <a:schemeClr val="bg2"/>
                </a:solidFill>
              </a:rPr>
              <a:t> </a:t>
            </a:r>
          </a:p>
        </p:txBody>
      </p:sp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90800" y="4267200"/>
            <a:ext cx="403860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36868" grpId="0"/>
      <p:bldP spid="36869" grpId="0"/>
      <p:bldP spid="368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533400"/>
            <a:ext cx="7313613" cy="1524000"/>
          </a:xfrm>
        </p:spPr>
        <p:txBody>
          <a:bodyPr/>
          <a:lstStyle/>
          <a:p>
            <a:pPr marL="552450" indent="-552450" algn="just">
              <a:buClr>
                <a:srgbClr val="000000"/>
              </a:buClr>
              <a:buSzTx/>
              <a:buFont typeface="Symbol" pitchFamily="18" charset="2"/>
              <a:buAutoNum type="arabicParenR" startAt="3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</a:rPr>
              <a:t>Купив 1,5 кг груш, девочка истратила 50% своих денег. Сколько кг груш могла бы купить девочка на все деньги?</a:t>
            </a:r>
          </a:p>
          <a:p>
            <a:pPr marL="552450" indent="-552450">
              <a:buFont typeface="Wingdings" pitchFamily="2" charset="2"/>
              <a:buNone/>
            </a:pPr>
            <a:endParaRPr lang="ru-RU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286000" y="2043113"/>
            <a:ext cx="1139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 dirty="0"/>
              <a:t>II тип: 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1600200" y="3124200"/>
            <a:ext cx="7102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i="1" dirty="0"/>
              <a:t>Ответ. Девочка могла бы купить 3 кг груш.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894" name="Rectangle 6"/>
              <p:cNvSpPr>
                <a:spLocks noChangeArrowheads="1"/>
              </p:cNvSpPr>
              <p:nvPr/>
            </p:nvSpPr>
            <p:spPr bwMode="auto">
              <a:xfrm>
                <a:off x="1676400" y="2432090"/>
                <a:ext cx="2703432" cy="6222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400" b="0" i="1" smtClean="0">
                        <a:latin typeface="Cambria Math"/>
                      </a:rPr>
                      <m:t>1,5 : </m:t>
                    </m:r>
                    <m:f>
                      <m:fPr>
                        <m:ctrlPr>
                          <a:rPr lang="ru-RU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b="0" i="1" smtClean="0">
                            <a:latin typeface="Cambria Math"/>
                          </a:rPr>
                          <m:t>50</m:t>
                        </m:r>
                      </m:num>
                      <m:den>
                        <m:r>
                          <a:rPr lang="ru-RU" sz="2400" b="0" i="1" smtClean="0">
                            <a:latin typeface="Cambria Math"/>
                          </a:rPr>
                          <m:t>100</m:t>
                        </m:r>
                      </m:den>
                    </m:f>
                    <m:r>
                      <a:rPr lang="ru-RU" sz="2400" b="0" i="1" smtClean="0">
                        <a:latin typeface="Cambria Math"/>
                      </a:rPr>
                      <m:t>=3</m:t>
                    </m:r>
                  </m:oMath>
                </a14:m>
                <a:r>
                  <a:rPr lang="ru-RU" sz="2400" i="1" dirty="0"/>
                  <a:t> (кг)</a:t>
                </a:r>
                <a:r>
                  <a:rPr lang="ru-RU" sz="2400" dirty="0"/>
                  <a:t> </a:t>
                </a:r>
              </a:p>
            </p:txBody>
          </p:sp>
        </mc:Choice>
        <mc:Fallback>
          <p:sp>
            <p:nvSpPr>
              <p:cNvPr id="37894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76400" y="2432090"/>
                <a:ext cx="2703432" cy="622222"/>
              </a:xfrm>
              <a:prstGeom prst="rect">
                <a:avLst/>
              </a:prstGeom>
              <a:blipFill rotWithShape="1">
                <a:blip r:embed="rId2"/>
                <a:stretch>
                  <a:fillRect b="-6863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7896" name="Picture 8" descr="MCj0438239000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2800" y="3810000"/>
            <a:ext cx="2514600" cy="2509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  <p:bldP spid="37892" grpId="0"/>
      <p:bldP spid="37893" grpId="0"/>
      <p:bldP spid="378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286000"/>
            <a:ext cx="7543800" cy="14509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i="1" dirty="0"/>
              <a:t>Решение сложных </a:t>
            </a:r>
            <a:br>
              <a:rPr lang="ru-RU" sz="5400" b="1" i="1" dirty="0"/>
            </a:br>
            <a:r>
              <a:rPr lang="ru-RU" sz="5400" b="1" i="1" dirty="0"/>
              <a:t>задач на </a:t>
            </a:r>
            <a:r>
              <a:rPr lang="ru-RU" sz="5400" b="1" i="1" dirty="0" smtClean="0"/>
              <a:t>проценты</a:t>
            </a:r>
            <a:endParaRPr lang="ru-RU" sz="5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609600" y="304800"/>
            <a:ext cx="82296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sz="2200">
                <a:solidFill>
                  <a:srgbClr val="0000FF"/>
                </a:solidFill>
                <a:latin typeface="Times New Roman" pitchFamily="18" charset="0"/>
              </a:rPr>
              <a:t>Цена товара понизилась на 30%, а потом ещё на 15%. На сколько процентов понизилась цена товара по сравнению с первоначальной? Сколько стал стоить товар, если его первоначальная стоимость была 3000 рублей?</a:t>
            </a:r>
            <a:endParaRPr lang="ru-RU">
              <a:solidFill>
                <a:srgbClr val="0000FF"/>
              </a:solidFill>
            </a:endParaRPr>
          </a:p>
        </p:txBody>
      </p:sp>
      <p:pic>
        <p:nvPicPr>
          <p:cNvPr id="39941" name="Picture 5" descr="MCj0439847000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61150" y="5105400"/>
            <a:ext cx="2482850" cy="1560513"/>
          </a:xfrm>
          <a:prstGeom prst="rect">
            <a:avLst/>
          </a:prstGeom>
          <a:noFill/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09600" y="1676400"/>
            <a:ext cx="800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arenR"/>
            </a:pPr>
            <a:r>
              <a:rPr lang="ru-RU" i="1" dirty="0">
                <a:solidFill>
                  <a:srgbClr val="000000"/>
                </a:solidFill>
              </a:rPr>
              <a:t>Первоначальную цену принимаем за 100%, после первого понижения цена товара понизилась на: 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943" name="Rectangle 7"/>
              <p:cNvSpPr>
                <a:spLocks noChangeArrowheads="1"/>
              </p:cNvSpPr>
              <p:nvPr/>
            </p:nvSpPr>
            <p:spPr bwMode="auto">
              <a:xfrm>
                <a:off x="4267200" y="2150271"/>
                <a:ext cx="3214341" cy="4857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rgbClr val="000000"/>
                        </a:solidFill>
                        <a:latin typeface="Cambria Math"/>
                      </a:rPr>
                      <m:t>3000</m:t>
                    </m:r>
                    <m:r>
                      <a:rPr lang="en-US" b="0" i="1" dirty="0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ru-RU" i="1" dirty="0" smtClean="0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dirty="0" smtClean="0">
                            <a:solidFill>
                              <a:srgbClr val="000000"/>
                            </a:solidFill>
                            <a:latin typeface="Cambria Math"/>
                          </a:rPr>
                          <m:t>30</m:t>
                        </m:r>
                      </m:num>
                      <m:den>
                        <m:r>
                          <a:rPr lang="en-US" b="0" i="1" dirty="0" smtClean="0">
                            <a:solidFill>
                              <a:srgbClr val="000000"/>
                            </a:solidFill>
                            <a:latin typeface="Cambria Math"/>
                          </a:rPr>
                          <m:t>100</m:t>
                        </m:r>
                      </m:den>
                    </m:f>
                    <m:r>
                      <a:rPr lang="ru-RU" i="1" dirty="0" smtClean="0">
                        <a:solidFill>
                          <a:srgbClr val="000000"/>
                        </a:solidFill>
                        <a:latin typeface="Cambria Math"/>
                      </a:rPr>
                      <m:t>= 900 </m:t>
                    </m:r>
                  </m:oMath>
                </a14:m>
                <a:r>
                  <a:rPr lang="ru-RU" i="1" dirty="0">
                    <a:solidFill>
                      <a:srgbClr val="000000"/>
                    </a:solidFill>
                  </a:rPr>
                  <a:t>(рублей). </a:t>
                </a:r>
              </a:p>
            </p:txBody>
          </p:sp>
        </mc:Choice>
        <mc:Fallback>
          <p:sp>
            <p:nvSpPr>
              <p:cNvPr id="39943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67200" y="2150271"/>
                <a:ext cx="3214341" cy="485774"/>
              </a:xfrm>
              <a:prstGeom prst="rect">
                <a:avLst/>
              </a:prstGeom>
              <a:blipFill rotWithShape="1">
                <a:blip r:embed="rId3"/>
                <a:stretch>
                  <a:fillRect b="-6329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609600" y="2590800"/>
            <a:ext cx="3852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342900" indent="-342900">
              <a:buFontTx/>
              <a:buAutoNum type="arabicParenR" startAt="2"/>
            </a:pPr>
            <a:r>
              <a:rPr lang="ru-RU" i="1" dirty="0">
                <a:solidFill>
                  <a:srgbClr val="000000"/>
                </a:solidFill>
              </a:rPr>
              <a:t>Новая цена товара стала:   </a:t>
            </a: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4267200" y="2590800"/>
            <a:ext cx="374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i="1" dirty="0">
                <a:solidFill>
                  <a:srgbClr val="000000"/>
                </a:solidFill>
              </a:rPr>
              <a:t>3000 – 900 = 2100 (рублей). </a:t>
            </a: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533400" y="3048000"/>
            <a:ext cx="6200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342900" indent="-342900">
              <a:buFontTx/>
              <a:buAutoNum type="arabicParenR" startAt="3"/>
            </a:pPr>
            <a:r>
              <a:rPr lang="ru-RU" i="1" dirty="0">
                <a:solidFill>
                  <a:srgbClr val="000000"/>
                </a:solidFill>
              </a:rPr>
              <a:t>Второе понижение происходит от новой цены: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947" name="Rectangle 11"/>
              <p:cNvSpPr>
                <a:spLocks noChangeArrowheads="1"/>
              </p:cNvSpPr>
              <p:nvPr/>
            </p:nvSpPr>
            <p:spPr bwMode="auto">
              <a:xfrm>
                <a:off x="4419600" y="3291314"/>
                <a:ext cx="3217547" cy="489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rgbClr val="000000"/>
                        </a:solidFill>
                        <a:latin typeface="Cambria Math"/>
                      </a:rPr>
                      <m:t>210</m:t>
                    </m:r>
                    <m:r>
                      <a:rPr lang="en-US" i="1" dirty="0">
                        <a:solidFill>
                          <a:srgbClr val="000000"/>
                        </a:solidFill>
                        <a:latin typeface="Cambria Math"/>
                      </a:rPr>
                      <m:t>0</m:t>
                    </m:r>
                    <m:r>
                      <a:rPr lang="en-US" i="1" dirty="0">
                        <a:solidFill>
                          <a:srgbClr val="000000"/>
                        </a:solidFill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ru-RU" i="1" dirty="0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dirty="0" smtClean="0">
                            <a:solidFill>
                              <a:srgbClr val="000000"/>
                            </a:solidFill>
                            <a:latin typeface="Cambria Math"/>
                          </a:rPr>
                          <m:t>15</m:t>
                        </m:r>
                      </m:num>
                      <m:den>
                        <m:r>
                          <a:rPr lang="en-US" i="1" dirty="0">
                            <a:solidFill>
                              <a:srgbClr val="000000"/>
                            </a:solidFill>
                            <a:latin typeface="Cambria Math"/>
                          </a:rPr>
                          <m:t>100</m:t>
                        </m:r>
                      </m:den>
                    </m:f>
                    <m:r>
                      <a:rPr lang="ru-RU" i="1" dirty="0">
                        <a:solidFill>
                          <a:srgbClr val="000000"/>
                        </a:solidFill>
                        <a:latin typeface="Cambria Math"/>
                      </a:rPr>
                      <m:t>=</m:t>
                    </m:r>
                  </m:oMath>
                </a14:m>
                <a:r>
                  <a:rPr lang="en-US" i="1" dirty="0" smtClean="0">
                    <a:solidFill>
                      <a:srgbClr val="000000"/>
                    </a:solidFill>
                  </a:rPr>
                  <a:t> 315 </a:t>
                </a:r>
                <a:r>
                  <a:rPr lang="ru-RU" i="1" dirty="0" smtClean="0">
                    <a:solidFill>
                      <a:srgbClr val="000000"/>
                    </a:solidFill>
                  </a:rPr>
                  <a:t>(рублей</a:t>
                </a:r>
                <a:r>
                  <a:rPr lang="ru-RU" i="1" dirty="0">
                    <a:solidFill>
                      <a:srgbClr val="000000"/>
                    </a:solidFill>
                  </a:rPr>
                  <a:t>).</a:t>
                </a:r>
                <a:r>
                  <a:rPr lang="ru-RU" dirty="0"/>
                  <a:t> </a:t>
                </a:r>
              </a:p>
            </p:txBody>
          </p:sp>
        </mc:Choice>
        <mc:Fallback>
          <p:sp>
            <p:nvSpPr>
              <p:cNvPr id="39947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19600" y="3291314"/>
                <a:ext cx="3217547" cy="489686"/>
              </a:xfrm>
              <a:prstGeom prst="rect">
                <a:avLst/>
              </a:prstGeom>
              <a:blipFill rotWithShape="1">
                <a:blip r:embed="rId4"/>
                <a:stretch>
                  <a:fillRect b="-5000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457200" y="3733800"/>
            <a:ext cx="52482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342900" indent="-342900">
              <a:buFontTx/>
              <a:buAutoNum type="arabicParenR" startAt="4"/>
            </a:pPr>
            <a:r>
              <a:rPr lang="ru-RU" i="1" dirty="0">
                <a:solidFill>
                  <a:srgbClr val="000000"/>
                </a:solidFill>
              </a:rPr>
              <a:t>Цена товара </a:t>
            </a:r>
            <a:r>
              <a:rPr lang="ru-RU" i="1" dirty="0">
                <a:solidFill>
                  <a:srgbClr val="000000"/>
                </a:solidFill>
              </a:rPr>
              <a:t>после</a:t>
            </a:r>
            <a:r>
              <a:rPr lang="ru-RU" i="1" dirty="0">
                <a:solidFill>
                  <a:srgbClr val="000000"/>
                </a:solidFill>
              </a:rPr>
              <a:t> понижения стала:</a:t>
            </a:r>
            <a:r>
              <a:rPr lang="ru-RU" dirty="0"/>
              <a:t>   </a:t>
            </a: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5403850" y="3733800"/>
            <a:ext cx="374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i="1">
                <a:solidFill>
                  <a:srgbClr val="000000"/>
                </a:solidFill>
              </a:rPr>
              <a:t>2100 – 315 = 1785 (рублей).</a:t>
            </a:r>
            <a:r>
              <a:rPr lang="ru-RU"/>
              <a:t> </a:t>
            </a: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457200" y="4191000"/>
            <a:ext cx="3440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342900" indent="-342900">
              <a:buFontTx/>
              <a:buAutoNum type="arabicParenR" startAt="5"/>
            </a:pPr>
            <a:r>
              <a:rPr lang="ru-RU" i="1">
                <a:solidFill>
                  <a:srgbClr val="000000"/>
                </a:solidFill>
              </a:rPr>
              <a:t>Общее снижение цены:</a:t>
            </a:r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3962400" y="4191000"/>
            <a:ext cx="3716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i="1"/>
              <a:t> </a:t>
            </a:r>
            <a:r>
              <a:rPr lang="ru-RU" i="1">
                <a:solidFill>
                  <a:srgbClr val="000000"/>
                </a:solidFill>
              </a:rPr>
              <a:t>900 + 315 = 1215 (рублей).</a:t>
            </a:r>
            <a:r>
              <a:rPr lang="ru-RU"/>
              <a:t> </a:t>
            </a:r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457200" y="4648200"/>
            <a:ext cx="7480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342900" indent="-342900">
              <a:buFontTx/>
              <a:buAutoNum type="arabicParenR" startAt="6"/>
            </a:pPr>
            <a:r>
              <a:rPr lang="ru-RU" i="1">
                <a:solidFill>
                  <a:srgbClr val="000000"/>
                </a:solidFill>
              </a:rPr>
              <a:t>Процентное понижение цены товара от первоначальной:</a:t>
            </a:r>
            <a:r>
              <a:rPr lang="ru-RU"/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953" name="Rectangle 17"/>
              <p:cNvSpPr>
                <a:spLocks noChangeArrowheads="1"/>
              </p:cNvSpPr>
              <p:nvPr/>
            </p:nvSpPr>
            <p:spPr bwMode="auto">
              <a:xfrm>
                <a:off x="3208167" y="4967715"/>
                <a:ext cx="2792752" cy="489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marL="800100" lvl="1" indent="-342900" algn="just">
                  <a:buClr>
                    <a:schemeClr val="tx1"/>
                  </a:buClr>
                  <a:tabLst>
                    <a:tab pos="0" algn="l"/>
                    <a:tab pos="228600" algn="l"/>
                  </a:tabLst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/>
                          </a:rPr>
                          <m:t>1215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/>
                          </a:rPr>
                          <m:t>3000</m:t>
                        </m:r>
                      </m:den>
                    </m:f>
                    <m:r>
                      <a:rPr lang="ru-RU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</a:rPr>
                      <m:t>100</m:t>
                    </m:r>
                  </m:oMath>
                </a14:m>
                <a:r>
                  <a:rPr lang="ru-RU" i="1" dirty="0">
                    <a:solidFill>
                      <a:srgbClr val="000000"/>
                    </a:solidFill>
                  </a:rPr>
                  <a:t>= 40,5%.</a:t>
                </a:r>
              </a:p>
            </p:txBody>
          </p:sp>
        </mc:Choice>
        <mc:Fallback>
          <p:sp>
            <p:nvSpPr>
              <p:cNvPr id="39953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08167" y="4967715"/>
                <a:ext cx="2792752" cy="489686"/>
              </a:xfrm>
              <a:prstGeom prst="rect">
                <a:avLst/>
              </a:prstGeom>
              <a:blipFill rotWithShape="1">
                <a:blip r:embed="rId5"/>
                <a:stretch>
                  <a:fillRect b="-5000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954" name="Rectangle 18"/>
          <p:cNvSpPr>
            <a:spLocks noChangeArrowheads="1"/>
          </p:cNvSpPr>
          <p:nvPr/>
        </p:nvSpPr>
        <p:spPr bwMode="auto">
          <a:xfrm>
            <a:off x="381000" y="5486400"/>
            <a:ext cx="6248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i="1">
                <a:solidFill>
                  <a:srgbClr val="000000"/>
                </a:solidFill>
              </a:rPr>
              <a:t>Ответ. На 40,5% понизилась цена товара по сравнению с первоначальной, новая стоимость товара 1215 рублей.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2" grpId="0"/>
      <p:bldP spid="39943" grpId="0"/>
      <p:bldP spid="39944" grpId="0"/>
      <p:bldP spid="39945" grpId="0"/>
      <p:bldP spid="39946" grpId="0"/>
      <p:bldP spid="39949" grpId="0"/>
      <p:bldP spid="39950" grpId="0"/>
      <p:bldP spid="39951" grpId="0"/>
      <p:bldP spid="39952" grpId="0"/>
      <p:bldP spid="39953" grpId="0"/>
      <p:bldP spid="399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09600"/>
            <a:ext cx="7313613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Самостоятельная </a:t>
            </a:r>
            <a:r>
              <a:rPr lang="ru-RU" b="1" i="1" dirty="0" smtClean="0"/>
              <a:t>работа</a:t>
            </a:r>
            <a:endParaRPr lang="ru-RU" b="1" i="1" dirty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380206" y="1905000"/>
            <a:ext cx="8839200" cy="3124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sz="2400" b="1" dirty="0">
                <a:solidFill>
                  <a:schemeClr val="hlink"/>
                </a:solidFill>
              </a:rPr>
              <a:t>«три»</a:t>
            </a:r>
            <a:r>
              <a:rPr lang="ru-RU" sz="2400" dirty="0">
                <a:solidFill>
                  <a:srgbClr val="000000"/>
                </a:solidFill>
              </a:rPr>
              <a:t> - решение тестовой части,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rgbClr val="000000"/>
                </a:solidFill>
              </a:rPr>
              <a:t>                                                                     </a:t>
            </a:r>
          </a:p>
          <a:p>
            <a:pPr>
              <a:buFont typeface="Wingdings" pitchFamily="2" charset="2"/>
              <a:buNone/>
            </a:pPr>
            <a:r>
              <a:rPr lang="ru-RU" sz="2400" b="1" dirty="0">
                <a:solidFill>
                  <a:schemeClr val="tx2"/>
                </a:solidFill>
              </a:rPr>
              <a:t>«четыре»</a:t>
            </a:r>
            <a:r>
              <a:rPr lang="ru-RU" sz="2400" dirty="0">
                <a:solidFill>
                  <a:srgbClr val="000000"/>
                </a:solidFill>
              </a:rPr>
              <a:t> - решение тестовой части + одна задача,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rgbClr val="000000"/>
                </a:solidFill>
              </a:rPr>
              <a:t>                                                                    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2400" b="1" dirty="0">
                <a:solidFill>
                  <a:srgbClr val="FF3300"/>
                </a:solidFill>
              </a:rPr>
              <a:t>«пять»</a:t>
            </a:r>
            <a:r>
              <a:rPr lang="ru-RU" sz="2400" dirty="0">
                <a:solidFill>
                  <a:srgbClr val="000000"/>
                </a:solidFill>
              </a:rPr>
              <a:t> - решение тестовой части + две задачи.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86" name="Group 3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88480539"/>
              </p:ext>
            </p:extLst>
          </p:nvPr>
        </p:nvGraphicFramePr>
        <p:xfrm>
          <a:off x="457200" y="152400"/>
          <a:ext cx="8305800" cy="6091238"/>
        </p:xfrm>
        <a:graphic>
          <a:graphicData uri="http://schemas.openxmlformats.org/drawingml/2006/table">
            <a:tbl>
              <a:tblPr/>
              <a:tblGrid>
                <a:gridCol w="8305800"/>
              </a:tblGrid>
              <a:tr h="3797300">
                <a:tc>
                  <a:txBody>
                    <a:bodyPr/>
                    <a:lstStyle/>
                    <a:p>
                      <a:pPr marL="476250" marR="0" lvl="0" indent="-476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библиотеке было 9450 книг. Детские книги составили 30%. Это:       </a:t>
                      </a:r>
                    </a:p>
                    <a:p>
                      <a:pPr marL="476250" marR="0" lvl="0" indent="-476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          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                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б) 3,15             в) 283,5               г) 315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6250" marR="0" lvl="0" indent="-4762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arenR" startAt="2"/>
                        <a:tabLst>
                          <a:tab pos="457200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Стоимость товара 1200 руб. Сколько будет стоить товар после увеличения его цены на   25%?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6250" marR="0" lvl="0" indent="-4762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               а) 300             б) 600          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                    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г) 900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6250" marR="0" lvl="0" indent="-4762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arenR" startAt="3"/>
                        <a:tabLst>
                          <a:tab pos="457200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В библиотеке 15% всех книг – словари. Сколько книг в библиотеке, если словарей в ней 600?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6250" marR="0" lvl="0" indent="-4762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а)  9000          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                      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в) 900             г) 900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39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4) Для компота смешали 3 кг яблок и 7 кг слив. Сколько процентов составляют сливы?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5) На субботник вышли 160 человек. В ремонте дороги участвовали 25 % всех людей, а остальные сажали деревья. Сколько человек сажали деревья?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24000" y="10668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2835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57800" y="2205335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 1500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5200" y="32766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б) 4000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334000" y="4495799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70 %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400" y="5637451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120 человек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4" grpId="0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98" y="409478"/>
            <a:ext cx="7527902" cy="545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914400"/>
            <a:ext cx="7313612" cy="530225"/>
          </a:xfrm>
        </p:spPr>
        <p:txBody>
          <a:bodyPr/>
          <a:lstStyle/>
          <a:p>
            <a:r>
              <a:rPr lang="ru-RU" sz="3200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Цель </a:t>
            </a:r>
            <a:r>
              <a:rPr lang="ru-RU" sz="3200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урока: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959" y="1845734"/>
            <a:ext cx="7711441" cy="402336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Уметь классифицировать задачи на проценты по трем типам правил, решать одношаговые задачи на проценты, применять полученные знания при решении более сложных задач.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Задачи</a:t>
            </a:r>
            <a:r>
              <a:rPr lang="ru-RU" dirty="0" smtClean="0"/>
              <a:t> </a:t>
            </a:r>
            <a:r>
              <a:rPr lang="ru-RU" sz="3200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урока: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Clr>
                <a:schemeClr val="bg2"/>
              </a:buClr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изучить </a:t>
            </a:r>
            <a:r>
              <a:rPr lang="ru-RU" sz="2800" dirty="0">
                <a:solidFill>
                  <a:schemeClr val="tx1"/>
                </a:solidFill>
              </a:rPr>
              <a:t>основные приёмы и методы решения задач на проценты; </a:t>
            </a:r>
          </a:p>
          <a:p>
            <a:pPr marL="0" indent="0">
              <a:buClr>
                <a:schemeClr val="bg2"/>
              </a:buClr>
              <a:buNone/>
            </a:pPr>
            <a:r>
              <a:rPr lang="ru-RU" sz="2800" dirty="0">
                <a:solidFill>
                  <a:schemeClr val="tx1"/>
                </a:solidFill>
              </a:rPr>
              <a:t>сформировать у учащихся умение решать более сложные  задачи на проценты;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Clr>
                <a:schemeClr val="bg2"/>
              </a:buClr>
              <a:buNone/>
            </a:pPr>
            <a:r>
              <a:rPr lang="ru-RU" sz="2800" dirty="0">
                <a:solidFill>
                  <a:schemeClr val="tx1"/>
                </a:solidFill>
              </a:rPr>
              <a:t>о</a:t>
            </a:r>
            <a:r>
              <a:rPr lang="ru-RU" sz="2800" dirty="0" smtClean="0">
                <a:solidFill>
                  <a:schemeClr val="tx1"/>
                </a:solidFill>
              </a:rPr>
              <a:t>тработать приемы решения задач.</a:t>
            </a:r>
          </a:p>
          <a:p>
            <a:pPr>
              <a:buClr>
                <a:schemeClr val="bg2"/>
              </a:buClr>
              <a:buFontTx/>
              <a:buChar char="•"/>
            </a:pPr>
            <a:endParaRPr lang="ru-RU" sz="2800" dirty="0">
              <a:solidFill>
                <a:schemeClr val="tx1"/>
              </a:solidFill>
            </a:endParaRPr>
          </a:p>
          <a:p>
            <a:pPr>
              <a:buClr>
                <a:schemeClr val="bg2"/>
              </a:buClr>
              <a:buFontTx/>
              <a:buChar char="•"/>
            </a:pP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55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Помогите рассчитать скидку при покупке товара стоимостью 12000 рублей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207" y="1846263"/>
            <a:ext cx="5446035" cy="402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402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тип задач: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822960" y="1981213"/>
                <a:ext cx="7330440" cy="23091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Чтобы найти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от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, надо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ru-RU" b="0" i="1" smtClean="0">
                        <a:latin typeface="Cambria Math" panose="02040503050406030204" pitchFamily="18" charset="0"/>
                      </a:rPr>
                      <m:t> умножить на</m:t>
                    </m:r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dirty="0" smtClean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ru-RU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ru-RU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US" i="1" dirty="0" smtClean="0"/>
              </a:p>
              <a:p>
                <a:endParaRPr lang="en-US" dirty="0"/>
              </a:p>
              <a:p>
                <a:pPr algn="just"/>
                <a:r>
                  <a:rPr lang="en-US" dirty="0" smtClean="0"/>
                  <a:t>	</a:t>
                </a:r>
                <a:r>
                  <a:rPr lang="ru-RU" b="1" dirty="0" smtClean="0"/>
                  <a:t>Чтобы </a:t>
                </a:r>
                <a:r>
                  <a:rPr lang="ru-RU" b="1" dirty="0" smtClean="0"/>
                  <a:t>найти процент от числа, надо это число умножить на дробь, соответствующую этому количеству процентов</a:t>
                </a:r>
                <a:endParaRPr lang="ru-RU" b="1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60" y="1981213"/>
                <a:ext cx="7330440" cy="2309158"/>
              </a:xfrm>
              <a:prstGeom prst="rect">
                <a:avLst/>
              </a:prstGeom>
              <a:blipFill rotWithShape="1">
                <a:blip r:embed="rId2"/>
                <a:stretch>
                  <a:fillRect l="-665" t="-264" r="-582" b="-31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/>
              <p:cNvSpPr>
                <a:spLocks noGrp="1"/>
              </p:cNvSpPr>
              <p:nvPr>
                <p:ph idx="1"/>
              </p:nvPr>
            </p:nvSpPr>
            <p:spPr>
              <a:xfrm>
                <a:off x="822960" y="4419600"/>
                <a:ext cx="7543801" cy="4023360"/>
              </a:xfrm>
            </p:spPr>
            <p:txBody>
              <a:bodyPr/>
              <a:lstStyle/>
              <a:p>
                <a:r>
                  <a:rPr lang="ru-RU" dirty="0" smtClean="0"/>
                  <a:t>Пример: Найти 20% от 45</a:t>
                </a:r>
              </a:p>
              <a:p>
                <a:r>
                  <a:rPr lang="ru-RU" dirty="0" smtClean="0"/>
                  <a:t>Решение: 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 panose="02040503050406030204" pitchFamily="18" charset="0"/>
                      </a:rPr>
                      <m:t>45</m:t>
                    </m:r>
                    <m:r>
                      <a:rPr lang="ru-RU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f>
                      <m:fPr>
                        <m:ctrlPr>
                          <a:rPr lang="ru-RU" b="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20</m:t>
                        </m:r>
                      </m:num>
                      <m:den>
                        <m:r>
                          <a:rPr lang="ru-RU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ru-RU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=9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6" name="Объект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22960" y="4419600"/>
                <a:ext cx="7543801" cy="4023360"/>
              </a:xfrm>
              <a:blipFill rotWithShape="0">
                <a:blip r:embed="rId3"/>
                <a:stretch>
                  <a:fillRect l="-808" t="-15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905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Помогите определить первоначальную стоимость товара, если скидка 15% составила 360 рублей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461" y="1846263"/>
            <a:ext cx="4031527" cy="402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29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тип задач: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22959" y="1845734"/>
                <a:ext cx="7635241" cy="4023360"/>
              </a:xfrm>
            </p:spPr>
            <p:txBody>
              <a:bodyPr>
                <a:normAutofit fontScale="92500" lnSpcReduction="20000"/>
              </a:bodyPr>
              <a:lstStyle/>
              <a:p>
                <a:pPr algn="just"/>
                <a:r>
                  <a:rPr lang="ru-RU" dirty="0" smtClean="0"/>
                  <a:t>Чтобы </a:t>
                </a:r>
                <a:r>
                  <a:rPr lang="ru-RU" dirty="0"/>
                  <a:t>найти </a:t>
                </a:r>
                <a:r>
                  <a:rPr lang="ru-RU" dirty="0" smtClean="0"/>
                  <a:t>число по его части </a:t>
                </a:r>
                <a:r>
                  <a:rPr lang="en-US" i="1" dirty="0" smtClean="0"/>
                  <a:t>b</a:t>
                </a:r>
                <a:r>
                  <a:rPr lang="ru-RU" i="1" dirty="0" smtClean="0"/>
                  <a:t>, выраженной дробью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ru-RU" b="0" i="1" smtClean="0">
                        <a:latin typeface="Cambria Math"/>
                      </a:rPr>
                      <m:t> 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𝑝</m:t>
                        </m:r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≠0</m:t>
                        </m:r>
                      </m:e>
                    </m:d>
                    <m:r>
                      <a:rPr lang="en-US" b="0" i="0" smtClean="0">
                        <a:latin typeface="Cambria Math"/>
                        <a:ea typeface="Cambria Math"/>
                      </a:rPr>
                      <m:t>,</m:t>
                    </m:r>
                  </m:oMath>
                </a14:m>
                <a:r>
                  <a:rPr lang="ru-RU" dirty="0" smtClean="0"/>
                  <a:t>надо</a:t>
                </a:r>
                <a:r>
                  <a:rPr lang="ru-RU" i="1" dirty="0" smtClean="0"/>
                  <a:t> </a:t>
                </a:r>
                <a:r>
                  <a:rPr lang="en-US" i="1" dirty="0" smtClean="0"/>
                  <a:t>b</a:t>
                </a:r>
                <a:r>
                  <a:rPr lang="ru-RU" i="1" dirty="0" smtClean="0"/>
                  <a:t> </a:t>
                </a:r>
                <a14:m>
                  <m:oMath xmlns:m="http://schemas.openxmlformats.org/officeDocument/2006/math">
                    <m:r>
                      <a:rPr lang="ru-RU" b="0" i="1" smtClean="0">
                        <a:latin typeface="Cambria Math"/>
                      </a:rPr>
                      <m:t>разделить 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на</m:t>
                    </m:r>
                    <m:r>
                      <a:rPr lang="ru-RU" b="0" i="1" smtClean="0"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dirty="0"/>
                  <a:t>:</a:t>
                </a:r>
              </a:p>
              <a:p>
                <a:pPr marL="1471400" lvl="8" indent="0">
                  <a:buNone/>
                </a:pPr>
                <a:r>
                  <a:rPr lang="en-US" sz="2600" b="0" dirty="0" smtClean="0"/>
                  <a:t>                  </a:t>
                </a:r>
              </a:p>
              <a:p>
                <a:pPr marL="1471400" lvl="8" indent="0">
                  <a:buNone/>
                </a:pPr>
                <a:r>
                  <a:rPr lang="en-US" sz="2600" dirty="0"/>
                  <a:t>	</a:t>
                </a:r>
                <a:r>
                  <a:rPr lang="en-US" sz="2600" dirty="0" smtClean="0"/>
                  <a:t>	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latin typeface="Cambria Math"/>
                      </a:rPr>
                      <m:t>𝑎</m:t>
                    </m:r>
                    <m:r>
                      <a:rPr lang="ru-RU" sz="2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latin typeface="Cambria Math"/>
                      </a:rPr>
                      <m:t>𝑏</m:t>
                    </m:r>
                    <m:r>
                      <a:rPr lang="en-US" sz="2600" b="0" i="1" smtClean="0">
                        <a:latin typeface="Cambria Math"/>
                      </a:rPr>
                      <m:t> :</m:t>
                    </m:r>
                    <m:f>
                      <m:fPr>
                        <m:ctrlPr>
                          <a:rPr lang="ru-RU" sz="2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>
                          <a:rPr lang="en-US" sz="2600" i="1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i="1" dirty="0"/>
              </a:p>
              <a:p>
                <a:endParaRPr lang="en-US" dirty="0"/>
              </a:p>
              <a:p>
                <a:pPr marL="201168" lvl="1" indent="0">
                  <a:buNone/>
                </a:pPr>
                <a:r>
                  <a:rPr lang="ru-RU" dirty="0" smtClean="0"/>
                  <a:t>	</a:t>
                </a:r>
                <a:r>
                  <a:rPr lang="ru-RU" sz="2100" b="1" dirty="0"/>
                  <a:t>Чтобы найти целое по его проценту, </a:t>
                </a:r>
                <a:r>
                  <a:rPr lang="ru-RU" sz="2100" b="1" dirty="0"/>
                  <a:t>надо </a:t>
                </a:r>
                <a:r>
                  <a:rPr lang="ru-RU" sz="2100" b="1" dirty="0"/>
                  <a:t>число разделить </a:t>
                </a:r>
                <a:r>
                  <a:rPr lang="ru-RU" sz="2100" b="1" dirty="0"/>
                  <a:t>на дробь, соответствующую этому количеству </a:t>
                </a:r>
                <a:r>
                  <a:rPr lang="ru-RU" sz="2100" b="1" dirty="0"/>
                  <a:t>процентов</a:t>
                </a:r>
              </a:p>
              <a:p>
                <a:pPr marL="201168" lvl="1" indent="0">
                  <a:buNone/>
                </a:pPr>
                <a:endParaRPr lang="ru-RU" sz="2100" dirty="0"/>
              </a:p>
              <a:p>
                <a:pPr marL="201168" lvl="1" indent="0">
                  <a:buNone/>
                </a:pPr>
                <a:r>
                  <a:rPr lang="ru-RU" sz="2100" dirty="0"/>
                  <a:t>Пример: Если 8% длины отрезка составляют 2,4 см, то длина всего отрезка:</a:t>
                </a:r>
              </a:p>
              <a:p>
                <a:pPr marL="201168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100"/>
                        <m:t>2,4 :0,08=240 :8=30 см</m:t>
                      </m:r>
                    </m:oMath>
                  </m:oMathPara>
                </a14:m>
                <a:endParaRPr lang="ru-RU" sz="2100" dirty="0"/>
              </a:p>
              <a:p>
                <a:r>
                  <a:rPr lang="ru-RU" dirty="0" smtClean="0"/>
                  <a:t> </a:t>
                </a: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22959" y="1845734"/>
                <a:ext cx="7635241" cy="4023360"/>
              </a:xfrm>
              <a:blipFill rotWithShape="1">
                <a:blip r:embed="rId2"/>
                <a:stretch>
                  <a:fillRect l="-718" t="-1970" r="-18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746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85800"/>
            <a:ext cx="6705600" cy="5028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53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тип задач: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algn="just"/>
                <a:r>
                  <a:rPr lang="ru-RU" dirty="0" smtClean="0"/>
                  <a:t>Чтобы найти, сколько процентов число </a:t>
                </a:r>
                <a:r>
                  <a:rPr lang="en-US" dirty="0" smtClean="0"/>
                  <a:t>b</a:t>
                </a:r>
                <a:r>
                  <a:rPr lang="ru-RU" dirty="0" smtClean="0"/>
                  <a:t> составляет от а, надо сначала узнать, какую часть </a:t>
                </a:r>
                <a:r>
                  <a:rPr lang="en-US" dirty="0" smtClean="0"/>
                  <a:t>b </a:t>
                </a:r>
                <a:r>
                  <a:rPr lang="ru-RU" dirty="0" smtClean="0"/>
                  <a:t>составляет от а, а затем выразить в процентах:</a:t>
                </a:r>
              </a:p>
              <a:p>
                <a:pPr marL="1471400" lvl="8" indent="0" algn="just">
                  <a:buNone/>
                </a:pPr>
                <a:r>
                  <a:rPr lang="en-US" b="0" dirty="0" smtClean="0"/>
                  <a:t>		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𝑝</m:t>
                    </m:r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𝑎</m:t>
                        </m:r>
                      </m:den>
                    </m:f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∙100%</m:t>
                    </m:r>
                  </m:oMath>
                </a14:m>
                <a:endParaRPr lang="ru-RU" sz="2800" dirty="0" smtClean="0"/>
              </a:p>
              <a:p>
                <a:pPr marL="201168" lvl="1" indent="0" algn="just">
                  <a:buNone/>
                </a:pPr>
                <a:r>
                  <a:rPr lang="en-US" b="1" dirty="0" smtClean="0"/>
                  <a:t>	</a:t>
                </a:r>
              </a:p>
              <a:p>
                <a:pPr marL="201168" lvl="1" indent="0" algn="just">
                  <a:buNone/>
                </a:pPr>
                <a:r>
                  <a:rPr lang="en-US" b="1" dirty="0"/>
                  <a:t>	</a:t>
                </a:r>
                <a:r>
                  <a:rPr lang="ru-RU" b="1" dirty="0" smtClean="0"/>
                  <a:t>Чтобы узнать, сколько процентов первое число составляет от второго, надо первое число разделить на второе и результат умножить на 100%</a:t>
                </a:r>
              </a:p>
              <a:p>
                <a:pPr algn="just"/>
                <a:r>
                  <a:rPr lang="ru-RU" dirty="0" smtClean="0"/>
                  <a:t>Пример: 9 г соли в растворе массой 180 г составляет:</a:t>
                </a:r>
              </a:p>
              <a:p>
                <a:pPr marL="1471400" lvl="8" indent="0">
                  <a:buNone/>
                </a:pPr>
                <a:r>
                  <a:rPr lang="en-US" dirty="0" smtClean="0"/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/>
                          </a:rPr>
                          <m:t>9</m:t>
                        </m:r>
                        <m:r>
                          <a:rPr lang="en-US" sz="2400" b="0" i="1" smtClean="0">
                            <a:latin typeface="Cambria Math"/>
                            <a:ea typeface="Cambria Math"/>
                          </a:rPr>
                          <m:t>∙100</m:t>
                        </m:r>
                      </m:num>
                      <m:den>
                        <m:r>
                          <a:rPr lang="en-US" sz="2400" b="0" i="1" smtClean="0">
                            <a:latin typeface="Cambria Math"/>
                          </a:rPr>
                          <m:t>180</m:t>
                        </m:r>
                      </m:den>
                    </m:f>
                    <m:r>
                      <a:rPr lang="en-US" sz="2400" b="0" i="1" smtClean="0">
                        <a:latin typeface="Cambria Math"/>
                      </a:rPr>
                      <m:t>=5%</m:t>
                    </m:r>
                  </m:oMath>
                </a14:m>
                <a:endParaRPr lang="ru-RU" sz="24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08" t="-1515" r="-20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2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657</TotalTime>
  <Words>698</Words>
  <Application>Microsoft Office PowerPoint</Application>
  <PresentationFormat>Экран (4:3)</PresentationFormat>
  <Paragraphs>85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Ретро</vt:lpstr>
      <vt:lpstr>Задачи  на проценты</vt:lpstr>
      <vt:lpstr>Цель урока: </vt:lpstr>
      <vt:lpstr>Задачи урока:</vt:lpstr>
      <vt:lpstr>Помогите рассчитать скидку при покупке товара стоимостью 12000 рублей</vt:lpstr>
      <vt:lpstr>1 тип задач:</vt:lpstr>
      <vt:lpstr>Помогите определить первоначальную стоимость товара, если скидка 15% составила 360 рублей</vt:lpstr>
      <vt:lpstr>2 тип задач:</vt:lpstr>
      <vt:lpstr>Презентация PowerPoint</vt:lpstr>
      <vt:lpstr>3 тип задач:</vt:lpstr>
      <vt:lpstr>Определите тип задачи и решите её:</vt:lpstr>
      <vt:lpstr>Презентация PowerPoint</vt:lpstr>
      <vt:lpstr>Презентация PowerPoint</vt:lpstr>
      <vt:lpstr>Решение сложных  задач на проценты</vt:lpstr>
      <vt:lpstr>Презентация PowerPoint</vt:lpstr>
      <vt:lpstr>Самостоятельная работа</vt:lpstr>
      <vt:lpstr>Презентация PowerPoint</vt:lpstr>
      <vt:lpstr>Презентация PowerPoint</vt:lpstr>
    </vt:vector>
  </TitlesOfParts>
  <Company>SamForum.ws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RePack by Diakov</cp:lastModifiedBy>
  <cp:revision>43</cp:revision>
  <dcterms:created xsi:type="dcterms:W3CDTF">2010-05-03T15:56:02Z</dcterms:created>
  <dcterms:modified xsi:type="dcterms:W3CDTF">2025-06-09T14:47:39Z</dcterms:modified>
</cp:coreProperties>
</file>