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17" initials="2" lastIdx="1" clrIdx="0">
    <p:extLst>
      <p:ext uri="{19B8F6BF-5375-455C-9EA6-DF929625EA0E}">
        <p15:presenceInfo xmlns:p15="http://schemas.microsoft.com/office/powerpoint/2012/main" userId="21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A2E8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972DD-DD99-4527-8E0B-639B44AF2AA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6F1CF-53D3-4E4F-8985-64687B1EB0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407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6F1CF-53D3-4E4F-8985-64687B1EB06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508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82634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8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041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970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7757850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57364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82367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021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003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282168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942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5AFD4E2-8101-4A01-B84F-8A1E742FCC16}" type="datetimeFigureOut">
              <a:rPr lang="ru-RU" smtClean="0"/>
              <a:t>10.06.2024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01197D4-C4EF-4787-A326-FB037038BB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62821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CjVT3y5LZk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72688" y="1791853"/>
            <a:ext cx="4730085" cy="3417455"/>
          </a:xfrm>
        </p:spPr>
        <p:txBody>
          <a:bodyPr/>
          <a:lstStyle/>
          <a:p>
            <a:r>
              <a:rPr lang="ru-RU" sz="2400" cap="none" spc="600" dirty="0" smtClean="0"/>
              <a:t>ЯКОВЛЕВА ЕКАТЕРИНА ИГОРЕВНА</a:t>
            </a:r>
            <a:br>
              <a:rPr lang="ru-RU" sz="2400" cap="none" spc="600" dirty="0" smtClean="0"/>
            </a:br>
            <a:r>
              <a:rPr lang="ru-RU" sz="2400" cap="none" spc="600" dirty="0" smtClean="0"/>
              <a:t/>
            </a:r>
            <a:br>
              <a:rPr lang="ru-RU" sz="2400" cap="none" spc="600" dirty="0" smtClean="0"/>
            </a:br>
            <a:r>
              <a:rPr lang="ru-RU" sz="2400" cap="none" spc="600" dirty="0" smtClean="0"/>
              <a:t>Преподаватель английского языка</a:t>
            </a:r>
            <a:br>
              <a:rPr lang="ru-RU" sz="2400" cap="none" spc="600" dirty="0" smtClean="0"/>
            </a:br>
            <a:r>
              <a:rPr lang="ru-RU" sz="2400" cap="none" spc="600" dirty="0" smtClean="0">
                <a:solidFill>
                  <a:schemeClr val="accent1"/>
                </a:solidFill>
              </a:rPr>
              <a:t>«Уральская специальная </a:t>
            </a:r>
            <a:r>
              <a:rPr lang="ru-RU" sz="2400" cap="none" spc="600" dirty="0">
                <a:solidFill>
                  <a:schemeClr val="accent1"/>
                </a:solidFill>
              </a:rPr>
              <a:t>м</a:t>
            </a:r>
            <a:r>
              <a:rPr lang="ru-RU" sz="2400" cap="none" spc="600" dirty="0" smtClean="0">
                <a:solidFill>
                  <a:schemeClr val="accent1"/>
                </a:solidFill>
              </a:rPr>
              <a:t>узыкальная школа-колледж»</a:t>
            </a:r>
            <a:r>
              <a:rPr lang="ru-RU" sz="2400" cap="none" spc="600" dirty="0" smtClean="0"/>
              <a:t/>
            </a:r>
            <a:br>
              <a:rPr lang="ru-RU" sz="2400" cap="none" spc="600" dirty="0" smtClean="0"/>
            </a:br>
            <a:endParaRPr lang="ru-RU" sz="2400" cap="none" spc="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6270" y="5933014"/>
            <a:ext cx="9662919" cy="742279"/>
          </a:xfrm>
        </p:spPr>
        <p:txBody>
          <a:bodyPr>
            <a:normAutofit fontScale="85000" lnSpcReduction="10000"/>
          </a:bodyPr>
          <a:lstStyle/>
          <a:p>
            <a:r>
              <a:rPr lang="ru-RU" kern="900" cap="none" spc="330" dirty="0">
                <a:latin typeface="Cambria" panose="02040503050406030204" pitchFamily="18" charset="0"/>
                <a:ea typeface="Cambria" panose="02040503050406030204" pitchFamily="18" charset="0"/>
              </a:rPr>
              <a:t>Презентация </a:t>
            </a:r>
            <a:r>
              <a:rPr lang="ru-RU" kern="900" cap="none" spc="330" dirty="0" smtClean="0">
                <a:latin typeface="Cambria" panose="02040503050406030204" pitchFamily="18" charset="0"/>
                <a:ea typeface="Cambria" panose="02040503050406030204" pitchFamily="18" charset="0"/>
              </a:rPr>
              <a:t>к </a:t>
            </a:r>
            <a:r>
              <a:rPr lang="ru-RU" kern="900" cap="none" spc="330" dirty="0">
                <a:latin typeface="Cambria" panose="02040503050406030204" pitchFamily="18" charset="0"/>
                <a:ea typeface="Cambria" panose="02040503050406030204" pitchFamily="18" charset="0"/>
              </a:rPr>
              <a:t>у</a:t>
            </a:r>
            <a:r>
              <a:rPr lang="ru-RU" kern="900" cap="none" spc="330" dirty="0" smtClean="0">
                <a:latin typeface="Cambria" panose="02040503050406030204" pitchFamily="18" charset="0"/>
                <a:ea typeface="Cambria" panose="02040503050406030204" pitchFamily="18" charset="0"/>
              </a:rPr>
              <a:t>року по учебному предмету </a:t>
            </a:r>
            <a:r>
              <a:rPr lang="ru-RU" kern="900" cap="none" spc="330" dirty="0">
                <a:latin typeface="Cambria" panose="02040503050406030204" pitchFamily="18" charset="0"/>
                <a:ea typeface="Cambria" panose="02040503050406030204" pitchFamily="18" charset="0"/>
              </a:rPr>
              <a:t>«Английский </a:t>
            </a:r>
            <a:r>
              <a:rPr lang="ru-RU" kern="900" cap="none" spc="330" dirty="0" smtClean="0">
                <a:latin typeface="Cambria" panose="02040503050406030204" pitchFamily="18" charset="0"/>
                <a:ea typeface="Cambria" panose="02040503050406030204" pitchFamily="18" charset="0"/>
              </a:rPr>
              <a:t>язык</a:t>
            </a:r>
            <a:r>
              <a:rPr lang="ru-RU" kern="900" cap="none" spc="330" dirty="0">
                <a:latin typeface="Cambria" panose="02040503050406030204" pitchFamily="18" charset="0"/>
                <a:ea typeface="Cambria" panose="02040503050406030204" pitchFamily="18" charset="0"/>
              </a:rPr>
              <a:t>» </a:t>
            </a:r>
            <a:r>
              <a:rPr lang="ru-RU" kern="900" cap="none" spc="330" dirty="0" smtClean="0">
                <a:latin typeface="Cambria" panose="02040503050406030204" pitchFamily="18" charset="0"/>
                <a:ea typeface="Cambria" panose="02040503050406030204" pitchFamily="18" charset="0"/>
              </a:rPr>
              <a:t>в </a:t>
            </a:r>
            <a:r>
              <a:rPr lang="ru-RU" kern="900" cap="none" spc="330" dirty="0">
                <a:latin typeface="Cambria" panose="02040503050406030204" pitchFamily="18" charset="0"/>
                <a:ea typeface="Cambria" panose="02040503050406030204" pitchFamily="18" charset="0"/>
              </a:rPr>
              <a:t>5-ом </a:t>
            </a:r>
            <a:r>
              <a:rPr lang="ru-RU" kern="900" cap="none" spc="330" dirty="0" smtClean="0">
                <a:latin typeface="Cambria" panose="02040503050406030204" pitchFamily="18" charset="0"/>
                <a:ea typeface="Cambria" panose="02040503050406030204" pitchFamily="18" charset="0"/>
              </a:rPr>
              <a:t>классе на тему «Прошедшее продолженное время»</a:t>
            </a:r>
            <a:endParaRPr lang="ru-RU" kern="900" spc="33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108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7" y="530166"/>
            <a:ext cx="10178322" cy="168656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was I doing on this lesson?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-1314" t="23" r="1314" b="56142"/>
          <a:stretch/>
        </p:blipFill>
        <p:spPr>
          <a:xfrm>
            <a:off x="2122041" y="2068945"/>
            <a:ext cx="8437595" cy="10689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45750"/>
          <a:stretch/>
        </p:blipFill>
        <p:spPr>
          <a:xfrm>
            <a:off x="2122041" y="3860800"/>
            <a:ext cx="8437595" cy="132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613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Show me your thoughts!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50663"/>
          <a:stretch/>
        </p:blipFill>
        <p:spPr>
          <a:xfrm>
            <a:off x="2456872" y="2102282"/>
            <a:ext cx="4812146" cy="37433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76799"/>
          <a:stretch/>
        </p:blipFill>
        <p:spPr>
          <a:xfrm>
            <a:off x="7269018" y="2102282"/>
            <a:ext cx="2262909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21282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home task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136236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4800" dirty="0" smtClean="0">
                <a:latin typeface="Bahnschrift SemiBold SemiConden" panose="020B0502040204020203" pitchFamily="34" charset="0"/>
              </a:rPr>
              <a:t>p. 103 learn the rules!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4800" dirty="0" smtClean="0">
                <a:latin typeface="Bahnschrift SemiBold SemiConden" panose="020B0502040204020203" pitchFamily="34" charset="0"/>
              </a:rPr>
              <a:t>p. 107 learn the rules!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4800" dirty="0" smtClean="0">
                <a:latin typeface="Bahnschrift SemiBold SemiConden" panose="020B0502040204020203" pitchFamily="34" charset="0"/>
              </a:rPr>
              <a:t>p. 108 </a:t>
            </a:r>
            <a:r>
              <a:rPr lang="ru-RU" sz="4800" dirty="0" smtClean="0">
                <a:latin typeface="Bahnschrift SemiBold SemiConden" panose="020B0502040204020203" pitchFamily="34" charset="0"/>
              </a:rPr>
              <a:t>№</a:t>
            </a:r>
            <a:r>
              <a:rPr lang="en-US" sz="4800" dirty="0" smtClean="0">
                <a:latin typeface="Bahnschrift SemiBold SemiConden" panose="020B0502040204020203" pitchFamily="34" charset="0"/>
              </a:rPr>
              <a:t>3 in writing!</a:t>
            </a:r>
            <a:endParaRPr lang="ru-RU" sz="4800" dirty="0"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90116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Have a wonderful day!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32282" y="5316296"/>
            <a:ext cx="3978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9900"/>
                </a:solidFill>
                <a:hlinkClick r:id="rId3"/>
              </a:rPr>
              <a:t>PAST CONTINUOUS SONG - YouTube</a:t>
            </a:r>
            <a:endParaRPr lang="ru-RU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852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128451"/>
            <a:ext cx="10178322" cy="59389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Артикль и географические названия</a:t>
            </a:r>
          </a:p>
          <a:p>
            <a:pPr marL="0" indent="0" algn="ctr">
              <a:buNone/>
            </a:pPr>
            <a:r>
              <a:rPr lang="ru-RU" i="1" dirty="0" smtClean="0">
                <a:latin typeface="Bahnschrift SemiBold SemiConden" panose="020B0502040204020203" pitchFamily="34" charset="0"/>
              </a:rPr>
              <a:t>Определенный артикль </a:t>
            </a:r>
            <a:r>
              <a:rPr lang="en-US" i="1" dirty="0" smtClean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the</a:t>
            </a:r>
            <a:r>
              <a:rPr lang="en-US" i="1" dirty="0" smtClean="0">
                <a:latin typeface="Bahnschrift SemiBold SemiConden" panose="020B0502040204020203" pitchFamily="34" charset="0"/>
              </a:rPr>
              <a:t> </a:t>
            </a:r>
            <a:r>
              <a:rPr lang="ru-RU" i="1" dirty="0" smtClean="0">
                <a:latin typeface="Bahnschrift SemiBold SemiConden" panose="020B0502040204020203" pitchFamily="34" charset="0"/>
              </a:rPr>
              <a:t>употребляется с именами существительными, обозначающими:</a:t>
            </a:r>
          </a:p>
          <a:p>
            <a:pPr algn="ctr"/>
            <a:r>
              <a:rPr lang="ru-RU" dirty="0" smtClean="0">
                <a:latin typeface="Bahnschrift SemiBold SemiConden" panose="020B0502040204020203" pitchFamily="34" charset="0"/>
              </a:rPr>
              <a:t>Горы (горные цепи): </a:t>
            </a:r>
            <a:r>
              <a:rPr lang="en-US" dirty="0" smtClean="0">
                <a:latin typeface="Bahnschrift SemiBold SemiConden" panose="020B0502040204020203" pitchFamily="34" charset="0"/>
              </a:rPr>
              <a:t>the Urals, the Alps… </a:t>
            </a:r>
            <a:endParaRPr lang="ru-RU" dirty="0" smtClean="0">
              <a:latin typeface="Bahnschrift SemiBold SemiConden" panose="020B0502040204020203" pitchFamily="34" charset="0"/>
            </a:endParaRPr>
          </a:p>
          <a:p>
            <a:pPr algn="ctr"/>
            <a:r>
              <a:rPr lang="ru-RU" dirty="0" smtClean="0">
                <a:latin typeface="Bahnschrift SemiBold SemiConden" panose="020B0502040204020203" pitchFamily="34" charset="0"/>
              </a:rPr>
              <a:t>Моря:</a:t>
            </a:r>
            <a:r>
              <a:rPr lang="en-US" dirty="0" smtClean="0">
                <a:latin typeface="Bahnschrift SemiBold SemiConden" panose="020B0502040204020203" pitchFamily="34" charset="0"/>
              </a:rPr>
              <a:t> the Black Sea, the White Sea…</a:t>
            </a:r>
            <a:endParaRPr lang="ru-RU" dirty="0" smtClean="0">
              <a:latin typeface="Bahnschrift SemiBold SemiConden" panose="020B0502040204020203" pitchFamily="34" charset="0"/>
            </a:endParaRPr>
          </a:p>
          <a:p>
            <a:pPr algn="ctr"/>
            <a:r>
              <a:rPr lang="ru-RU" dirty="0" smtClean="0">
                <a:latin typeface="Bahnschrift SemiBold SemiConden" panose="020B0502040204020203" pitchFamily="34" charset="0"/>
              </a:rPr>
              <a:t>Озера: </a:t>
            </a:r>
            <a:r>
              <a:rPr lang="en-US" dirty="0" smtClean="0">
                <a:latin typeface="Bahnschrift SemiBold SemiConden" panose="020B0502040204020203" pitchFamily="34" charset="0"/>
              </a:rPr>
              <a:t>the Baikal, the Sevan…</a:t>
            </a:r>
            <a:endParaRPr lang="ru-RU" dirty="0" smtClean="0">
              <a:latin typeface="Bahnschrift SemiBold SemiConden" panose="020B0502040204020203" pitchFamily="34" charset="0"/>
            </a:endParaRPr>
          </a:p>
          <a:p>
            <a:pPr marL="0" indent="0" algn="ctr">
              <a:buNone/>
            </a:pPr>
            <a:r>
              <a:rPr lang="ru-RU" i="1" dirty="0" smtClean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Без артикля </a:t>
            </a:r>
            <a:r>
              <a:rPr lang="ru-RU" i="1" dirty="0" smtClean="0">
                <a:latin typeface="Bahnschrift SemiBold SemiConden" panose="020B0502040204020203" pitchFamily="34" charset="0"/>
              </a:rPr>
              <a:t>употребляются названия:</a:t>
            </a:r>
          </a:p>
          <a:p>
            <a:pPr algn="ctr"/>
            <a:r>
              <a:rPr lang="ru-RU" dirty="0" smtClean="0">
                <a:latin typeface="Bahnschrift SemiBold SemiConden" panose="020B0502040204020203" pitchFamily="34" charset="0"/>
              </a:rPr>
              <a:t>Континентов:</a:t>
            </a:r>
            <a:r>
              <a:rPr lang="en-US" dirty="0" smtClean="0">
                <a:latin typeface="Bahnschrift SemiBold SemiConden" panose="020B0502040204020203" pitchFamily="34" charset="0"/>
              </a:rPr>
              <a:t> Europe, Africa…</a:t>
            </a:r>
            <a:endParaRPr lang="ru-RU" dirty="0" smtClean="0">
              <a:latin typeface="Bahnschrift SemiBold SemiConden" panose="020B0502040204020203" pitchFamily="34" charset="0"/>
            </a:endParaRPr>
          </a:p>
          <a:p>
            <a:pPr algn="ctr"/>
            <a:r>
              <a:rPr lang="ru-RU" dirty="0" smtClean="0">
                <a:latin typeface="Bahnschrift SemiBold SemiConden" panose="020B0502040204020203" pitchFamily="34" charset="0"/>
              </a:rPr>
              <a:t>Стран:</a:t>
            </a:r>
            <a:r>
              <a:rPr lang="en-US" dirty="0" smtClean="0">
                <a:latin typeface="Bahnschrift SemiBold SemiConden" panose="020B0502040204020203" pitchFamily="34" charset="0"/>
              </a:rPr>
              <a:t> Russia, Italy…</a:t>
            </a:r>
            <a:endParaRPr lang="ru-RU" dirty="0" smtClean="0">
              <a:latin typeface="Bahnschrift SemiBold SemiConden" panose="020B0502040204020203" pitchFamily="34" charset="0"/>
            </a:endParaRPr>
          </a:p>
          <a:p>
            <a:pPr algn="ctr"/>
            <a:r>
              <a:rPr lang="ru-RU" dirty="0" smtClean="0">
                <a:latin typeface="Bahnschrift SemiBold SemiConden" panose="020B0502040204020203" pitchFamily="34" charset="0"/>
              </a:rPr>
              <a:t>Городов:</a:t>
            </a:r>
            <a:r>
              <a:rPr lang="en-US" dirty="0" smtClean="0">
                <a:latin typeface="Bahnschrift SemiBold SemiConden" panose="020B0502040204020203" pitchFamily="34" charset="0"/>
              </a:rPr>
              <a:t> Moscow, London…</a:t>
            </a:r>
            <a:endParaRPr lang="ru-RU" dirty="0" smtClean="0">
              <a:latin typeface="Bahnschrift SemiBold SemiConden" panose="020B0502040204020203" pitchFamily="34" charset="0"/>
            </a:endParaRPr>
          </a:p>
          <a:p>
            <a:pPr algn="ctr"/>
            <a:r>
              <a:rPr lang="ru-RU" dirty="0" smtClean="0">
                <a:latin typeface="Bahnschrift SemiBold SemiConden" panose="020B0502040204020203" pitchFamily="34" charset="0"/>
              </a:rPr>
              <a:t>Площадей:</a:t>
            </a:r>
            <a:r>
              <a:rPr lang="en-US" dirty="0" smtClean="0">
                <a:latin typeface="Bahnschrift SemiBold SemiConden" panose="020B0502040204020203" pitchFamily="34" charset="0"/>
              </a:rPr>
              <a:t> Red Square, Trafalgar Square…</a:t>
            </a:r>
            <a:endParaRPr lang="ru-RU" dirty="0" smtClean="0">
              <a:latin typeface="Bahnschrift SemiBold SemiConden" panose="020B0502040204020203" pitchFamily="34" charset="0"/>
            </a:endParaRPr>
          </a:p>
          <a:p>
            <a:pPr algn="ctr"/>
            <a:r>
              <a:rPr lang="ru-RU" dirty="0" smtClean="0">
                <a:latin typeface="Bahnschrift SemiBold SemiConden" panose="020B0502040204020203" pitchFamily="34" charset="0"/>
              </a:rPr>
              <a:t>Улиц:</a:t>
            </a:r>
            <a:r>
              <a:rPr lang="en-US" dirty="0" smtClean="0">
                <a:latin typeface="Bahnschrift SemiBold SemiConden" panose="020B0502040204020203" pitchFamily="34" charset="0"/>
              </a:rPr>
              <a:t> </a:t>
            </a:r>
            <a:r>
              <a:rPr lang="en-US" dirty="0" err="1" smtClean="0">
                <a:latin typeface="Bahnschrift SemiBold SemiConden" panose="020B0502040204020203" pitchFamily="34" charset="0"/>
              </a:rPr>
              <a:t>Tverskaya</a:t>
            </a:r>
            <a:r>
              <a:rPr lang="en-US" dirty="0" smtClean="0">
                <a:latin typeface="Bahnschrift SemiBold SemiConden" panose="020B0502040204020203" pitchFamily="34" charset="0"/>
              </a:rPr>
              <a:t> Street…</a:t>
            </a:r>
            <a:endParaRPr lang="ru-RU" dirty="0" smtClean="0">
              <a:latin typeface="Bahnschrift SemiBold SemiConden" panose="020B0502040204020203" pitchFamily="34" charset="0"/>
            </a:endParaRPr>
          </a:p>
          <a:p>
            <a:pPr algn="ctr"/>
            <a:r>
              <a:rPr lang="ru-RU" dirty="0" smtClean="0">
                <a:latin typeface="Bahnschrift SemiBold SemiConden" panose="020B0502040204020203" pitchFamily="34" charset="0"/>
              </a:rPr>
              <a:t>Парков:</a:t>
            </a:r>
            <a:r>
              <a:rPr lang="en-US" dirty="0">
                <a:latin typeface="Bahnschrift SemiBold SemiConden" panose="020B0502040204020203" pitchFamily="34" charset="0"/>
              </a:rPr>
              <a:t> </a:t>
            </a:r>
            <a:r>
              <a:rPr lang="en-US" dirty="0" smtClean="0">
                <a:latin typeface="Bahnschrift SemiBold SemiConden" panose="020B0502040204020203" pitchFamily="34" charset="0"/>
              </a:rPr>
              <a:t>Hyde Park, Gorky Park…</a:t>
            </a:r>
          </a:p>
          <a:p>
            <a:pPr marL="0" indent="0" algn="ctr">
              <a:buNone/>
            </a:pPr>
            <a:r>
              <a:rPr lang="en-US" dirty="0" smtClean="0">
                <a:latin typeface="Bahnschrift SemiBold SemiConden" panose="020B0502040204020203" pitchFamily="34" charset="0"/>
              </a:rPr>
              <a:t>*</a:t>
            </a:r>
            <a:r>
              <a:rPr lang="ru-RU" b="1" dirty="0" smtClean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Однако</a:t>
            </a:r>
            <a:r>
              <a:rPr lang="ru-RU" dirty="0" smtClean="0">
                <a:latin typeface="Bahnschrift SemiBold SemiConden" panose="020B0502040204020203" pitchFamily="34" charset="0"/>
              </a:rPr>
              <a:t>, если перед названием озера стоит слово </a:t>
            </a:r>
            <a:r>
              <a:rPr lang="en-US" dirty="0" smtClean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lake</a:t>
            </a:r>
            <a:r>
              <a:rPr lang="ru-RU" dirty="0" smtClean="0">
                <a:latin typeface="Bahnschrift SemiBold SemiConden" panose="020B0502040204020203" pitchFamily="34" charset="0"/>
              </a:rPr>
              <a:t>, артикль не употребляется!</a:t>
            </a:r>
            <a:endParaRPr lang="en-US" dirty="0"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6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279" y="323273"/>
            <a:ext cx="10178322" cy="978590"/>
          </a:xfrm>
        </p:spPr>
        <p:txBody>
          <a:bodyPr/>
          <a:lstStyle/>
          <a:p>
            <a:pPr algn="ctr"/>
            <a:r>
              <a:rPr lang="en-US" dirty="0" smtClean="0"/>
              <a:t>Present Simple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399" y="2937444"/>
            <a:ext cx="10181202" cy="20545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26362" y="1473322"/>
            <a:ext cx="4139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n</a:t>
            </a:r>
            <a:r>
              <a:rPr lang="en-US" sz="3600" dirty="0" smtClean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oun / pronoun + V (s)</a:t>
            </a:r>
            <a:endParaRPr lang="ru-RU" sz="3600" dirty="0">
              <a:solidFill>
                <a:srgbClr val="00B050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92546" y="2119653"/>
            <a:ext cx="180690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 dance</a:t>
            </a:r>
          </a:p>
          <a:p>
            <a:pPr algn="ctr"/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She studie</a:t>
            </a:r>
            <a:r>
              <a:rPr lang="en-US" sz="2800" u="sng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s</a:t>
            </a:r>
            <a:endParaRPr lang="ru-RU" sz="2800" u="sng" dirty="0">
              <a:solidFill>
                <a:schemeClr val="accent3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4619" y="4709341"/>
            <a:ext cx="54168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n</a:t>
            </a:r>
            <a:r>
              <a:rPr lang="en-US" sz="3600" b="1" dirty="0" smtClean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oun / pronoun + to be + </a:t>
            </a:r>
            <a:r>
              <a:rPr lang="en-US" sz="3600" b="1" dirty="0" err="1" smtClean="0">
                <a:solidFill>
                  <a:schemeClr val="accent2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V</a:t>
            </a:r>
            <a:r>
              <a:rPr lang="en-US" sz="3600" b="1" dirty="0" err="1" smtClean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ing</a:t>
            </a:r>
            <a:endParaRPr lang="ru-RU" sz="3600" b="1" dirty="0">
              <a:solidFill>
                <a:srgbClr val="00B050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4882" y="5485683"/>
            <a:ext cx="23022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 </a:t>
            </a:r>
            <a:r>
              <a:rPr lang="en-US" sz="2800" u="sng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am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 danc</a:t>
            </a:r>
            <a:r>
              <a:rPr lang="en-US" sz="2800" u="sng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ing</a:t>
            </a:r>
          </a:p>
          <a:p>
            <a:pPr algn="ctr"/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She </a:t>
            </a:r>
            <a:r>
              <a:rPr lang="en-US" sz="2800" u="sng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is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 study</a:t>
            </a:r>
            <a:r>
              <a:rPr lang="en-US" sz="2800" u="sng" dirty="0" smtClean="0">
                <a:solidFill>
                  <a:schemeClr val="accent3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ing</a:t>
            </a:r>
            <a:endParaRPr lang="ru-RU" sz="2800" u="sng" dirty="0">
              <a:solidFill>
                <a:schemeClr val="accent3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65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hlinkClick r:id="rId2" action="ppaction://hlinksldjump"/>
              </a:rPr>
              <a:t>Revision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 preferRelativeResize="0"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666348" y="908244"/>
            <a:ext cx="2904260" cy="1853429"/>
          </a:xfrm>
          <a:prstGeom prst="rect">
            <a:avLst/>
          </a:prstGeom>
        </p:spPr>
      </p:pic>
      <p:pic>
        <p:nvPicPr>
          <p:cNvPr id="5" name="Рисунок 4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666348" y="2761673"/>
            <a:ext cx="2904260" cy="19325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6348" y="4694218"/>
            <a:ext cx="2904260" cy="19325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1678" y="1302328"/>
            <a:ext cx="709799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ahnschrift SemiBold SemiConden" panose="020B0502040204020203" pitchFamily="34" charset="0"/>
              </a:rPr>
              <a:t>Name these geographical places with or without using </a:t>
            </a:r>
            <a:endParaRPr lang="ru-RU" sz="2000" dirty="0" smtClean="0">
              <a:latin typeface="Bahnschrift SemiBold SemiConden" panose="020B0502040204020203" pitchFamily="34" charset="0"/>
            </a:endParaRPr>
          </a:p>
          <a:p>
            <a:r>
              <a:rPr lang="en-US" sz="2400" b="1" u="sng" dirty="0" smtClean="0">
                <a:solidFill>
                  <a:schemeClr val="accent1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THE / A / AN / ZERO ARTICLE</a:t>
            </a:r>
          </a:p>
          <a:p>
            <a:endParaRPr lang="en-US" dirty="0" smtClean="0">
              <a:latin typeface="Bahnschrift SemiBold SemiConden" panose="020B0502040204020203" pitchFamily="34" charset="0"/>
            </a:endParaRPr>
          </a:p>
          <a:p>
            <a:r>
              <a:rPr lang="en-US" sz="2000" i="1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Explain your choice </a:t>
            </a:r>
            <a:endParaRPr lang="ru-RU" sz="2000" i="1" dirty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0691" y="2910448"/>
            <a:ext cx="532014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Bahnschrift SemiBold SemiConden" panose="020B0502040204020203" pitchFamily="34" charset="0"/>
              </a:rPr>
              <a:t>____ Black Sea</a:t>
            </a:r>
          </a:p>
          <a:p>
            <a:endParaRPr lang="en-US" sz="4000" dirty="0" smtClean="0">
              <a:latin typeface="Bahnschrift SemiBold SemiConden" panose="020B0502040204020203" pitchFamily="34" charset="0"/>
            </a:endParaRPr>
          </a:p>
          <a:p>
            <a:r>
              <a:rPr lang="en-US" sz="4000" dirty="0" smtClean="0">
                <a:latin typeface="Bahnschrift SemiBold SemiConden" panose="020B0502040204020203" pitchFamily="34" charset="0"/>
              </a:rPr>
              <a:t>____ Urals</a:t>
            </a:r>
          </a:p>
          <a:p>
            <a:endParaRPr lang="en-US" sz="4000" dirty="0" smtClean="0">
              <a:latin typeface="Bahnschrift SemiBold SemiConden" panose="020B0502040204020203" pitchFamily="34" charset="0"/>
            </a:endParaRPr>
          </a:p>
          <a:p>
            <a:r>
              <a:rPr lang="en-US" sz="4000" dirty="0" smtClean="0">
                <a:latin typeface="Bahnschrift SemiBold SemiConden" panose="020B0502040204020203" pitchFamily="34" charset="0"/>
              </a:rPr>
              <a:t>____ Gorky Park</a:t>
            </a:r>
            <a:endParaRPr lang="ru-RU" sz="4000" dirty="0">
              <a:latin typeface="Bahnschrift SemiBold SemiConden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0691" y="2842603"/>
            <a:ext cx="8835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The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0149" y="3959002"/>
            <a:ext cx="1304657" cy="107298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87781" y="5347449"/>
            <a:ext cx="701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X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5098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95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6838" y="382385"/>
            <a:ext cx="10178322" cy="1492132"/>
          </a:xfrm>
        </p:spPr>
        <p:txBody>
          <a:bodyPr/>
          <a:lstStyle/>
          <a:p>
            <a:pPr algn="ctr"/>
            <a:r>
              <a:rPr lang="en-US" dirty="0" smtClean="0"/>
              <a:t>Who’s faster?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678" y="1232591"/>
            <a:ext cx="10178322" cy="6419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i="1" dirty="0" smtClean="0">
                <a:solidFill>
                  <a:schemeClr val="bg2">
                    <a:lumMod val="10000"/>
                  </a:schemeClr>
                </a:solidFill>
                <a:latin typeface="Bahnschrift SemiBold SemiConden" panose="020B0502040204020203" pitchFamily="34" charset="0"/>
              </a:rPr>
              <a:t>Try to translate those collocations as fast as possible in your notebook!</a:t>
            </a:r>
            <a:endParaRPr lang="ru-RU" sz="2800" i="1" dirty="0">
              <a:solidFill>
                <a:schemeClr val="bg2">
                  <a:lumMod val="10000"/>
                </a:schemeClr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0291" y="4304607"/>
            <a:ext cx="6982691" cy="403187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The Pacific Ocean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The Arctic Ocean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The Caucasus mountains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3200" dirty="0">
              <a:solidFill>
                <a:schemeClr val="bg1"/>
              </a:solidFill>
              <a:latin typeface="Bahnschrift SemiBold SemiConden" panose="020B0502040204020203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3200" dirty="0" smtClean="0">
              <a:solidFill>
                <a:schemeClr val="bg1"/>
              </a:solidFill>
              <a:latin typeface="Bahnschrift SemiBold SemiConden" panose="020B0502040204020203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3200" dirty="0">
              <a:solidFill>
                <a:schemeClr val="bg1"/>
              </a:solidFill>
              <a:latin typeface="Bahnschrift SemiBold SemiConden" panose="020B0502040204020203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US" sz="3200" dirty="0" smtClean="0">
              <a:solidFill>
                <a:schemeClr val="bg1"/>
              </a:solidFill>
              <a:latin typeface="Bahnschrift SemiBold SemiConden" panose="020B0502040204020203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The Far East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The Caspian Sea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Siberia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chemeClr val="bg1"/>
                </a:solidFill>
                <a:latin typeface="Bahnschrift SemiBold SemiConden" panose="020B0502040204020203" pitchFamily="34" charset="0"/>
              </a:rPr>
              <a:t>Lake Baikal</a:t>
            </a:r>
            <a:endParaRPr lang="ru-RU" sz="3200" dirty="0">
              <a:solidFill>
                <a:schemeClr val="bg1"/>
              </a:solidFill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119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you see the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difference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874517"/>
            <a:ext cx="4299377" cy="35935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 I </a:t>
            </a:r>
            <a:r>
              <a:rPr lang="en-US" sz="3600" i="1" u="sng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read</a:t>
            </a:r>
            <a:endParaRPr lang="ru-RU" sz="3600" i="1" u="sng" dirty="0" smtClean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  <a:p>
            <a:pPr marL="0" indent="0" algn="ctr">
              <a:buNone/>
            </a:pPr>
            <a:endParaRPr lang="en-US" sz="3600" i="1" dirty="0" smtClean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  <a:p>
            <a:pPr marL="0" indent="0" algn="ctr">
              <a:buNone/>
            </a:pP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 I </a:t>
            </a:r>
            <a:r>
              <a:rPr lang="en-US" sz="3600" b="1" i="1" u="sng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am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 read</a:t>
            </a:r>
            <a:r>
              <a:rPr lang="en-US" sz="3600" i="1" u="sng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ing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 </a:t>
            </a:r>
          </a:p>
          <a:p>
            <a:pPr marL="0" indent="0" algn="ctr">
              <a:buNone/>
            </a:pP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  <a:p>
            <a:pPr marL="0" indent="0" algn="ctr">
              <a:buNone/>
            </a:pP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 I </a:t>
            </a:r>
            <a:r>
              <a:rPr lang="en-US" sz="3600" b="1" i="1" u="sng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was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 read</a:t>
            </a:r>
            <a:r>
              <a:rPr lang="en-US" sz="3600" i="1" u="sng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ing</a:t>
            </a:r>
            <a:endParaRPr lang="ru-RU" sz="3600" i="1" u="sng" dirty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1392" y="1874517"/>
            <a:ext cx="5972844" cy="3797733"/>
          </a:xfrm>
          <a:prstGeom prst="rect">
            <a:avLst/>
          </a:prstGeom>
        </p:spPr>
      </p:pic>
      <p:sp>
        <p:nvSpPr>
          <p:cNvPr id="8" name="Облако 7"/>
          <p:cNvSpPr/>
          <p:nvPr/>
        </p:nvSpPr>
        <p:spPr>
          <a:xfrm>
            <a:off x="2334954" y="1699826"/>
            <a:ext cx="471054" cy="471054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8908" y="3041800"/>
            <a:ext cx="493819" cy="4877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308" y="4367394"/>
            <a:ext cx="493819" cy="48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880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4"/>
            <a:ext cx="10178322" cy="198212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spc="380" dirty="0" smtClean="0"/>
              <a:t>Past continuous (progressive)</a:t>
            </a:r>
            <a:br>
              <a:rPr lang="en-US" b="1" spc="380" dirty="0" smtClean="0"/>
            </a:br>
            <a:r>
              <a:rPr lang="ru-RU" b="1" spc="380" dirty="0" smtClean="0">
                <a:solidFill>
                  <a:schemeClr val="accent2">
                    <a:lumMod val="75000"/>
                  </a:schemeClr>
                </a:solidFill>
              </a:rPr>
              <a:t>прошедшее продолженное время</a:t>
            </a:r>
            <a:endParaRPr lang="ru-RU" b="1" spc="38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447636"/>
            <a:ext cx="10178322" cy="102523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To be</a:t>
            </a:r>
            <a:r>
              <a:rPr lang="en-US" sz="2800" dirty="0" smtClean="0">
                <a:latin typeface="Bahnschrift SemiBold SemiConden" panose="020B0502040204020203" pitchFamily="34" charset="0"/>
              </a:rPr>
              <a:t> </a:t>
            </a:r>
            <a:r>
              <a:rPr lang="ru-RU" sz="2800" dirty="0" smtClean="0">
                <a:latin typeface="Bahnschrift SemiBold SemiConden" panose="020B0502040204020203" pitchFamily="34" charset="0"/>
              </a:rPr>
              <a:t>в прошедшем времени + смысловой глагол с -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ing</a:t>
            </a:r>
            <a:r>
              <a:rPr lang="en-US" sz="2800" dirty="0" smtClean="0">
                <a:latin typeface="Bahnschrift SemiBold SemiConden" panose="020B0502040204020203" pitchFamily="34" charset="0"/>
              </a:rPr>
              <a:t> </a:t>
            </a:r>
            <a:r>
              <a:rPr lang="ru-RU" sz="2800" dirty="0" smtClean="0">
                <a:latin typeface="Bahnschrift SemiBold SemiConden" panose="020B0502040204020203" pitchFamily="34" charset="0"/>
              </a:rPr>
              <a:t>на конце (</a:t>
            </a:r>
            <a:r>
              <a:rPr lang="en-US" sz="2800" b="1" dirty="0" err="1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V</a:t>
            </a:r>
            <a:r>
              <a:rPr lang="en-US" sz="2800" dirty="0" err="1" smtClean="0">
                <a:latin typeface="Bahnschrift SemiBold SemiConden" panose="020B0502040204020203" pitchFamily="34" charset="0"/>
              </a:rPr>
              <a:t>ing</a:t>
            </a:r>
            <a:r>
              <a:rPr lang="ru-RU" sz="2800" dirty="0" smtClean="0">
                <a:latin typeface="Bahnschrift SemiBold SemiConden" panose="020B0502040204020203" pitchFamily="34" charset="0"/>
              </a:rPr>
              <a:t>)</a:t>
            </a:r>
            <a:endParaRPr lang="en-US" sz="2800" dirty="0" smtClean="0">
              <a:latin typeface="Bahnschrift SemiBold SemiConden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00217" y="4159492"/>
            <a:ext cx="19639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WAS/WERE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39057" y="3897881"/>
            <a:ext cx="8035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chemeClr val="accent2">
                    <a:lumMod val="75000"/>
                  </a:schemeClr>
                </a:solidFill>
              </a:rPr>
              <a:t>+</a:t>
            </a:r>
            <a:endParaRPr lang="ru-RU" sz="6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84200" y="3543938"/>
            <a:ext cx="164981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V</a:t>
            </a:r>
            <a:r>
              <a:rPr lang="en-US" sz="2800" i="1" dirty="0" err="1" smtClean="0">
                <a:latin typeface="Bahnschrift SemiBold SemiConden" panose="020B0502040204020203" pitchFamily="34" charset="0"/>
              </a:rPr>
              <a:t>ing</a:t>
            </a:r>
            <a:endParaRPr lang="en-US" sz="2800" i="1" dirty="0" smtClean="0">
              <a:latin typeface="Bahnschrift SemiBold SemiConden" panose="020B0502040204020203" pitchFamily="34" charset="0"/>
            </a:endParaRPr>
          </a:p>
          <a:p>
            <a:r>
              <a:rPr lang="en-US" sz="2800" dirty="0" smtClean="0">
                <a:latin typeface="Bahnschrift SemiBold SemiConden" panose="020B0502040204020203" pitchFamily="34" charset="0"/>
              </a:rPr>
              <a:t>Open + </a:t>
            </a:r>
            <a:r>
              <a:rPr lang="en-US" sz="2800" i="1" dirty="0" err="1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ing</a:t>
            </a:r>
            <a:endParaRPr lang="en-US" sz="2800" i="1" dirty="0" smtClean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  <a:p>
            <a:r>
              <a:rPr lang="en-US" sz="2800" dirty="0" smtClean="0">
                <a:latin typeface="Bahnschrift SemiBold SemiConden" panose="020B0502040204020203" pitchFamily="34" charset="0"/>
              </a:rPr>
              <a:t>Do + </a:t>
            </a:r>
            <a:r>
              <a:rPr lang="en-US" sz="2800" i="1" dirty="0" err="1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ing</a:t>
            </a:r>
            <a:endParaRPr lang="en-US" sz="2800" i="1" dirty="0" smtClean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  <a:p>
            <a:r>
              <a:rPr lang="en-US" sz="2800" dirty="0" smtClean="0">
                <a:latin typeface="Bahnschrift SemiBold SemiConden" panose="020B0502040204020203" pitchFamily="34" charset="0"/>
              </a:rPr>
              <a:t>Work + </a:t>
            </a:r>
            <a:r>
              <a:rPr lang="en-US" sz="2800" i="1" dirty="0" err="1" smtClean="0">
                <a:solidFill>
                  <a:schemeClr val="accent2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ing</a:t>
            </a:r>
            <a:endParaRPr lang="en-US" sz="2800" i="1" dirty="0" smtClean="0">
              <a:solidFill>
                <a:schemeClr val="accent2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110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7142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07490" y="173504"/>
            <a:ext cx="6428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u="sng" spc="440" dirty="0" smtClean="0">
                <a:latin typeface="+mj-lt"/>
              </a:rPr>
              <a:t>WHAT </a:t>
            </a:r>
            <a:r>
              <a:rPr lang="en-US" sz="3600" i="1" u="sng" spc="44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</a:rPr>
              <a:t>WERE</a:t>
            </a:r>
            <a:r>
              <a:rPr lang="en-US" sz="3600" i="1" u="sng" spc="440" dirty="0" smtClean="0">
                <a:latin typeface="+mj-lt"/>
              </a:rPr>
              <a:t> THEY</a:t>
            </a:r>
            <a:r>
              <a:rPr lang="ru-RU" sz="3600" i="1" u="sng" spc="440" dirty="0" smtClean="0">
                <a:latin typeface="+mj-lt"/>
              </a:rPr>
              <a:t> </a:t>
            </a:r>
            <a:r>
              <a:rPr lang="en-US" sz="3600" i="1" u="sng" spc="44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</a:rPr>
              <a:t>DOING</a:t>
            </a:r>
            <a:r>
              <a:rPr lang="en-US" sz="3600" i="1" u="sng" spc="440" dirty="0" smtClean="0">
                <a:latin typeface="+mj-lt"/>
              </a:rPr>
              <a:t>?</a:t>
            </a:r>
            <a:endParaRPr lang="ru-RU" sz="3600" i="1" u="sng" spc="44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0293309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696" y="419331"/>
            <a:ext cx="10178322" cy="1492132"/>
          </a:xfrm>
        </p:spPr>
        <p:txBody>
          <a:bodyPr/>
          <a:lstStyle/>
          <a:p>
            <a:pPr algn="ctr"/>
            <a:r>
              <a:rPr lang="en-US" dirty="0" smtClean="0"/>
              <a:t>It’s time to play!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131" y="1095702"/>
            <a:ext cx="7522876" cy="56904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10473" y="978387"/>
            <a:ext cx="10230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Bahnschrift SemiBold SemiConden" panose="020B0502040204020203" pitchFamily="34" charset="0"/>
              </a:rPr>
              <a:t>s</a:t>
            </a:r>
            <a:r>
              <a:rPr lang="en-US" sz="2800" b="1" dirty="0" smtClean="0">
                <a:solidFill>
                  <a:srgbClr val="7030A0"/>
                </a:solidFill>
                <a:latin typeface="Bahnschrift SemiBold SemiConden" panose="020B0502040204020203" pitchFamily="34" charset="0"/>
              </a:rPr>
              <a:t>tand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12268" y="2558049"/>
            <a:ext cx="7697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C000"/>
                </a:solidFill>
                <a:latin typeface="Bahnschrift SemiBold SemiConden" panose="020B0502040204020203" pitchFamily="34" charset="0"/>
              </a:rPr>
              <a:t>p</a:t>
            </a:r>
            <a:r>
              <a:rPr lang="en-US" sz="2800" b="1" dirty="0" smtClean="0">
                <a:solidFill>
                  <a:srgbClr val="FFC000"/>
                </a:solidFill>
                <a:latin typeface="Bahnschrift SemiBold SemiConden" panose="020B0502040204020203" pitchFamily="34" charset="0"/>
              </a:rPr>
              <a:t>lay</a:t>
            </a:r>
            <a:endParaRPr lang="ru-RU" b="1" dirty="0">
              <a:solidFill>
                <a:srgbClr val="FFC000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41891" y="3940935"/>
            <a:ext cx="878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  <a:latin typeface="Bahnschrift SemiBold SemiConden" panose="020B0502040204020203" pitchFamily="34" charset="0"/>
              </a:rPr>
              <a:t>jump</a:t>
            </a:r>
            <a:endParaRPr lang="ru-RU" sz="2800" b="1" dirty="0">
              <a:solidFill>
                <a:srgbClr val="FFC000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0436" y="1957987"/>
            <a:ext cx="6254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9900"/>
                </a:solidFill>
                <a:latin typeface="Bahnschrift SemiBold SemiConden" panose="020B0502040204020203" pitchFamily="34" charset="0"/>
              </a:rPr>
              <a:t>eat</a:t>
            </a:r>
            <a:endParaRPr lang="ru-RU" b="1" dirty="0">
              <a:solidFill>
                <a:srgbClr val="FF9900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95454" y="4304750"/>
            <a:ext cx="534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latin typeface="Bahnschrift SemiBold SemiConden" panose="020B0502040204020203" pitchFamily="34" charset="0"/>
              </a:rPr>
              <a:t>fly</a:t>
            </a:r>
            <a:endParaRPr lang="ru-RU" sz="2800" dirty="0">
              <a:solidFill>
                <a:srgbClr val="FFFF00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01018" y="2059709"/>
            <a:ext cx="9380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Bahnschrift SemiBold SemiConden" panose="020B0502040204020203" pitchFamily="34" charset="0"/>
              </a:rPr>
              <a:t>sleep</a:t>
            </a:r>
            <a:endParaRPr lang="ru-RU" b="1" dirty="0">
              <a:latin typeface="Bahnschrift SemiBold SemiConden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43204" y="2402979"/>
            <a:ext cx="883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paint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96463" y="1823332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Bahnschrift SemiBold SemiConden" panose="020B0502040204020203" pitchFamily="34" charset="0"/>
              </a:rPr>
              <a:t>water</a:t>
            </a:r>
            <a:endParaRPr lang="ru-RU" b="1" dirty="0">
              <a:latin typeface="Bahnschrift SemiBold SemiConden" panose="020B050204020402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0696" y="3916218"/>
            <a:ext cx="925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  <a:latin typeface="Bahnschrift SemiBold SemiConden" panose="020B0502040204020203" pitchFamily="34" charset="0"/>
              </a:rPr>
              <a:t>wash</a:t>
            </a:r>
            <a:endParaRPr lang="ru-RU" b="1" dirty="0">
              <a:solidFill>
                <a:srgbClr val="00B050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31354" y="1300112"/>
            <a:ext cx="6046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sit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53542" y="3312044"/>
            <a:ext cx="853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Bahnschrift SemiBold SemiConden" panose="020B0502040204020203" pitchFamily="34" charset="0"/>
                <a:ea typeface="Cambria" panose="02040503050406030204" pitchFamily="18" charset="0"/>
              </a:rPr>
              <a:t>walk</a:t>
            </a:r>
            <a:endParaRPr lang="ru-RU" sz="2800" b="1" dirty="0">
              <a:solidFill>
                <a:srgbClr val="FF0000"/>
              </a:solidFill>
              <a:latin typeface="Bahnschrift SemiBold SemiConden" panose="020B0502040204020203" pitchFamily="34" charset="0"/>
              <a:ea typeface="Cambria" panose="020405030504060302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66420" y="2917805"/>
            <a:ext cx="5180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Bahnschrift SemiBold SemiConden" panose="020B0502040204020203" pitchFamily="34" charset="0"/>
              </a:rPr>
              <a:t>go</a:t>
            </a:r>
            <a:endParaRPr lang="ru-RU" b="1" dirty="0">
              <a:solidFill>
                <a:srgbClr val="FFFF00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76509" y="1351780"/>
            <a:ext cx="861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Bahnschrift SemiBold SemiConden" panose="020B0502040204020203" pitchFamily="34" charset="0"/>
              </a:rPr>
              <a:t>open</a:t>
            </a:r>
            <a:endParaRPr lang="ru-RU" b="1" dirty="0">
              <a:solidFill>
                <a:srgbClr val="FF0000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81428" y="4970587"/>
            <a:ext cx="912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9900"/>
                </a:solidFill>
                <a:latin typeface="Bahnschrift SemiBold SemiConden" panose="020B0502040204020203" pitchFamily="34" charset="0"/>
              </a:rPr>
              <a:t>watch</a:t>
            </a:r>
            <a:endParaRPr lang="ru-RU" b="1" dirty="0">
              <a:solidFill>
                <a:srgbClr val="FF9900"/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43818" y="1561722"/>
            <a:ext cx="7184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  <a:latin typeface="Bahnschrift SemiBold SemiConden" panose="020B0502040204020203" pitchFamily="34" charset="0"/>
              </a:rPr>
              <a:t>talk</a:t>
            </a:r>
            <a:endParaRPr lang="ru-RU" b="1" dirty="0">
              <a:solidFill>
                <a:srgbClr val="7030A0"/>
              </a:solidFill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806818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29309" y="312135"/>
            <a:ext cx="73497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spc="310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I was </a:t>
            </a:r>
            <a:r>
              <a:rPr lang="en-US" sz="6000" spc="310" dirty="0" smtClean="0">
                <a:solidFill>
                  <a:srgbClr val="0070C0"/>
                </a:solidFill>
                <a:latin typeface="+mj-lt"/>
              </a:rPr>
              <a:t>not</a:t>
            </a:r>
            <a:r>
              <a:rPr lang="en-US" sz="6000" spc="310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doing that!</a:t>
            </a:r>
            <a:endParaRPr lang="ru-RU" sz="6000" spc="31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8754" y="1278393"/>
            <a:ext cx="37144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PAST CONTINUOUS</a:t>
            </a:r>
          </a:p>
          <a:p>
            <a:pPr algn="ct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NEGATIVE SENTENCES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ahnschrift SemiBold SemiConden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158" y="6119267"/>
            <a:ext cx="47115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WAS / WERE + NOT + </a:t>
            </a:r>
            <a:r>
              <a:rPr lang="en-US" sz="3600" b="1" dirty="0" err="1" smtClean="0">
                <a:solidFill>
                  <a:schemeClr val="accent6">
                    <a:lumMod val="75000"/>
                  </a:schemeClr>
                </a:solidFill>
                <a:latin typeface="Bahnschrift SemiBold SemiConden" panose="020B0502040204020203" pitchFamily="34" charset="0"/>
              </a:rPr>
              <a:t>V</a:t>
            </a:r>
            <a:r>
              <a:rPr lang="en-US" sz="3600" b="1" dirty="0" err="1" smtClean="0">
                <a:solidFill>
                  <a:srgbClr val="002060"/>
                </a:solidFill>
                <a:latin typeface="Bahnschrift SemiBold SemiConden" panose="020B0502040204020203" pitchFamily="34" charset="0"/>
              </a:rPr>
              <a:t>ing</a:t>
            </a:r>
            <a:endParaRPr lang="ru-RU" sz="3600" b="1" dirty="0">
              <a:solidFill>
                <a:srgbClr val="002060"/>
              </a:solidFill>
              <a:latin typeface="Bahnschrift SemiBold SemiConden" panose="020B0502040204020203" pitchFamily="34" charset="0"/>
            </a:endParaRPr>
          </a:p>
        </p:txBody>
      </p:sp>
      <p:cxnSp>
        <p:nvCxnSpPr>
          <p:cNvPr id="27" name="Скругленная соединительная линия 26"/>
          <p:cNvCxnSpPr/>
          <p:nvPr/>
        </p:nvCxnSpPr>
        <p:spPr>
          <a:xfrm rot="5400000" flipH="1" flipV="1">
            <a:off x="1048045" y="3527885"/>
            <a:ext cx="3454972" cy="1283856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202274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were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not</a:t>
            </a:r>
            <a:r>
              <a:rPr lang="en-US" dirty="0" smtClean="0"/>
              <a:t> you doing last summer?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805" y="4291906"/>
            <a:ext cx="2627955" cy="25660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253" y="1942538"/>
            <a:ext cx="2508507" cy="18166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1519" y="4344617"/>
            <a:ext cx="2692400" cy="21943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5738" y="4349405"/>
            <a:ext cx="3283691" cy="24510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4651" y="2465242"/>
            <a:ext cx="3242914" cy="22928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9017" y="2600079"/>
            <a:ext cx="3887344" cy="2309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2679" y="817890"/>
            <a:ext cx="3541829" cy="235826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35612" y="4652004"/>
            <a:ext cx="2457205" cy="196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8054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282</TotalTime>
  <Words>366</Words>
  <Application>Microsoft Office PowerPoint</Application>
  <PresentationFormat>Широкоэкранный</PresentationFormat>
  <Paragraphs>93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Arial</vt:lpstr>
      <vt:lpstr>Bahnschrift SemiBold SemiConden</vt:lpstr>
      <vt:lpstr>Calibri</vt:lpstr>
      <vt:lpstr>Cambria</vt:lpstr>
      <vt:lpstr>Corbel</vt:lpstr>
      <vt:lpstr>Courier New</vt:lpstr>
      <vt:lpstr>Gill Sans MT</vt:lpstr>
      <vt:lpstr>Impact</vt:lpstr>
      <vt:lpstr>Wingdings</vt:lpstr>
      <vt:lpstr>Badge</vt:lpstr>
      <vt:lpstr>ЯКОВЛЕВА ЕКАТЕРИНА ИГОРЕВНА  Преподаватель английского языка «Уральская специальная музыкальная школа-колледж» </vt:lpstr>
      <vt:lpstr>Revision </vt:lpstr>
      <vt:lpstr>Who’s faster?</vt:lpstr>
      <vt:lpstr>Can you see the difference?</vt:lpstr>
      <vt:lpstr>Past continuous (progressive) прошедшее продолженное время</vt:lpstr>
      <vt:lpstr>Презентация PowerPoint</vt:lpstr>
      <vt:lpstr>It’s time to play!</vt:lpstr>
      <vt:lpstr>Презентация PowerPoint</vt:lpstr>
      <vt:lpstr>What were not you doing last summer?</vt:lpstr>
      <vt:lpstr>What was I doing on this lesson? </vt:lpstr>
      <vt:lpstr>Show me your thoughts!</vt:lpstr>
      <vt:lpstr>home task</vt:lpstr>
      <vt:lpstr>Have a wonderful day!</vt:lpstr>
      <vt:lpstr>Rules</vt:lpstr>
      <vt:lpstr>Present Simple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217</dc:creator>
  <cp:lastModifiedBy>217</cp:lastModifiedBy>
  <cp:revision>24</cp:revision>
  <dcterms:created xsi:type="dcterms:W3CDTF">2024-06-07T05:47:30Z</dcterms:created>
  <dcterms:modified xsi:type="dcterms:W3CDTF">2024-06-10T07:23:52Z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1819376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S10.2.0</vt:lpwstr>
  </property>
</Properties>
</file>