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D870B-2C04-49DA-8AE8-105B25378A0B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B8A5F-DC63-4214-9CE1-BAE49BCEF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398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4E67F-FFFE-4AEC-9A44-75CDE01E0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5217" y="0"/>
            <a:ext cx="8825658" cy="2677648"/>
          </a:xfrm>
        </p:spPr>
        <p:txBody>
          <a:bodyPr/>
          <a:lstStyle/>
          <a:p>
            <a:r>
              <a:rPr lang="ru-RU" sz="7200" dirty="0"/>
              <a:t>Здравствуйте!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865DD3-AAFE-4756-907A-909877D33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3428999"/>
            <a:ext cx="8825658" cy="2097157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Здоровье человека - основа всей его жизни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Когда человек здоров, он счастлив</a:t>
            </a:r>
          </a:p>
        </p:txBody>
      </p:sp>
    </p:spTree>
    <p:extLst>
      <p:ext uri="{BB962C8B-B14F-4D97-AF65-F5344CB8AC3E}">
        <p14:creationId xmlns:p14="http://schemas.microsoft.com/office/powerpoint/2010/main" val="996406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C7EBE-34F3-4CB8-9D4B-03D60BAA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293" y="1463998"/>
            <a:ext cx="8761413" cy="706964"/>
          </a:xfrm>
        </p:spPr>
        <p:txBody>
          <a:bodyPr/>
          <a:lstStyle/>
          <a:p>
            <a:pPr algn="ctr"/>
            <a:r>
              <a:rPr lang="ru-RU" dirty="0"/>
              <a:t>Главное условие здорового образа жизни – личная заинтересованность человека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4E4E41-EA35-4ACD-B7E4-0D84F4AAFE99}"/>
              </a:ext>
            </a:extLst>
          </p:cNvPr>
          <p:cNvSpPr txBox="1"/>
          <p:nvPr/>
        </p:nvSpPr>
        <p:spPr>
          <a:xfrm>
            <a:off x="728870" y="2333685"/>
            <a:ext cx="111053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Вопрос: Что является причиной заболеваний?</a:t>
            </a:r>
          </a:p>
          <a:p>
            <a:endParaRPr lang="ru-RU" sz="2400" dirty="0"/>
          </a:p>
          <a:p>
            <a:r>
              <a:rPr lang="ru-RU" sz="2400" b="1" dirty="0">
                <a:solidFill>
                  <a:srgbClr val="FF0000"/>
                </a:solidFill>
              </a:rPr>
              <a:t>Отсутствие личной заинтересованности у молодежи в здоровом образе жизни и заботе о продолжении своего рода</a:t>
            </a:r>
          </a:p>
          <a:p>
            <a:r>
              <a:rPr lang="ru-RU" sz="2400" dirty="0"/>
              <a:t> </a:t>
            </a:r>
          </a:p>
          <a:p>
            <a:r>
              <a:rPr lang="ru-RU" sz="2400" b="1" i="1" dirty="0"/>
              <a:t>Вопрос: Что может повлиять на здоровье человека?</a:t>
            </a:r>
          </a:p>
          <a:p>
            <a:endParaRPr lang="ru-RU" sz="2400" dirty="0"/>
          </a:p>
          <a:p>
            <a:r>
              <a:rPr lang="ru-RU" sz="2400" b="1" dirty="0">
                <a:solidFill>
                  <a:srgbClr val="FF0000"/>
                </a:solidFill>
              </a:rPr>
              <a:t>Социально-экономические факторы, природные, биологические, психологические и, конечно же, вредные привычки</a:t>
            </a:r>
          </a:p>
          <a:p>
            <a:r>
              <a:rPr lang="ru-RU" sz="2400" dirty="0"/>
              <a:t> </a:t>
            </a:r>
          </a:p>
          <a:p>
            <a:r>
              <a:rPr lang="ru-RU" sz="2400" b="1" i="1" dirty="0"/>
              <a:t>Вопрос: Какие привычки считаются вредными?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4877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B274C-BA20-4FDF-9EF4-99633831E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039929"/>
            <a:ext cx="8761413" cy="706964"/>
          </a:xfrm>
        </p:spPr>
        <p:txBody>
          <a:bodyPr/>
          <a:lstStyle/>
          <a:p>
            <a:pPr algn="ctr"/>
            <a:r>
              <a:rPr lang="ru-RU" sz="3200" b="1" i="1" dirty="0"/>
              <a:t>Насколько распространены вредные привычки среди молодежи?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52BC73-918D-4C7A-83BB-00903E56A952}"/>
              </a:ext>
            </a:extLst>
          </p:cNvPr>
          <p:cNvSpPr txBox="1"/>
          <p:nvPr/>
        </p:nvSpPr>
        <p:spPr>
          <a:xfrm>
            <a:off x="543339" y="2411896"/>
            <a:ext cx="11065565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800" dirty="0">
                <a:solidFill>
                  <a:schemeClr val="accent1"/>
                </a:solidFill>
              </a:rPr>
              <a:t>Исследования распространенности вредных привычек среди подростков показали, что количество курящих достигло в среднем 70% (40% - девушки, 60% - юноши);</a:t>
            </a:r>
          </a:p>
          <a:p>
            <a:pPr lvl="0"/>
            <a:endParaRPr lang="ru-RU" sz="2800" dirty="0">
              <a:solidFill>
                <a:schemeClr val="accent1"/>
              </a:solidFill>
            </a:endParaRPr>
          </a:p>
          <a:p>
            <a:pPr lvl="0"/>
            <a:r>
              <a:rPr lang="ru-RU" sz="2800" dirty="0">
                <a:solidFill>
                  <a:schemeClr val="accent1"/>
                </a:solidFill>
              </a:rPr>
              <a:t>Употребление алкоголя среди подростков составляет – 30%;</a:t>
            </a:r>
          </a:p>
          <a:p>
            <a:pPr lvl="0"/>
            <a:endParaRPr lang="ru-RU" sz="2800" dirty="0">
              <a:solidFill>
                <a:schemeClr val="accent1"/>
              </a:solidFill>
            </a:endParaRPr>
          </a:p>
          <a:p>
            <a:pPr lvl="0"/>
            <a:r>
              <a:rPr lang="ru-RU" sz="2800" dirty="0">
                <a:solidFill>
                  <a:schemeClr val="accent1"/>
                </a:solidFill>
              </a:rPr>
              <a:t>Прирост наркоманов, в целом по России составлял в среднем 24%;</a:t>
            </a:r>
          </a:p>
        </p:txBody>
      </p:sp>
    </p:spTree>
    <p:extLst>
      <p:ext uri="{BB962C8B-B14F-4D97-AF65-F5344CB8AC3E}">
        <p14:creationId xmlns:p14="http://schemas.microsoft.com/office/powerpoint/2010/main" val="2990238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7619BC0F-77FA-4462-AAF8-8D49AA87FD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082295"/>
              </p:ext>
            </p:extLst>
          </p:nvPr>
        </p:nvGraphicFramePr>
        <p:xfrm>
          <a:off x="1033669" y="412644"/>
          <a:ext cx="8895950" cy="6286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3" imgW="8020012" imgH="5667195" progId="AcroExch.Document.DC">
                  <p:embed/>
                </p:oleObj>
              </mc:Choice>
              <mc:Fallback>
                <p:oleObj name="Acrobat Document" r:id="rId3" imgW="8020012" imgH="5667195" progId="AcroExch.Document.DC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538ED9EB-8F2A-4A9E-AD4D-3B1A3AB510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3669" y="412644"/>
                        <a:ext cx="8895950" cy="6286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196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2D484-AD7D-4741-813C-9B017E4E6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Человек должен жить 150-200 лет!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3997D2-B71A-47CD-BB1A-71D36DDCA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96" y="2510889"/>
            <a:ext cx="4575313" cy="35556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6BA4F3-D8E6-4A32-9ABA-CE24185CD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07987"/>
            <a:ext cx="5329701" cy="355567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24293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9833E-8604-498D-8C69-CF99D37A7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Насколько здоровый образ жизни ты ведешь?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79165D-4445-4CE2-90A4-5E4A688DC2D0}"/>
              </a:ext>
            </a:extLst>
          </p:cNvPr>
          <p:cNvSpPr txBox="1"/>
          <p:nvPr/>
        </p:nvSpPr>
        <p:spPr>
          <a:xfrm>
            <a:off x="563217" y="2542023"/>
            <a:ext cx="11065565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1. Регулярно ли ты ешь свежие фрукты и овощи?</a:t>
            </a:r>
          </a:p>
          <a:p>
            <a:pPr algn="ctr"/>
            <a:r>
              <a:rPr lang="ru-RU" sz="2000" b="1" dirty="0"/>
              <a:t>Да — 3 балла,   нет — 0.</a:t>
            </a:r>
          </a:p>
          <a:p>
            <a:pPr algn="ctr"/>
            <a:r>
              <a:rPr lang="ru-RU" sz="2000" b="1" dirty="0"/>
              <a:t>2. Ограничиваешь ли себя в употреблении животных жиров?</a:t>
            </a:r>
          </a:p>
          <a:p>
            <a:pPr algn="ctr"/>
            <a:r>
              <a:rPr lang="ru-RU" sz="2000" b="1" dirty="0"/>
              <a:t>Да — 5,   нет — 0.</a:t>
            </a:r>
          </a:p>
          <a:p>
            <a:pPr algn="ctr"/>
            <a:r>
              <a:rPr lang="ru-RU" sz="2000" b="1" dirty="0"/>
              <a:t>3. Регулярно ли ты ешь волокнистую пищу, хлеб грубого помола или из отрубей?</a:t>
            </a:r>
          </a:p>
          <a:p>
            <a:pPr algn="ctr"/>
            <a:r>
              <a:rPr lang="ru-RU" sz="2000" b="1" dirty="0"/>
              <a:t>Да — 2,   нет — 0.</a:t>
            </a:r>
          </a:p>
          <a:p>
            <a:pPr algn="ctr"/>
            <a:r>
              <a:rPr lang="ru-RU" sz="2000" b="1" dirty="0"/>
              <a:t>4. Ограничиваешь ли ты себя в потреблении сахара?</a:t>
            </a:r>
          </a:p>
          <a:p>
            <a:pPr algn="ctr"/>
            <a:r>
              <a:rPr lang="ru-RU" sz="2000" b="1" dirty="0"/>
              <a:t>Да — 3,   нет — 0.</a:t>
            </a:r>
          </a:p>
          <a:p>
            <a:pPr algn="ctr"/>
            <a:r>
              <a:rPr lang="ru-RU" sz="2000" b="1" dirty="0"/>
              <a:t>5. Умеешь ли ты отдыхать и расслабляться?</a:t>
            </a:r>
          </a:p>
          <a:p>
            <a:pPr algn="ctr"/>
            <a:r>
              <a:rPr lang="ru-RU" sz="2000" b="1" dirty="0"/>
              <a:t>Да — 5,   нет — 0.</a:t>
            </a:r>
          </a:p>
          <a:p>
            <a:pPr algn="ctr"/>
            <a:r>
              <a:rPr lang="ru-RU" sz="2000" b="1" dirty="0"/>
              <a:t>6. Есть ли у тебя развлечения помимо учебы?</a:t>
            </a:r>
          </a:p>
          <a:p>
            <a:pPr algn="ctr"/>
            <a:r>
              <a:rPr lang="ru-RU" sz="2000" b="1" dirty="0"/>
              <a:t>Да — 4,   нет — 0.</a:t>
            </a:r>
          </a:p>
        </p:txBody>
      </p:sp>
    </p:spTree>
    <p:extLst>
      <p:ext uri="{BB962C8B-B14F-4D97-AF65-F5344CB8AC3E}">
        <p14:creationId xmlns:p14="http://schemas.microsoft.com/office/powerpoint/2010/main" val="3320112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8207C2-32BF-4932-94A5-BCE07F484FE1}"/>
              </a:ext>
            </a:extLst>
          </p:cNvPr>
          <p:cNvSpPr txBox="1"/>
          <p:nvPr/>
        </p:nvSpPr>
        <p:spPr>
          <a:xfrm>
            <a:off x="477078" y="397565"/>
            <a:ext cx="9753600" cy="61863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/>
              <a:t>7. Нравится ли тебе учиться?</a:t>
            </a:r>
          </a:p>
          <a:p>
            <a:pPr algn="ctr"/>
            <a:r>
              <a:rPr lang="ru-RU" sz="2200" b="1" dirty="0"/>
              <a:t>Да — 4,   нет — 0.</a:t>
            </a:r>
          </a:p>
          <a:p>
            <a:pPr algn="ctr"/>
            <a:r>
              <a:rPr lang="ru-RU" sz="2200" b="1" dirty="0"/>
              <a:t>8. Есть ли у тебя друг, которому ты полностью доверяешь?</a:t>
            </a:r>
          </a:p>
          <a:p>
            <a:pPr algn="ctr"/>
            <a:r>
              <a:rPr lang="ru-RU" sz="2200" b="1" dirty="0"/>
              <a:t>Да — 3,   нет — 0.</a:t>
            </a:r>
          </a:p>
          <a:p>
            <a:pPr algn="ctr"/>
            <a:r>
              <a:rPr lang="ru-RU" sz="2200" b="1" dirty="0"/>
              <a:t>9. Есть ли у тебя любимый человек?</a:t>
            </a:r>
          </a:p>
          <a:p>
            <a:pPr algn="ctr"/>
            <a:r>
              <a:rPr lang="ru-RU" sz="2200" b="1" dirty="0"/>
              <a:t>Да — 4,   нет — 0.</a:t>
            </a:r>
          </a:p>
          <a:p>
            <a:pPr algn="ctr"/>
            <a:r>
              <a:rPr lang="ru-RU" sz="2200" b="1" dirty="0"/>
              <a:t>10. Считаешь ли ты, что должен(на) более ответственно относиться к учебе?</a:t>
            </a:r>
          </a:p>
          <a:p>
            <a:pPr algn="ctr"/>
            <a:r>
              <a:rPr lang="ru-RU" sz="2200" b="1" dirty="0"/>
              <a:t>Да — 0,   нет — 2.</a:t>
            </a:r>
          </a:p>
          <a:p>
            <a:pPr algn="ctr"/>
            <a:r>
              <a:rPr lang="ru-RU" sz="2200" b="1" dirty="0"/>
              <a:t>11. Считаешь ли, что должен(на) брать на себя меньше обязательств?</a:t>
            </a:r>
          </a:p>
          <a:p>
            <a:pPr algn="ctr"/>
            <a:r>
              <a:rPr lang="ru-RU" sz="2200" b="1" dirty="0"/>
              <a:t>Да — 0,   нет — 2.</a:t>
            </a:r>
          </a:p>
          <a:p>
            <a:pPr algn="ctr"/>
            <a:r>
              <a:rPr lang="ru-RU" sz="2200" b="1" dirty="0"/>
              <a:t>12. Часто ли ты испытываешь скуку?</a:t>
            </a:r>
          </a:p>
          <a:p>
            <a:pPr algn="ctr"/>
            <a:r>
              <a:rPr lang="ru-RU" sz="2200" b="1" dirty="0"/>
              <a:t>Да — 0,   нет — 2.</a:t>
            </a:r>
          </a:p>
          <a:p>
            <a:pPr algn="ctr"/>
            <a:r>
              <a:rPr lang="ru-RU" sz="2200" b="1" dirty="0"/>
              <a:t>13. Ты куришь?</a:t>
            </a:r>
          </a:p>
          <a:p>
            <a:pPr algn="ctr"/>
            <a:r>
              <a:rPr lang="ru-RU" sz="2200" b="1" dirty="0"/>
              <a:t>Да — 0,   нет — 6.</a:t>
            </a:r>
          </a:p>
          <a:p>
            <a:pPr algn="ctr"/>
            <a:r>
              <a:rPr lang="ru-RU" sz="2200" b="1" dirty="0"/>
              <a:t>14. Употребляешь ли ты алкоголь?</a:t>
            </a:r>
          </a:p>
          <a:p>
            <a:pPr algn="ctr"/>
            <a:r>
              <a:rPr lang="ru-RU" sz="2200" b="1" dirty="0"/>
              <a:t>Нет — 3,   иногда — 2,   каждый день — 0.</a:t>
            </a:r>
          </a:p>
        </p:txBody>
      </p:sp>
    </p:spTree>
    <p:extLst>
      <p:ext uri="{BB962C8B-B14F-4D97-AF65-F5344CB8AC3E}">
        <p14:creationId xmlns:p14="http://schemas.microsoft.com/office/powerpoint/2010/main" val="1052531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FCDB58-DA6C-4110-9C5D-6207096000E0}"/>
              </a:ext>
            </a:extLst>
          </p:cNvPr>
          <p:cNvSpPr txBox="1"/>
          <p:nvPr/>
        </p:nvSpPr>
        <p:spPr>
          <a:xfrm>
            <a:off x="728869" y="151179"/>
            <a:ext cx="9541565" cy="65556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15. Сколько ты весишь?</a:t>
            </a:r>
          </a:p>
          <a:p>
            <a:pPr algn="ctr"/>
            <a:r>
              <a:rPr lang="ru-RU" sz="2800" b="1" dirty="0"/>
              <a:t>Столько, сколько и должен(на) — 5,</a:t>
            </a:r>
          </a:p>
          <a:p>
            <a:pPr algn="ctr"/>
            <a:r>
              <a:rPr lang="ru-RU" sz="2800" b="1" dirty="0"/>
              <a:t>до 6 кг выше нормы — 4,</a:t>
            </a:r>
          </a:p>
          <a:p>
            <a:pPr algn="ctr"/>
            <a:r>
              <a:rPr lang="ru-RU" sz="2800" b="1" dirty="0"/>
              <a:t>на 6~12 кг выше нормы — 2,</a:t>
            </a:r>
          </a:p>
          <a:p>
            <a:pPr algn="ctr"/>
            <a:r>
              <a:rPr lang="ru-RU" sz="2800" b="1" dirty="0"/>
              <a:t>на 12 кг и более выше нормы — 0.</a:t>
            </a:r>
          </a:p>
          <a:p>
            <a:pPr algn="ctr"/>
            <a:r>
              <a:rPr lang="ru-RU" sz="2800" b="1" dirty="0"/>
              <a:t>16. Регулярно ли ты делаешь зарядку?</a:t>
            </a:r>
          </a:p>
          <a:p>
            <a:pPr algn="ctr"/>
            <a:r>
              <a:rPr lang="ru-RU" sz="2800" b="1" dirty="0"/>
              <a:t>Да — 2,   нет — 0.</a:t>
            </a:r>
          </a:p>
          <a:p>
            <a:pPr algn="ctr"/>
            <a:r>
              <a:rPr lang="ru-RU" sz="2800" b="1" dirty="0"/>
              <a:t>17. Ты занимаешься зарядкой, пока не заболят мышцы?</a:t>
            </a:r>
          </a:p>
          <a:p>
            <a:pPr algn="ctr"/>
            <a:r>
              <a:rPr lang="ru-RU" sz="2800" b="1" dirty="0"/>
              <a:t>Да — 0,   нет — 1.</a:t>
            </a:r>
          </a:p>
          <a:p>
            <a:pPr algn="ctr"/>
            <a:r>
              <a:rPr lang="ru-RU" sz="2800" b="1" dirty="0"/>
              <a:t>18. Нужно ли тебе снотворное, чтобы уснуть?</a:t>
            </a:r>
          </a:p>
          <a:p>
            <a:pPr algn="ctr"/>
            <a:r>
              <a:rPr lang="ru-RU" sz="2800" b="1" dirty="0"/>
              <a:t>Да — 0,   нет — 1.</a:t>
            </a:r>
          </a:p>
          <a:p>
            <a:pPr algn="ctr"/>
            <a:r>
              <a:rPr lang="ru-RU" sz="2800" b="1" dirty="0"/>
              <a:t>19. Всегда ли ты застегиваешь ремень безопасности в машине?</a:t>
            </a:r>
          </a:p>
          <a:p>
            <a:pPr algn="ctr"/>
            <a:r>
              <a:rPr lang="ru-RU" sz="2800" b="1" dirty="0"/>
              <a:t>Да — 1,   нет — 0.</a:t>
            </a:r>
          </a:p>
        </p:txBody>
      </p:sp>
    </p:spTree>
    <p:extLst>
      <p:ext uri="{BB962C8B-B14F-4D97-AF65-F5344CB8AC3E}">
        <p14:creationId xmlns:p14="http://schemas.microsoft.com/office/powerpoint/2010/main" val="3628262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F2C16C-B4B7-4630-BE11-458F69EF8606}"/>
              </a:ext>
            </a:extLst>
          </p:cNvPr>
          <p:cNvSpPr txBox="1"/>
          <p:nvPr/>
        </p:nvSpPr>
        <p:spPr>
          <a:xfrm>
            <a:off x="662608" y="582067"/>
            <a:ext cx="9541566" cy="56938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20. Часто ли ты вынужден(а) покупать лекарства?</a:t>
            </a:r>
          </a:p>
          <a:p>
            <a:pPr algn="ctr"/>
            <a:r>
              <a:rPr lang="ru-RU" sz="2800" b="1" dirty="0"/>
              <a:t>Да — 0,   нет — 2.</a:t>
            </a:r>
          </a:p>
          <a:p>
            <a:pPr algn="ctr"/>
            <a:r>
              <a:rPr lang="ru-RU" sz="2800" b="1" dirty="0"/>
              <a:t>21. Проверяешь ли ты хоть иногда свое артериальное давление?</a:t>
            </a:r>
          </a:p>
          <a:p>
            <a:pPr algn="ctr"/>
            <a:r>
              <a:rPr lang="ru-RU" sz="2800" b="1" dirty="0"/>
              <a:t>Да — 1,   нет — 0.</a:t>
            </a:r>
          </a:p>
          <a:p>
            <a:pPr algn="ctr"/>
            <a:r>
              <a:rPr lang="ru-RU" sz="2800" b="1" dirty="0"/>
              <a:t>22. Бывают ли у тебя постоянные болезненные симптом, и ты при этом не обращаешься к врачу?</a:t>
            </a:r>
          </a:p>
          <a:p>
            <a:pPr algn="ctr"/>
            <a:r>
              <a:rPr lang="ru-RU" sz="2800" b="1" dirty="0"/>
              <a:t>Да — 0,   нет — 5.</a:t>
            </a:r>
          </a:p>
          <a:p>
            <a:pPr algn="ctr"/>
            <a:r>
              <a:rPr lang="ru-RU" sz="2800" b="1" dirty="0"/>
              <a:t>23. Занимаешься ли ты опасными видами спорта?</a:t>
            </a:r>
          </a:p>
          <a:p>
            <a:pPr algn="ctr"/>
            <a:r>
              <a:rPr lang="ru-RU" sz="2800" b="1" dirty="0"/>
              <a:t>Да — 0,   нет — 3.</a:t>
            </a:r>
          </a:p>
          <a:p>
            <a:pPr algn="ctr"/>
            <a:r>
              <a:rPr lang="ru-RU" sz="2800" b="1" dirty="0"/>
              <a:t>24. Часто ли ты понапрасну беспокоишься или волнуешься?</a:t>
            </a:r>
          </a:p>
          <a:p>
            <a:pPr algn="ctr"/>
            <a:r>
              <a:rPr lang="ru-RU" sz="2800" b="1" dirty="0"/>
              <a:t>Да — 0,   нет — 5.</a:t>
            </a:r>
          </a:p>
        </p:txBody>
      </p:sp>
    </p:spTree>
    <p:extLst>
      <p:ext uri="{BB962C8B-B14F-4D97-AF65-F5344CB8AC3E}">
        <p14:creationId xmlns:p14="http://schemas.microsoft.com/office/powerpoint/2010/main" val="1332643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CEC89-AA98-497C-A849-32E735B29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/>
              <a:t>Результаты: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E84137-3EDE-4DF0-8D5A-1E8C75709A00}"/>
              </a:ext>
            </a:extLst>
          </p:cNvPr>
          <p:cNvSpPr txBox="1"/>
          <p:nvPr/>
        </p:nvSpPr>
        <p:spPr>
          <a:xfrm>
            <a:off x="583096" y="2358887"/>
            <a:ext cx="110655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Подсчитай набранные баллы</a:t>
            </a:r>
          </a:p>
          <a:p>
            <a:pPr algn="ctr"/>
            <a:r>
              <a:rPr lang="ru-RU" sz="2400" b="1" dirty="0"/>
              <a:t> </a:t>
            </a:r>
          </a:p>
          <a:p>
            <a:pPr algn="ctr"/>
            <a:r>
              <a:rPr lang="ru-RU" sz="2400" b="1" dirty="0"/>
              <a:t>50-75 баллов. Ты ведешь здоровый образ жизни. Твое здоровье не внушает опасений. Тебе не страшны никакие (даже магнитные) бури;</a:t>
            </a:r>
          </a:p>
          <a:p>
            <a:pPr algn="ctr"/>
            <a:r>
              <a:rPr lang="ru-RU" sz="2400" b="1" dirty="0"/>
              <a:t>25-49 баллов. Тебе необходимо изменить свой образ жизни. Постарайся сделать это как можно скорее, иначе тебя ожидают неприятности;</a:t>
            </a:r>
          </a:p>
          <a:p>
            <a:pPr algn="ctr"/>
            <a:r>
              <a:rPr lang="ru-RU" sz="2400" b="1" dirty="0"/>
              <a:t>0-24 балла. Тебе следует всерьез задуматься над тем, какой образ жизни ты ведешь, и постарайся изменить его немедленно. Твое здоровье в опасности!</a:t>
            </a:r>
          </a:p>
        </p:txBody>
      </p:sp>
    </p:spTree>
    <p:extLst>
      <p:ext uri="{BB962C8B-B14F-4D97-AF65-F5344CB8AC3E}">
        <p14:creationId xmlns:p14="http://schemas.microsoft.com/office/powerpoint/2010/main" val="3835092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05A96D-A2E5-4A5C-BDA0-8645D4658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688" y="201131"/>
            <a:ext cx="8507948" cy="645573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51431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92ACA-81EA-47D3-B302-6FAEECECE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				Давайте подумаем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943F41-2A7B-49AA-A902-080230B4725E}"/>
              </a:ext>
            </a:extLst>
          </p:cNvPr>
          <p:cNvSpPr txBox="1"/>
          <p:nvPr/>
        </p:nvSpPr>
        <p:spPr>
          <a:xfrm>
            <a:off x="689113" y="2345635"/>
            <a:ext cx="102571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О чем мечтаете вы?</a:t>
            </a:r>
          </a:p>
          <a:p>
            <a:pPr lvl="0" algn="ctr"/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Что бы вы пожелали своим родным и друзьям? </a:t>
            </a:r>
          </a:p>
          <a:p>
            <a:pPr lvl="0" algn="ctr"/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Что же такое здоровье? </a:t>
            </a:r>
          </a:p>
        </p:txBody>
      </p:sp>
    </p:spTree>
    <p:extLst>
      <p:ext uri="{BB962C8B-B14F-4D97-AF65-F5344CB8AC3E}">
        <p14:creationId xmlns:p14="http://schemas.microsoft.com/office/powerpoint/2010/main" val="352418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30CD61-D274-492C-8ED8-BE3229232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056" y="3644348"/>
            <a:ext cx="9774341" cy="2756452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Здоровье - это состояние полного физического, духовного и социального благополучия, а не только отсутствие болезней или физических дефектов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7ED59C-D846-4C41-BAC1-AAF0D2651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829" y="708992"/>
            <a:ext cx="8801514" cy="239264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77683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A7B13-D535-49C0-B23A-4B350EDE4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и задачи урока: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67D3BD-530C-49AE-9453-6ABC4DD727AB}"/>
              </a:ext>
            </a:extLst>
          </p:cNvPr>
          <p:cNvSpPr txBox="1"/>
          <p:nvPr/>
        </p:nvSpPr>
        <p:spPr>
          <a:xfrm>
            <a:off x="940904" y="2623930"/>
            <a:ext cx="10402957" cy="35394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/>
              <a:t>- Расширить знания о ЗОЖ, обобщить их;</a:t>
            </a:r>
          </a:p>
          <a:p>
            <a:r>
              <a:rPr lang="ru-RU" sz="3200" dirty="0"/>
              <a:t>- Узнать какова роль ЗОЖ в жизни и деятельности людей;</a:t>
            </a:r>
          </a:p>
          <a:p>
            <a:r>
              <a:rPr lang="ru-RU" sz="3200" dirty="0"/>
              <a:t>- Задуматься о необходимости быть здоровым человеком;</a:t>
            </a:r>
          </a:p>
          <a:p>
            <a:r>
              <a:rPr lang="ru-RU" sz="3200" dirty="0"/>
              <a:t>- Научиться применять полученные знания для себя лично;</a:t>
            </a:r>
          </a:p>
        </p:txBody>
      </p:sp>
    </p:spTree>
    <p:extLst>
      <p:ext uri="{BB962C8B-B14F-4D97-AF65-F5344CB8AC3E}">
        <p14:creationId xmlns:p14="http://schemas.microsoft.com/office/powerpoint/2010/main" val="4085858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959B119-EE7A-47A0-8744-3575B7B92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657" y="673467"/>
            <a:ext cx="5715000" cy="49911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67EBB0-4197-4EA1-9284-F50B85728345}"/>
              </a:ext>
            </a:extLst>
          </p:cNvPr>
          <p:cNvSpPr txBox="1"/>
          <p:nvPr/>
        </p:nvSpPr>
        <p:spPr>
          <a:xfrm>
            <a:off x="7646503" y="1905506"/>
            <a:ext cx="3564835" cy="4247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accent1">
                    <a:lumMod val="75000"/>
                  </a:schemeClr>
                </a:solidFill>
              </a:rPr>
              <a:t>От чего зависит наше здоровье?</a:t>
            </a:r>
          </a:p>
        </p:txBody>
      </p:sp>
    </p:spTree>
    <p:extLst>
      <p:ext uri="{BB962C8B-B14F-4D97-AF65-F5344CB8AC3E}">
        <p14:creationId xmlns:p14="http://schemas.microsoft.com/office/powerpoint/2010/main" val="4000496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77F28-427C-4144-8084-205856DB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Здоровый образ жизни зависит от: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B08524-0501-458C-AD52-1F0E08C4A7E0}"/>
              </a:ext>
            </a:extLst>
          </p:cNvPr>
          <p:cNvSpPr txBox="1"/>
          <p:nvPr/>
        </p:nvSpPr>
        <p:spPr>
          <a:xfrm>
            <a:off x="503582" y="2345635"/>
            <a:ext cx="11184835" cy="44012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1. Нравственным здоровьем - характеризующим духовность человека - систему ценностей, установок и мотивов поведения человека в обществе.</a:t>
            </a:r>
          </a:p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2. Физическим здоровьем - уровень развития функциональных возможностей органов и систем организма.</a:t>
            </a:r>
          </a:p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3. Психическим здоровьем - состояние психики человека, его сознание, мышление, эмоции и воля</a:t>
            </a:r>
          </a:p>
        </p:txBody>
      </p:sp>
    </p:spTree>
    <p:extLst>
      <p:ext uri="{BB962C8B-B14F-4D97-AF65-F5344CB8AC3E}">
        <p14:creationId xmlns:p14="http://schemas.microsoft.com/office/powerpoint/2010/main" val="3534851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E110A-7C3D-4DC0-9185-87B34FA3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511" y="615858"/>
            <a:ext cx="8761413" cy="1239445"/>
          </a:xfrm>
        </p:spPr>
        <p:txBody>
          <a:bodyPr/>
          <a:lstStyle/>
          <a:p>
            <a:r>
              <a:rPr lang="ru-RU" b="1" i="1" dirty="0"/>
              <a:t>Вопрос: почему люди не заботятся о своем здоровье?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B3B865-C15D-46A3-BE8B-E9ECE80C0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17" y="2573854"/>
            <a:ext cx="5914285" cy="38571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6DA1BD-7FE3-4DD3-816B-FAEC42C47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408" y="2829296"/>
            <a:ext cx="4550462" cy="341284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43825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68B7BD-412C-473F-A0B7-48880459F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Факторы здоровья: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416151-4372-45CD-BBCB-2FDFB19D6B28}"/>
              </a:ext>
            </a:extLst>
          </p:cNvPr>
          <p:cNvSpPr txBox="1"/>
          <p:nvPr/>
        </p:nvSpPr>
        <p:spPr>
          <a:xfrm>
            <a:off x="583096" y="2438400"/>
            <a:ext cx="11078817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1" u="sng" dirty="0">
                <a:solidFill>
                  <a:schemeClr val="accent1">
                    <a:lumMod val="75000"/>
                  </a:schemeClr>
                </a:solidFill>
              </a:rPr>
              <a:t>Первый фактор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 это наследственность, которая оказывает влияние на все стороны здоровья человека. Степень влияния наследственности на здоровье человека. По мнению специалистов, может составлять 20%.</a:t>
            </a:r>
          </a:p>
          <a:p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b="1" i="1" u="sng" dirty="0">
                <a:solidFill>
                  <a:schemeClr val="accent1">
                    <a:lumMod val="75000"/>
                  </a:schemeClr>
                </a:solidFill>
              </a:rPr>
              <a:t>Второй фактор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 влияние окружающей среды в местах проживания. Степень ее влияния на здоровье может составлять также 20%.</a:t>
            </a:r>
          </a:p>
          <a:p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b="1" i="1" u="sng" dirty="0">
                <a:solidFill>
                  <a:schemeClr val="accent1">
                    <a:lumMod val="75000"/>
                  </a:schemeClr>
                </a:solidFill>
              </a:rPr>
              <a:t>Третий фактор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 влияние медицинского обслуживания на здоровье человека. Этот фактор может составлять до 10%.</a:t>
            </a:r>
          </a:p>
          <a:p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b="1" i="1" u="sng" dirty="0">
                <a:solidFill>
                  <a:schemeClr val="accent1">
                    <a:lumMod val="75000"/>
                  </a:schemeClr>
                </a:solidFill>
              </a:rPr>
              <a:t>Четвертый фактор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 влияние образа жизни человека на его здоровье. Этот фактор составляет 50%.</a:t>
            </a:r>
          </a:p>
        </p:txBody>
      </p:sp>
    </p:spTree>
    <p:extLst>
      <p:ext uri="{BB962C8B-B14F-4D97-AF65-F5344CB8AC3E}">
        <p14:creationId xmlns:p14="http://schemas.microsoft.com/office/powerpoint/2010/main" val="3964397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C1031-3F12-4999-BB48-5CADD628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Факторы ЗОЖ:</a:t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D30B8A-7882-44B9-9655-DDDB365FB1C4}"/>
              </a:ext>
            </a:extLst>
          </p:cNvPr>
          <p:cNvSpPr txBox="1"/>
          <p:nvPr/>
        </p:nvSpPr>
        <p:spPr>
          <a:xfrm>
            <a:off x="106018" y="3073215"/>
            <a:ext cx="65068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1. Двигательная активность</a:t>
            </a:r>
          </a:p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2. Отказ от вредных привычек</a:t>
            </a:r>
          </a:p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3. Режим дня</a:t>
            </a:r>
          </a:p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4. Правильное питание</a:t>
            </a:r>
          </a:p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5. Положительные эмоции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C53498-C42C-4786-8094-12B348FF4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835" y="3073215"/>
            <a:ext cx="5011926" cy="281111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582512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Ион (конференц-зал)</Template>
  <TotalTime>68</TotalTime>
  <Words>754</Words>
  <Application>Microsoft Office PowerPoint</Application>
  <PresentationFormat>Широкоэкранный</PresentationFormat>
  <Paragraphs>112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Wingdings 3</vt:lpstr>
      <vt:lpstr>Совет директоров</vt:lpstr>
      <vt:lpstr>Adobe Acrobat Document</vt:lpstr>
      <vt:lpstr>Здравствуйте!</vt:lpstr>
      <vt:lpstr>     Давайте подумаем</vt:lpstr>
      <vt:lpstr>Здоровье - это состояние полного физического, духовного и социального благополучия, а не только отсутствие болезней или физических дефектов </vt:lpstr>
      <vt:lpstr>Цели и задачи урока:</vt:lpstr>
      <vt:lpstr>Презентация PowerPoint</vt:lpstr>
      <vt:lpstr>Здоровый образ жизни зависит от:</vt:lpstr>
      <vt:lpstr>Вопрос: почему люди не заботятся о своем здоровье?</vt:lpstr>
      <vt:lpstr>Факторы здоровья:</vt:lpstr>
      <vt:lpstr>Факторы ЗОЖ: </vt:lpstr>
      <vt:lpstr>Главное условие здорового образа жизни – личная заинтересованность человека   </vt:lpstr>
      <vt:lpstr>Насколько распространены вредные привычки среди молодежи? </vt:lpstr>
      <vt:lpstr>Презентация PowerPoint</vt:lpstr>
      <vt:lpstr>Человек должен жить 150-200 лет! </vt:lpstr>
      <vt:lpstr>Насколько здоровый образ жизни ты ведешь?</vt:lpstr>
      <vt:lpstr>Презентация PowerPoint</vt:lpstr>
      <vt:lpstr>Презентация PowerPoint</vt:lpstr>
      <vt:lpstr>Презентация PowerPoint</vt:lpstr>
      <vt:lpstr>Результаты: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Здравствуйте!</dc:title>
  <dc:creator>Maria Popova</dc:creator>
  <cp:lastModifiedBy>Maria Popova</cp:lastModifiedBy>
  <cp:revision>10</cp:revision>
  <dcterms:created xsi:type="dcterms:W3CDTF">2022-04-18T15:31:11Z</dcterms:created>
  <dcterms:modified xsi:type="dcterms:W3CDTF">2022-04-18T16:40:03Z</dcterms:modified>
</cp:coreProperties>
</file>