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8" r:id="rId2"/>
    <p:sldId id="312" r:id="rId3"/>
    <p:sldId id="305" r:id="rId4"/>
    <p:sldId id="329" r:id="rId5"/>
    <p:sldId id="297" r:id="rId6"/>
    <p:sldId id="310" r:id="rId7"/>
    <p:sldId id="311" r:id="rId8"/>
    <p:sldId id="256" r:id="rId9"/>
    <p:sldId id="287" r:id="rId10"/>
    <p:sldId id="257" r:id="rId11"/>
    <p:sldId id="302" r:id="rId12"/>
    <p:sldId id="265" r:id="rId13"/>
    <p:sldId id="304" r:id="rId14"/>
    <p:sldId id="326" r:id="rId15"/>
    <p:sldId id="264" r:id="rId16"/>
    <p:sldId id="314" r:id="rId17"/>
    <p:sldId id="315" r:id="rId18"/>
    <p:sldId id="316" r:id="rId19"/>
    <p:sldId id="317" r:id="rId20"/>
    <p:sldId id="318" r:id="rId21"/>
    <p:sldId id="325" r:id="rId22"/>
    <p:sldId id="28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0000FF"/>
    <a:srgbClr val="006600"/>
    <a:srgbClr val="F2D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32" autoAdjust="0"/>
    <p:restoredTop sz="94660"/>
  </p:normalViewPr>
  <p:slideViewPr>
    <p:cSldViewPr>
      <p:cViewPr varScale="1">
        <p:scale>
          <a:sx n="108" d="100"/>
          <a:sy n="108" d="100"/>
        </p:scale>
        <p:origin x="211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77A4AD-7E9F-4354-A600-99B15CE6B34F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2_1" csCatId="accent2" phldr="1"/>
      <dgm:spPr/>
    </dgm:pt>
    <dgm:pt modelId="{24D46611-28EC-42D7-B8A7-3BF3EFD450DD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FF00"/>
        </a:solidFill>
      </dgm:spPr>
      <dgm:t>
        <a:bodyPr/>
        <a:lstStyle/>
        <a:p>
          <a:r>
            <a:rPr lang="ru-RU" sz="2800" b="1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грамматические основы</a:t>
          </a:r>
          <a:endParaRPr lang="ru-RU" sz="2800" b="1" u="none" dirty="0"/>
        </a:p>
      </dgm:t>
    </dgm:pt>
    <dgm:pt modelId="{F728BD40-599A-459B-B0CD-63C8FE489280}" type="parTrans" cxnId="{6421956D-176D-4A94-B2F0-D85DF95A7B23}">
      <dgm:prSet/>
      <dgm:spPr/>
      <dgm:t>
        <a:bodyPr/>
        <a:lstStyle/>
        <a:p>
          <a:endParaRPr lang="ru-RU"/>
        </a:p>
      </dgm:t>
    </dgm:pt>
    <dgm:pt modelId="{BB9D12E1-8BBC-4431-AD2D-359E29358E77}" type="sibTrans" cxnId="{6421956D-176D-4A94-B2F0-D85DF95A7B23}">
      <dgm:prSet/>
      <dgm:spPr/>
      <dgm:t>
        <a:bodyPr/>
        <a:lstStyle/>
        <a:p>
          <a:endParaRPr lang="ru-RU"/>
        </a:p>
      </dgm:t>
    </dgm:pt>
    <dgm:pt modelId="{A572828D-7BDC-410A-89C1-ACDA1BCFB2B1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FF00"/>
        </a:solidFill>
      </dgm:spPr>
      <dgm:t>
        <a:bodyPr/>
        <a:lstStyle/>
        <a:p>
          <a:r>
            <a:rPr lang="ru-RU" sz="2800" b="1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Определяем части</a:t>
          </a:r>
        </a:p>
      </dgm:t>
    </dgm:pt>
    <dgm:pt modelId="{AFF07889-CA07-406E-AEE1-CC30614B5C22}" type="parTrans" cxnId="{7E9B1531-DCB3-4954-BD29-FA4EFDDE71C8}">
      <dgm:prSet/>
      <dgm:spPr/>
      <dgm:t>
        <a:bodyPr/>
        <a:lstStyle/>
        <a:p>
          <a:endParaRPr lang="ru-RU"/>
        </a:p>
      </dgm:t>
    </dgm:pt>
    <dgm:pt modelId="{ADB953E2-A855-4B01-8FA5-66FC39D74E2A}" type="sibTrans" cxnId="{7E9B1531-DCB3-4954-BD29-FA4EFDDE71C8}">
      <dgm:prSet/>
      <dgm:spPr/>
      <dgm:t>
        <a:bodyPr/>
        <a:lstStyle/>
        <a:p>
          <a:endParaRPr lang="ru-RU"/>
        </a:p>
      </dgm:t>
    </dgm:pt>
    <dgm:pt modelId="{890F9BF0-3B81-40BB-987B-0DAB378673A4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FF00"/>
        </a:solidFill>
      </dgm:spPr>
      <dgm:t>
        <a:bodyPr/>
        <a:lstStyle/>
        <a:p>
          <a:r>
            <a:rPr lang="ru-RU" sz="2800" b="1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Вид связи</a:t>
          </a:r>
        </a:p>
      </dgm:t>
    </dgm:pt>
    <dgm:pt modelId="{F7ED04C2-CDEB-4179-9FDB-EA5EF8BE1997}" type="parTrans" cxnId="{30061D4A-D4A6-4E1F-ACAA-D6FFB550F02D}">
      <dgm:prSet/>
      <dgm:spPr/>
      <dgm:t>
        <a:bodyPr/>
        <a:lstStyle/>
        <a:p>
          <a:endParaRPr lang="ru-RU"/>
        </a:p>
      </dgm:t>
    </dgm:pt>
    <dgm:pt modelId="{5FA2F013-EB01-4D52-97F5-BF6F8DC6C632}" type="sibTrans" cxnId="{30061D4A-D4A6-4E1F-ACAA-D6FFB550F02D}">
      <dgm:prSet/>
      <dgm:spPr/>
      <dgm:t>
        <a:bodyPr/>
        <a:lstStyle/>
        <a:p>
          <a:endParaRPr lang="ru-RU"/>
        </a:p>
      </dgm:t>
    </dgm:pt>
    <dgm:pt modelId="{04D56C60-73EC-4E4B-A301-053EB14976AC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solidFill>
          <a:srgbClr val="FFFF00"/>
        </a:solidFill>
      </dgm:spPr>
      <dgm:t>
        <a:bodyPr/>
        <a:lstStyle/>
        <a:p>
          <a:r>
            <a:rPr lang="ru-RU" sz="2800" b="1" u="none" dirty="0">
              <a:latin typeface="Times New Roman" panose="02020603050405020304" pitchFamily="18" charset="0"/>
              <a:cs typeface="Times New Roman" panose="02020603050405020304" pitchFamily="18" charset="0"/>
            </a:rPr>
            <a:t>Тип сложного предложения</a:t>
          </a:r>
        </a:p>
      </dgm:t>
    </dgm:pt>
    <dgm:pt modelId="{35D206C2-DDBE-4B06-A4FF-CACCCA9DAE93}" type="parTrans" cxnId="{62E3B97F-62EB-4764-A149-C268FD7241A8}">
      <dgm:prSet/>
      <dgm:spPr/>
      <dgm:t>
        <a:bodyPr/>
        <a:lstStyle/>
        <a:p>
          <a:endParaRPr lang="ru-RU"/>
        </a:p>
      </dgm:t>
    </dgm:pt>
    <dgm:pt modelId="{7CA3FCDE-4D2F-42BF-BB28-5756C542830C}" type="sibTrans" cxnId="{62E3B97F-62EB-4764-A149-C268FD7241A8}">
      <dgm:prSet/>
      <dgm:spPr/>
      <dgm:t>
        <a:bodyPr/>
        <a:lstStyle/>
        <a:p>
          <a:endParaRPr lang="ru-RU"/>
        </a:p>
      </dgm:t>
    </dgm:pt>
    <dgm:pt modelId="{05B0C8BE-47E1-4C0E-BDCE-45138FCBD386}" type="pres">
      <dgm:prSet presAssocID="{F177A4AD-7E9F-4354-A600-99B15CE6B34F}" presName="rootnode" presStyleCnt="0">
        <dgm:presLayoutVars>
          <dgm:chMax/>
          <dgm:chPref/>
          <dgm:dir/>
          <dgm:animLvl val="lvl"/>
        </dgm:presLayoutVars>
      </dgm:prSet>
      <dgm:spPr/>
    </dgm:pt>
    <dgm:pt modelId="{C6865BC9-12BA-463E-9A48-8BC824E9D1EE}" type="pres">
      <dgm:prSet presAssocID="{24D46611-28EC-42D7-B8A7-3BF3EFD450DD}" presName="composite" presStyleCnt="0"/>
      <dgm:spPr/>
    </dgm:pt>
    <dgm:pt modelId="{E936695D-80D3-479F-9FFC-BB8144D2F6D0}" type="pres">
      <dgm:prSet presAssocID="{24D46611-28EC-42D7-B8A7-3BF3EFD450DD}" presName="bentUpArrow1" presStyleLbl="alignImgPlace1" presStyleIdx="0" presStyleCnt="3" custLinFactX="-32426" custLinFactNeighborX="-100000" custLinFactNeighborY="46873"/>
      <dgm:spPr/>
    </dgm:pt>
    <dgm:pt modelId="{6DDADCD1-7B7C-4074-8213-B92A7FF43857}" type="pres">
      <dgm:prSet presAssocID="{24D46611-28EC-42D7-B8A7-3BF3EFD450DD}" presName="ParentText" presStyleLbl="node1" presStyleIdx="0" presStyleCnt="4" custScaleX="225363" custLinFactNeighborX="-94589" custLinFactNeighborY="38698">
        <dgm:presLayoutVars>
          <dgm:chMax val="1"/>
          <dgm:chPref val="1"/>
          <dgm:bulletEnabled val="1"/>
        </dgm:presLayoutVars>
      </dgm:prSet>
      <dgm:spPr/>
    </dgm:pt>
    <dgm:pt modelId="{07A557A1-D798-49CB-A6A6-66E4E5CD07CE}" type="pres">
      <dgm:prSet presAssocID="{24D46611-28EC-42D7-B8A7-3BF3EFD450DD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5E4BEDF1-F571-4D01-85CB-6156EA800285}" type="pres">
      <dgm:prSet presAssocID="{BB9D12E1-8BBC-4431-AD2D-359E29358E77}" presName="sibTrans" presStyleCnt="0"/>
      <dgm:spPr/>
    </dgm:pt>
    <dgm:pt modelId="{58E03CD1-00C0-4036-B65C-38F97E8A52D0}" type="pres">
      <dgm:prSet presAssocID="{A572828D-7BDC-410A-89C1-ACDA1BCFB2B1}" presName="composite" presStyleCnt="0"/>
      <dgm:spPr/>
    </dgm:pt>
    <dgm:pt modelId="{6F44F503-D64C-42A7-88DE-5CFB1A1FBC7B}" type="pres">
      <dgm:prSet presAssocID="{A572828D-7BDC-410A-89C1-ACDA1BCFB2B1}" presName="bentUpArrow1" presStyleLbl="alignImgPlace1" presStyleIdx="1" presStyleCnt="3" custLinFactX="-38086" custLinFactNeighborX="-100000" custLinFactNeighborY="16044"/>
      <dgm:spPr/>
    </dgm:pt>
    <dgm:pt modelId="{5771A922-43D2-45F3-8367-3BF4F0428801}" type="pres">
      <dgm:prSet presAssocID="{A572828D-7BDC-410A-89C1-ACDA1BCFB2B1}" presName="ParentText" presStyleLbl="node1" presStyleIdx="1" presStyleCnt="4" custScaleX="274915" custLinFactNeighborX="-60102" custLinFactNeighborY="11729">
        <dgm:presLayoutVars>
          <dgm:chMax val="1"/>
          <dgm:chPref val="1"/>
          <dgm:bulletEnabled val="1"/>
        </dgm:presLayoutVars>
      </dgm:prSet>
      <dgm:spPr/>
    </dgm:pt>
    <dgm:pt modelId="{1848D091-1E87-4A8C-B08C-0C64B8EEFD7D}" type="pres">
      <dgm:prSet presAssocID="{A572828D-7BDC-410A-89C1-ACDA1BCFB2B1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5B0272DD-2A6D-4CF1-A60D-273C1331696E}" type="pres">
      <dgm:prSet presAssocID="{ADB953E2-A855-4B01-8FA5-66FC39D74E2A}" presName="sibTrans" presStyleCnt="0"/>
      <dgm:spPr/>
    </dgm:pt>
    <dgm:pt modelId="{932B1C8F-7992-4E13-9F96-EE9D9C291BF9}" type="pres">
      <dgm:prSet presAssocID="{890F9BF0-3B81-40BB-987B-0DAB378673A4}" presName="composite" presStyleCnt="0"/>
      <dgm:spPr/>
    </dgm:pt>
    <dgm:pt modelId="{F469B1E7-32E7-4ED8-899D-42A817D1579A}" type="pres">
      <dgm:prSet presAssocID="{890F9BF0-3B81-40BB-987B-0DAB378673A4}" presName="bentUpArrow1" presStyleLbl="alignImgPlace1" presStyleIdx="2" presStyleCnt="3" custLinFactNeighborX="-92230" custLinFactNeighborY="-14784"/>
      <dgm:spPr/>
    </dgm:pt>
    <dgm:pt modelId="{4403632B-3D85-4CFE-9554-47908CFBDD7B}" type="pres">
      <dgm:prSet presAssocID="{890F9BF0-3B81-40BB-987B-0DAB378673A4}" presName="ParentText" presStyleLbl="node1" presStyleIdx="2" presStyleCnt="4" custScaleX="244918" custLinFactNeighborX="-27639" custLinFactNeighborY="-14434">
        <dgm:presLayoutVars>
          <dgm:chMax val="1"/>
          <dgm:chPref val="1"/>
          <dgm:bulletEnabled val="1"/>
        </dgm:presLayoutVars>
      </dgm:prSet>
      <dgm:spPr/>
    </dgm:pt>
    <dgm:pt modelId="{DF6E3AA8-0CED-4834-8C70-C9D8C2C38971}" type="pres">
      <dgm:prSet presAssocID="{890F9BF0-3B81-40BB-987B-0DAB378673A4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485F3637-3D4B-4826-9DF7-2D5792F0EA90}" type="pres">
      <dgm:prSet presAssocID="{5FA2F013-EB01-4D52-97F5-BF6F8DC6C632}" presName="sibTrans" presStyleCnt="0"/>
      <dgm:spPr/>
    </dgm:pt>
    <dgm:pt modelId="{57ABEF60-C78A-4024-9F53-451F44B4B30F}" type="pres">
      <dgm:prSet presAssocID="{04D56C60-73EC-4E4B-A301-053EB14976AC}" presName="composite" presStyleCnt="0"/>
      <dgm:spPr/>
    </dgm:pt>
    <dgm:pt modelId="{EA6F38FC-F2DD-4CF3-93B8-4CB3749A37E9}" type="pres">
      <dgm:prSet presAssocID="{04D56C60-73EC-4E4B-A301-053EB14976AC}" presName="ParentText" presStyleLbl="node1" presStyleIdx="3" presStyleCnt="4" custScaleX="274157" custLinFactNeighborX="-17109" custLinFactNeighborY="-32763">
        <dgm:presLayoutVars>
          <dgm:chMax val="1"/>
          <dgm:chPref val="1"/>
          <dgm:bulletEnabled val="1"/>
        </dgm:presLayoutVars>
      </dgm:prSet>
      <dgm:spPr/>
    </dgm:pt>
  </dgm:ptLst>
  <dgm:cxnLst>
    <dgm:cxn modelId="{07B7A413-4D41-4C74-BED9-7EAC53ACA134}" type="presOf" srcId="{A572828D-7BDC-410A-89C1-ACDA1BCFB2B1}" destId="{5771A922-43D2-45F3-8367-3BF4F0428801}" srcOrd="0" destOrd="0" presId="urn:microsoft.com/office/officeart/2005/8/layout/StepDownProcess"/>
    <dgm:cxn modelId="{4BA95820-C371-46A7-8DE6-A82D632F8FC1}" type="presOf" srcId="{04D56C60-73EC-4E4B-A301-053EB14976AC}" destId="{EA6F38FC-F2DD-4CF3-93B8-4CB3749A37E9}" srcOrd="0" destOrd="0" presId="urn:microsoft.com/office/officeart/2005/8/layout/StepDownProcess"/>
    <dgm:cxn modelId="{7E9B1531-DCB3-4954-BD29-FA4EFDDE71C8}" srcId="{F177A4AD-7E9F-4354-A600-99B15CE6B34F}" destId="{A572828D-7BDC-410A-89C1-ACDA1BCFB2B1}" srcOrd="1" destOrd="0" parTransId="{AFF07889-CA07-406E-AEE1-CC30614B5C22}" sibTransId="{ADB953E2-A855-4B01-8FA5-66FC39D74E2A}"/>
    <dgm:cxn modelId="{333C9E49-9705-4E86-8289-BBE1B2D53427}" type="presOf" srcId="{890F9BF0-3B81-40BB-987B-0DAB378673A4}" destId="{4403632B-3D85-4CFE-9554-47908CFBDD7B}" srcOrd="0" destOrd="0" presId="urn:microsoft.com/office/officeart/2005/8/layout/StepDownProcess"/>
    <dgm:cxn modelId="{30061D4A-D4A6-4E1F-ACAA-D6FFB550F02D}" srcId="{F177A4AD-7E9F-4354-A600-99B15CE6B34F}" destId="{890F9BF0-3B81-40BB-987B-0DAB378673A4}" srcOrd="2" destOrd="0" parTransId="{F7ED04C2-CDEB-4179-9FDB-EA5EF8BE1997}" sibTransId="{5FA2F013-EB01-4D52-97F5-BF6F8DC6C632}"/>
    <dgm:cxn modelId="{6421956D-176D-4A94-B2F0-D85DF95A7B23}" srcId="{F177A4AD-7E9F-4354-A600-99B15CE6B34F}" destId="{24D46611-28EC-42D7-B8A7-3BF3EFD450DD}" srcOrd="0" destOrd="0" parTransId="{F728BD40-599A-459B-B0CD-63C8FE489280}" sibTransId="{BB9D12E1-8BBC-4431-AD2D-359E29358E77}"/>
    <dgm:cxn modelId="{BAF4AE5A-B8D7-4482-9519-D3ACFDDA1D3A}" type="presOf" srcId="{24D46611-28EC-42D7-B8A7-3BF3EFD450DD}" destId="{6DDADCD1-7B7C-4074-8213-B92A7FF43857}" srcOrd="0" destOrd="0" presId="urn:microsoft.com/office/officeart/2005/8/layout/StepDownProcess"/>
    <dgm:cxn modelId="{62E3B97F-62EB-4764-A149-C268FD7241A8}" srcId="{F177A4AD-7E9F-4354-A600-99B15CE6B34F}" destId="{04D56C60-73EC-4E4B-A301-053EB14976AC}" srcOrd="3" destOrd="0" parTransId="{35D206C2-DDBE-4B06-A4FF-CACCCA9DAE93}" sibTransId="{7CA3FCDE-4D2F-42BF-BB28-5756C542830C}"/>
    <dgm:cxn modelId="{9E4A12C5-065A-4DD2-9643-6341661F092B}" type="presOf" srcId="{F177A4AD-7E9F-4354-A600-99B15CE6B34F}" destId="{05B0C8BE-47E1-4C0E-BDCE-45138FCBD386}" srcOrd="0" destOrd="0" presId="urn:microsoft.com/office/officeart/2005/8/layout/StepDownProcess"/>
    <dgm:cxn modelId="{0747AE50-1A6E-4A67-BC07-2297CF4319C4}" type="presParOf" srcId="{05B0C8BE-47E1-4C0E-BDCE-45138FCBD386}" destId="{C6865BC9-12BA-463E-9A48-8BC824E9D1EE}" srcOrd="0" destOrd="0" presId="urn:microsoft.com/office/officeart/2005/8/layout/StepDownProcess"/>
    <dgm:cxn modelId="{01E399B2-3B93-4D0A-883C-6B088C5A72D3}" type="presParOf" srcId="{C6865BC9-12BA-463E-9A48-8BC824E9D1EE}" destId="{E936695D-80D3-479F-9FFC-BB8144D2F6D0}" srcOrd="0" destOrd="0" presId="urn:microsoft.com/office/officeart/2005/8/layout/StepDownProcess"/>
    <dgm:cxn modelId="{559527A2-6F2B-45F0-90BB-832C1A4BEC70}" type="presParOf" srcId="{C6865BC9-12BA-463E-9A48-8BC824E9D1EE}" destId="{6DDADCD1-7B7C-4074-8213-B92A7FF43857}" srcOrd="1" destOrd="0" presId="urn:microsoft.com/office/officeart/2005/8/layout/StepDownProcess"/>
    <dgm:cxn modelId="{126D8187-9816-4178-9F60-C7D2C2B999B3}" type="presParOf" srcId="{C6865BC9-12BA-463E-9A48-8BC824E9D1EE}" destId="{07A557A1-D798-49CB-A6A6-66E4E5CD07CE}" srcOrd="2" destOrd="0" presId="urn:microsoft.com/office/officeart/2005/8/layout/StepDownProcess"/>
    <dgm:cxn modelId="{FF0CE17C-6565-4B95-939E-5CD42C33860C}" type="presParOf" srcId="{05B0C8BE-47E1-4C0E-BDCE-45138FCBD386}" destId="{5E4BEDF1-F571-4D01-85CB-6156EA800285}" srcOrd="1" destOrd="0" presId="urn:microsoft.com/office/officeart/2005/8/layout/StepDownProcess"/>
    <dgm:cxn modelId="{81D5E186-6040-4DC2-9A89-45215F77F7A3}" type="presParOf" srcId="{05B0C8BE-47E1-4C0E-BDCE-45138FCBD386}" destId="{58E03CD1-00C0-4036-B65C-38F97E8A52D0}" srcOrd="2" destOrd="0" presId="urn:microsoft.com/office/officeart/2005/8/layout/StepDownProcess"/>
    <dgm:cxn modelId="{6DF74B6C-C5F4-4B98-8793-824A185B0E3B}" type="presParOf" srcId="{58E03CD1-00C0-4036-B65C-38F97E8A52D0}" destId="{6F44F503-D64C-42A7-88DE-5CFB1A1FBC7B}" srcOrd="0" destOrd="0" presId="urn:microsoft.com/office/officeart/2005/8/layout/StepDownProcess"/>
    <dgm:cxn modelId="{53F5B1DE-75E2-4028-AEB2-0C19BB7B2A9A}" type="presParOf" srcId="{58E03CD1-00C0-4036-B65C-38F97E8A52D0}" destId="{5771A922-43D2-45F3-8367-3BF4F0428801}" srcOrd="1" destOrd="0" presId="urn:microsoft.com/office/officeart/2005/8/layout/StepDownProcess"/>
    <dgm:cxn modelId="{979784C0-CA74-412C-BB3C-3EEDAD14FBAE}" type="presParOf" srcId="{58E03CD1-00C0-4036-B65C-38F97E8A52D0}" destId="{1848D091-1E87-4A8C-B08C-0C64B8EEFD7D}" srcOrd="2" destOrd="0" presId="urn:microsoft.com/office/officeart/2005/8/layout/StepDownProcess"/>
    <dgm:cxn modelId="{CC6F90FC-69AF-4542-857D-EC38D3F6ABDA}" type="presParOf" srcId="{05B0C8BE-47E1-4C0E-BDCE-45138FCBD386}" destId="{5B0272DD-2A6D-4CF1-A60D-273C1331696E}" srcOrd="3" destOrd="0" presId="urn:microsoft.com/office/officeart/2005/8/layout/StepDownProcess"/>
    <dgm:cxn modelId="{B3B9363D-6353-4227-A2E5-C59EF98BA668}" type="presParOf" srcId="{05B0C8BE-47E1-4C0E-BDCE-45138FCBD386}" destId="{932B1C8F-7992-4E13-9F96-EE9D9C291BF9}" srcOrd="4" destOrd="0" presId="urn:microsoft.com/office/officeart/2005/8/layout/StepDownProcess"/>
    <dgm:cxn modelId="{B2667A98-8CE7-4FAA-A175-AB5DFA4B5A06}" type="presParOf" srcId="{932B1C8F-7992-4E13-9F96-EE9D9C291BF9}" destId="{F469B1E7-32E7-4ED8-899D-42A817D1579A}" srcOrd="0" destOrd="0" presId="urn:microsoft.com/office/officeart/2005/8/layout/StepDownProcess"/>
    <dgm:cxn modelId="{D37E540C-D6AA-4030-9344-2B6EC817D667}" type="presParOf" srcId="{932B1C8F-7992-4E13-9F96-EE9D9C291BF9}" destId="{4403632B-3D85-4CFE-9554-47908CFBDD7B}" srcOrd="1" destOrd="0" presId="urn:microsoft.com/office/officeart/2005/8/layout/StepDownProcess"/>
    <dgm:cxn modelId="{9339FAA8-66A2-4326-AF62-3FB90D7806E6}" type="presParOf" srcId="{932B1C8F-7992-4E13-9F96-EE9D9C291BF9}" destId="{DF6E3AA8-0CED-4834-8C70-C9D8C2C38971}" srcOrd="2" destOrd="0" presId="urn:microsoft.com/office/officeart/2005/8/layout/StepDownProcess"/>
    <dgm:cxn modelId="{08CDA53F-6B07-436B-8015-0D2917390D16}" type="presParOf" srcId="{05B0C8BE-47E1-4C0E-BDCE-45138FCBD386}" destId="{485F3637-3D4B-4826-9DF7-2D5792F0EA90}" srcOrd="5" destOrd="0" presId="urn:microsoft.com/office/officeart/2005/8/layout/StepDownProcess"/>
    <dgm:cxn modelId="{77E61343-6654-4912-AB19-4996769BA6EE}" type="presParOf" srcId="{05B0C8BE-47E1-4C0E-BDCE-45138FCBD386}" destId="{57ABEF60-C78A-4024-9F53-451F44B4B30F}" srcOrd="6" destOrd="0" presId="urn:microsoft.com/office/officeart/2005/8/layout/StepDownProcess"/>
    <dgm:cxn modelId="{B93C2980-DBA4-45EC-A4EE-AC5B4C339F12}" type="presParOf" srcId="{57ABEF60-C78A-4024-9F53-451F44B4B30F}" destId="{EA6F38FC-F2DD-4CF3-93B8-4CB3749A37E9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36695D-80D3-479F-9FFC-BB8144D2F6D0}">
      <dsp:nvSpPr>
        <dsp:cNvPr id="0" name=""/>
        <dsp:cNvSpPr/>
      </dsp:nvSpPr>
      <dsp:spPr>
        <a:xfrm rot="5400000">
          <a:off x="148193" y="1253928"/>
          <a:ext cx="780097" cy="88811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DADCD1-7B7C-4074-8213-B92A7FF43857}">
      <dsp:nvSpPr>
        <dsp:cNvPr id="0" name=""/>
        <dsp:cNvSpPr/>
      </dsp:nvSpPr>
      <dsp:spPr>
        <a:xfrm>
          <a:off x="0" y="379237"/>
          <a:ext cx="2959523" cy="919214"/>
        </a:xfrm>
        <a:prstGeom prst="roundRect">
          <a:avLst>
            <a:gd name="adj" fmla="val 16670"/>
          </a:avLst>
        </a:pr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грамматические основы</a:t>
          </a:r>
          <a:endParaRPr lang="ru-RU" sz="2800" b="1" u="none" kern="1200" dirty="0"/>
        </a:p>
      </dsp:txBody>
      <dsp:txXfrm>
        <a:off x="44880" y="424117"/>
        <a:ext cx="2869763" cy="829454"/>
      </dsp:txXfrm>
    </dsp:sp>
    <dsp:sp modelId="{07A557A1-D798-49CB-A6A6-66E4E5CD07CE}">
      <dsp:nvSpPr>
        <dsp:cNvPr id="0" name=""/>
        <dsp:cNvSpPr/>
      </dsp:nvSpPr>
      <dsp:spPr>
        <a:xfrm>
          <a:off x="2430833" y="111188"/>
          <a:ext cx="955114" cy="742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44F503-D64C-42A7-88DE-5CFB1A1FBC7B}">
      <dsp:nvSpPr>
        <dsp:cNvPr id="0" name=""/>
        <dsp:cNvSpPr/>
      </dsp:nvSpPr>
      <dsp:spPr>
        <a:xfrm rot="5400000">
          <a:off x="1907205" y="2046014"/>
          <a:ext cx="780097" cy="88811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71A922-43D2-45F3-8367-3BF4F0428801}">
      <dsp:nvSpPr>
        <dsp:cNvPr id="0" name=""/>
        <dsp:cNvSpPr/>
      </dsp:nvSpPr>
      <dsp:spPr>
        <a:xfrm>
          <a:off x="989099" y="1163916"/>
          <a:ext cx="3610252" cy="919214"/>
        </a:xfrm>
        <a:prstGeom prst="roundRect">
          <a:avLst>
            <a:gd name="adj" fmla="val 16670"/>
          </a:avLst>
        </a:pr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Определяем части</a:t>
          </a:r>
        </a:p>
      </dsp:txBody>
      <dsp:txXfrm>
        <a:off x="1033979" y="1208796"/>
        <a:ext cx="3520492" cy="829454"/>
      </dsp:txXfrm>
    </dsp:sp>
    <dsp:sp modelId="{1848D091-1E87-4A8C-B08C-0C64B8EEFD7D}">
      <dsp:nvSpPr>
        <dsp:cNvPr id="0" name=""/>
        <dsp:cNvSpPr/>
      </dsp:nvSpPr>
      <dsp:spPr>
        <a:xfrm>
          <a:off x="4240112" y="1143769"/>
          <a:ext cx="955114" cy="742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9B1E7-32E7-4ED8-899D-42A817D1579A}">
      <dsp:nvSpPr>
        <dsp:cNvPr id="0" name=""/>
        <dsp:cNvSpPr/>
      </dsp:nvSpPr>
      <dsp:spPr>
        <a:xfrm rot="5400000">
          <a:off x="3601409" y="2838107"/>
          <a:ext cx="780097" cy="88811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03632B-3D85-4CFE-9554-47908CFBDD7B}">
      <dsp:nvSpPr>
        <dsp:cNvPr id="0" name=""/>
        <dsp:cNvSpPr/>
      </dsp:nvSpPr>
      <dsp:spPr>
        <a:xfrm>
          <a:off x="2899325" y="1956003"/>
          <a:ext cx="3216324" cy="919214"/>
        </a:xfrm>
        <a:prstGeom prst="roundRect">
          <a:avLst>
            <a:gd name="adj" fmla="val 16670"/>
          </a:avLst>
        </a:pr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Вид связи</a:t>
          </a:r>
        </a:p>
      </dsp:txBody>
      <dsp:txXfrm>
        <a:off x="2944205" y="2000883"/>
        <a:ext cx="3126564" cy="829454"/>
      </dsp:txXfrm>
    </dsp:sp>
    <dsp:sp modelId="{DF6E3AA8-0CED-4834-8C70-C9D8C2C38971}">
      <dsp:nvSpPr>
        <dsp:cNvPr id="0" name=""/>
        <dsp:cNvSpPr/>
      </dsp:nvSpPr>
      <dsp:spPr>
        <a:xfrm>
          <a:off x="5527062" y="2176351"/>
          <a:ext cx="955114" cy="742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6F38FC-F2DD-4CF3-93B8-4CB3749A37E9}">
      <dsp:nvSpPr>
        <dsp:cNvPr id="0" name=""/>
        <dsp:cNvSpPr/>
      </dsp:nvSpPr>
      <dsp:spPr>
        <a:xfrm>
          <a:off x="4521523" y="2820102"/>
          <a:ext cx="3600298" cy="919214"/>
        </a:xfrm>
        <a:prstGeom prst="roundRect">
          <a:avLst>
            <a:gd name="adj" fmla="val 16670"/>
          </a:avLst>
        </a:pr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Тип сложного предложения</a:t>
          </a:r>
        </a:p>
      </dsp:txBody>
      <dsp:txXfrm>
        <a:off x="4566403" y="2864982"/>
        <a:ext cx="3510538" cy="8294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7359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130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633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439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715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552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34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102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311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179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664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B2C2FC8D-67F2-426F-8AC0-2CBFB11CD41F}" type="datetimeFigureOut">
              <a:rPr lang="ru-RU" smtClean="0"/>
              <a:pPr/>
              <a:t>10.09.2025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1FF888E2-CB88-4D4F-B7E6-8B5B37967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795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053F09-4A6A-4A30-B115-50817E925D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200" i="1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Презентация к уроку </a:t>
            </a:r>
            <a:br>
              <a:rPr lang="ru-RU" sz="3200" i="1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</a:br>
            <a:r>
              <a:rPr lang="ru-RU" sz="3200" i="1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по учебному предмету</a:t>
            </a:r>
            <a:br>
              <a:rPr lang="ru-RU" sz="3200" i="1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</a:br>
            <a:r>
              <a:rPr lang="ru-RU" sz="3200" i="1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 «Русский язык» </a:t>
            </a:r>
            <a:br>
              <a:rPr lang="ru-RU" sz="3200" i="1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</a:br>
            <a:r>
              <a:rPr lang="ru-RU" sz="3200" i="1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в 9-ом классе </a:t>
            </a:r>
            <a:br>
              <a:rPr lang="ru-RU" sz="3200" i="1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</a:br>
            <a:r>
              <a:rPr lang="ru-RU" sz="3200" i="1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на тему </a:t>
            </a:r>
            <a:br>
              <a:rPr lang="ru-RU" sz="3200" i="1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</a:br>
            <a:r>
              <a:rPr lang="ru-RU" sz="3200" i="1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«Сложные предложения с различными видами связи».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07CED476-F8A0-4938-86AC-5E9FF3AFBB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Автор: Парфенова Любовь Алексеевна</a:t>
            </a:r>
          </a:p>
          <a:p>
            <a:r>
              <a:rPr lang="ru-RU" dirty="0"/>
              <a:t>учитель русского языка и литературы</a:t>
            </a:r>
          </a:p>
          <a:p>
            <a:r>
              <a:rPr lang="ru-RU" dirty="0"/>
              <a:t>ГБОУ гимназии № 159 «</a:t>
            </a:r>
            <a:r>
              <a:rPr lang="ru-RU" dirty="0" err="1"/>
              <a:t>Бестужевская</a:t>
            </a:r>
            <a:r>
              <a:rPr lang="ru-RU" dirty="0"/>
              <a:t>» г. Санкт-Петербурга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6268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142984"/>
            <a:ext cx="828680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ОТОЛКИ БЫЛИ РАСПИСАНЫ ПЕСТРЫМИ УЗОРАМИ,  ДВЕРИ ВСЕГДА БЛЕСТЕЛИ, СЛОВНО ОНИ БЫЛИ ВЫКРАШЕНЫ ВЧЕРА,  А  ЯРКИЙ СВЕТ ПЕРЕЛИВАЛСЯ НА НИХ ДИКОВИННЫМИ ИСКРАМИ.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28104A0-9FEA-4773-BC2F-88C329AC2CAB}"/>
              </a:ext>
            </a:extLst>
          </p:cNvPr>
          <p:cNvSpPr/>
          <p:nvPr/>
        </p:nvSpPr>
        <p:spPr>
          <a:xfrm>
            <a:off x="1317275" y="179740"/>
            <a:ext cx="642214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Выделите основы, союзы,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отметьте границы частей.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Определите тип связи между частями.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142984"/>
            <a:ext cx="8286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2800" b="1" dirty="0">
                <a:solidFill>
                  <a:srgbClr val="C0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3200" dirty="0"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ОТОЛКИ БЫЛИ РАСПИСАНЫ ПЕСТРЫМИ УЗОРАМИ</a:t>
            </a:r>
            <a:r>
              <a:rPr lang="ru-RU" sz="2800" b="1" baseline="30000" dirty="0">
                <a:solidFill>
                  <a:srgbClr val="0066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dirty="0">
                <a:solidFill>
                  <a:srgbClr val="C0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/ , /</a:t>
            </a:r>
            <a:r>
              <a:rPr lang="ru-RU" sz="2800" dirty="0"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ДВЕРИ ВСЕГДА БЛЕСТЕЛИ</a:t>
            </a:r>
            <a:r>
              <a:rPr lang="ru-RU" sz="2800" b="1" baseline="30000" dirty="0">
                <a:solidFill>
                  <a:srgbClr val="0066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>
                <a:solidFill>
                  <a:srgbClr val="C0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/, </a:t>
            </a:r>
            <a:br>
              <a:rPr lang="ru-RU" sz="2800" dirty="0"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800" dirty="0"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СЛОВНО ОНИ БЫЛИ ВЫКРАШЕНЫ ВЧЕРА</a:t>
            </a:r>
            <a:r>
              <a:rPr lang="ru-RU" sz="2800" b="1" baseline="30000" dirty="0">
                <a:solidFill>
                  <a:srgbClr val="0066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>
                <a:solidFill>
                  <a:srgbClr val="C0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/,</a:t>
            </a:r>
            <a:r>
              <a:rPr lang="ru-RU" sz="2800" dirty="0"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  А  </a:t>
            </a:r>
            <a:r>
              <a:rPr lang="ru-RU" sz="2800" b="1" dirty="0">
                <a:solidFill>
                  <a:srgbClr val="C0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800" dirty="0"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ЯРКИЙ СВЕТ ПЕРЕЛИВАЛСЯ НА НИХ ДИКОВИННЫМИ ИСКРАМИ</a:t>
            </a:r>
            <a:r>
              <a:rPr lang="ru-RU" sz="2800" b="1" baseline="30000" dirty="0">
                <a:solidFill>
                  <a:srgbClr val="0066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>
                <a:solidFill>
                  <a:srgbClr val="C0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800" dirty="0"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77141" y="179740"/>
            <a:ext cx="670241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Выделите основы предложений, союзы,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отметьте границы частей.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Определите тип связи между частями.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43108" y="3717032"/>
            <a:ext cx="4357718" cy="0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88810" y="1988840"/>
            <a:ext cx="5000660" cy="0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474760" y="2060848"/>
            <a:ext cx="3214710" cy="0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57818" y="2857496"/>
            <a:ext cx="1857388" cy="0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071802" y="3786190"/>
            <a:ext cx="3429024" cy="0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357818" y="2970724"/>
            <a:ext cx="1857388" cy="0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27784" y="2857496"/>
            <a:ext cx="1214446" cy="0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857488" y="4643446"/>
            <a:ext cx="2643206" cy="0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928794" y="4581128"/>
            <a:ext cx="3571900" cy="0"/>
          </a:xfrm>
          <a:prstGeom prst="line">
            <a:avLst/>
          </a:prstGeom>
          <a:ln w="349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628934" y="3250405"/>
            <a:ext cx="1500198" cy="57150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7958198" y="3250405"/>
            <a:ext cx="571504" cy="57150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857223" y="2881627"/>
            <a:ext cx="1043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C0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Подчин</a:t>
            </a:r>
            <a:r>
              <a:rPr lang="ru-RU" b="1" dirty="0">
                <a:solidFill>
                  <a:srgbClr val="C0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915068" y="2893229"/>
            <a:ext cx="914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C0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Сочин</a:t>
            </a:r>
            <a:r>
              <a:rPr lang="ru-RU" b="1" dirty="0">
                <a:solidFill>
                  <a:srgbClr val="C00000"/>
                </a:solidFill>
                <a:uFill>
                  <a:solidFill>
                    <a:srgbClr val="0000FF"/>
                  </a:solidFill>
                </a:u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08230" y="2106210"/>
            <a:ext cx="1364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бессоюзная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7CCE76-C1F9-46E3-A326-7BC72CE99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790" y="5521116"/>
            <a:ext cx="8208912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93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64152"/>
            <a:ext cx="87154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закатилось, и ночь последовала за днем без промежутка, как это обыкновенно бывает на юге.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41B26F2-A997-4664-A535-EA097EFB30F8}"/>
              </a:ext>
            </a:extLst>
          </p:cNvPr>
          <p:cNvSpPr txBox="1">
            <a:spLocks/>
          </p:cNvSpPr>
          <p:nvPr/>
        </p:nvSpPr>
        <p:spPr>
          <a:xfrm>
            <a:off x="395536" y="364716"/>
            <a:ext cx="8050955" cy="599436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/>
              <a:t>Выполните разбор самостоятельно :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64152"/>
            <a:ext cx="8715436" cy="8156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u="db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закатилось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u="db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последовала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днем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промежутка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обыкновенно </a:t>
            </a:r>
            <a:r>
              <a:rPr lang="ru-RU" sz="4000" b="1" i="1" u="db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бывает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юге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= ]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= ]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= )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 с РВС: сочинительной, подчинительной</a:t>
            </a:r>
          </a:p>
          <a:p>
            <a:pPr>
              <a:lnSpc>
                <a:spcPct val="200000"/>
              </a:lnSpc>
            </a:pPr>
            <a:endParaRPr lang="en-US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260648"/>
            <a:ext cx="29290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u="sng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Проверяем!</a:t>
            </a:r>
            <a:endParaRPr lang="ru-RU" sz="4000" b="1" dirty="0">
              <a:solidFill>
                <a:srgbClr val="660066"/>
              </a:solidFill>
            </a:endParaRPr>
          </a:p>
        </p:txBody>
      </p:sp>
      <p:sp>
        <p:nvSpPr>
          <p:cNvPr id="4" name="Выгнутая вверх стрелка 3"/>
          <p:cNvSpPr/>
          <p:nvPr/>
        </p:nvSpPr>
        <p:spPr>
          <a:xfrm>
            <a:off x="2869327" y="5229200"/>
            <a:ext cx="2027943" cy="43204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3882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0687" y="365003"/>
            <a:ext cx="7475220" cy="1034456"/>
          </a:xfrm>
        </p:spPr>
        <p:txBody>
          <a:bodyPr/>
          <a:lstStyle/>
          <a:p>
            <a:r>
              <a:rPr lang="ru-RU" dirty="0"/>
              <a:t>Тренируемся!!!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404664"/>
            <a:ext cx="1207687" cy="1209239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2507F2A-F260-4E6C-B32E-2EC85D625AEA}"/>
              </a:ext>
            </a:extLst>
          </p:cNvPr>
          <p:cNvSpPr/>
          <p:nvPr/>
        </p:nvSpPr>
        <p:spPr>
          <a:xfrm>
            <a:off x="2634590" y="1606202"/>
            <a:ext cx="3874820" cy="77098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парах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891F17-2FD4-4F2B-9CAC-2B1E968D67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334" y="4185084"/>
            <a:ext cx="1442573" cy="2520280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378CBB8-3016-43C5-AE03-DB566FDDA1A9}"/>
              </a:ext>
            </a:extLst>
          </p:cNvPr>
          <p:cNvSpPr/>
          <p:nvPr/>
        </p:nvSpPr>
        <p:spPr>
          <a:xfrm>
            <a:off x="415661" y="5732462"/>
            <a:ext cx="6777692" cy="76053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Кого из литературных героев вы узнали? 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CF875576-1A5B-458B-9A25-0D858D28F12B}"/>
              </a:ext>
            </a:extLst>
          </p:cNvPr>
          <p:cNvSpPr/>
          <p:nvPr/>
        </p:nvSpPr>
        <p:spPr>
          <a:xfrm>
            <a:off x="577433" y="3901831"/>
            <a:ext cx="6454147" cy="147404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Спишите предложения, выделите основы, части, союзы. Начертите схемы. Определите виды связи.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97F7DCE0-EE46-4221-BF73-EE6EA8E287D9}"/>
              </a:ext>
            </a:extLst>
          </p:cNvPr>
          <p:cNvSpPr/>
          <p:nvPr/>
        </p:nvSpPr>
        <p:spPr>
          <a:xfrm>
            <a:off x="999379" y="2668465"/>
            <a:ext cx="7110626" cy="76053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Выберите уровень сложности задания.</a:t>
            </a:r>
            <a:endParaRPr lang="ru-RU" sz="2800" b="1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479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836712"/>
            <a:ext cx="9144000" cy="822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1032" y="1052736"/>
            <a:ext cx="8496944" cy="7218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Проверяем!</a:t>
            </a:r>
          </a:p>
          <a:p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Когда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жена этого помещика</a:t>
            </a:r>
          </a:p>
          <a:p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жива)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хозяйство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процветало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крестьяне</a:t>
            </a:r>
          </a:p>
          <a:p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усердно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работали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приносили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стабильный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. </a:t>
            </a:r>
            <a:endParaRPr lang="en-US" sz="32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ru-RU" sz="4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Когда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- =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[ - =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[ - = 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и =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</a:rPr>
              <a:t>. </a:t>
            </a:r>
          </a:p>
          <a:p>
            <a:pPr>
              <a:lnSpc>
                <a:spcPct val="20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 с РВС: бессоюзной, подчинительной</a:t>
            </a:r>
          </a:p>
          <a:p>
            <a:pPr>
              <a:lnSpc>
                <a:spcPct val="200000"/>
              </a:lnSpc>
            </a:pPr>
            <a:endParaRPr lang="en-US" sz="32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endParaRPr lang="ru-RU" sz="3200" b="1" dirty="0"/>
          </a:p>
        </p:txBody>
      </p:sp>
      <p:sp>
        <p:nvSpPr>
          <p:cNvPr id="4" name="Выгнутая вниз стрелка 3"/>
          <p:cNvSpPr/>
          <p:nvPr/>
        </p:nvSpPr>
        <p:spPr>
          <a:xfrm rot="10800000">
            <a:off x="2411760" y="4283703"/>
            <a:ext cx="1440160" cy="3600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65C64B60-AA13-4814-A487-23B3987C090D}"/>
              </a:ext>
            </a:extLst>
          </p:cNvPr>
          <p:cNvSpPr/>
          <p:nvPr/>
        </p:nvSpPr>
        <p:spPr>
          <a:xfrm>
            <a:off x="755576" y="332656"/>
            <a:ext cx="4464496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уровень сложности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9DDB73-58F6-48F7-A6D9-029315DAB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035" y="188640"/>
            <a:ext cx="2561941" cy="283533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836712"/>
            <a:ext cx="9144000" cy="822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764704"/>
            <a:ext cx="8496944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Проверяем! </a:t>
            </a:r>
          </a:p>
          <a:p>
            <a:endParaRPr lang="ru-RU" sz="3200" b="1" u="sng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умеет вызвать симпатию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собеседники не понимают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тайна скрывается внутри обычного человека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дамы его называют прелестным созданием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=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=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=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=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20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 с РВС: сочинительной, подчинительной</a:t>
            </a:r>
          </a:p>
          <a:p>
            <a:pPr>
              <a:lnSpc>
                <a:spcPct val="200000"/>
              </a:lnSpc>
            </a:pPr>
            <a:endParaRPr lang="en-US" sz="32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endParaRPr lang="ru-RU" sz="3200" b="1" dirty="0"/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2915816" y="4483284"/>
            <a:ext cx="1296144" cy="28803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09CCD88E-478E-4A5D-8820-23CC076F0E61}"/>
              </a:ext>
            </a:extLst>
          </p:cNvPr>
          <p:cNvSpPr/>
          <p:nvPr/>
        </p:nvSpPr>
        <p:spPr>
          <a:xfrm>
            <a:off x="755576" y="332656"/>
            <a:ext cx="4536504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уровень сложности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FE09DE-DCCB-4B59-AC46-4274A6B4D6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7" y="188640"/>
            <a:ext cx="2861229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60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836712"/>
            <a:ext cx="9144000" cy="822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64704"/>
            <a:ext cx="8856984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Проверяем! </a:t>
            </a:r>
          </a:p>
          <a:p>
            <a:endParaRPr lang="ru-RU" sz="3200" b="1" u="sng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 любит находиться в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центре внимания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известен всем своей склонностью к дракам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возникают совершенно спонтанно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/>
              <a:t>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=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=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4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=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200000"/>
              </a:lnSpc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 с РВС: бессоюзной, подчинительной</a:t>
            </a:r>
          </a:p>
          <a:p>
            <a:pPr>
              <a:lnSpc>
                <a:spcPct val="200000"/>
              </a:lnSpc>
            </a:pPr>
            <a:endParaRPr lang="en-US" sz="32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endParaRPr lang="ru-RU" sz="3200" b="1" dirty="0"/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2912840" y="4005064"/>
            <a:ext cx="1800200" cy="46097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02D07913-1423-4957-A58C-27A0254FD784}"/>
              </a:ext>
            </a:extLst>
          </p:cNvPr>
          <p:cNvSpPr/>
          <p:nvPr/>
        </p:nvSpPr>
        <p:spPr>
          <a:xfrm>
            <a:off x="755576" y="332656"/>
            <a:ext cx="424847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уровень сложности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027D93-371C-4DFB-A1D6-BDCD13DD65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188640"/>
            <a:ext cx="2953836" cy="244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554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836712"/>
            <a:ext cx="9144000" cy="822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88751"/>
            <a:ext cx="8712968" cy="7402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Проверяем! </a:t>
            </a:r>
            <a:endParaRPr lang="ru-RU" sz="3200" b="1" u="sng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Интерьер прекрасно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дополняет образ его хозяина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 неуклюж, крепок, нескладен, но при этом очень практичен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предметы в его доме отлично подчеркивают эти качества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обладают пугающей схожестью с барином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/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=,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,=,но=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[- =]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 с РВС: бессоюзной, подчинительной, сочинительной</a:t>
            </a:r>
          </a:p>
          <a:p>
            <a:pPr>
              <a:lnSpc>
                <a:spcPct val="200000"/>
              </a:lnSpc>
            </a:pPr>
            <a:endParaRPr lang="en-US" sz="32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endParaRPr lang="ru-RU" sz="3200" b="1" dirty="0"/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5220072" y="4890085"/>
            <a:ext cx="1800200" cy="46097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FAC6142-D770-4CC5-876F-D2BB82B9EE6F}"/>
              </a:ext>
            </a:extLst>
          </p:cNvPr>
          <p:cNvSpPr/>
          <p:nvPr/>
        </p:nvSpPr>
        <p:spPr>
          <a:xfrm>
            <a:off x="234743" y="260648"/>
            <a:ext cx="5112568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уровень </a:t>
            </a:r>
          </a:p>
          <a:p>
            <a:pPr algn="ctr"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(повышенная сложность)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1A659C-CC96-4F6F-B9DB-18F9D6749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805" y="128521"/>
            <a:ext cx="2625675" cy="218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521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836712"/>
            <a:ext cx="9144000" cy="822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9711" y="1546010"/>
            <a:ext cx="8712968" cy="592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Проверяем! </a:t>
            </a:r>
            <a:endParaRPr lang="ru-RU" sz="3200" b="1" u="sng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Бесхозяйственность и лень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помещика заметна во всей обстановки дома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мебель в комнатах годами не обтянута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куплено то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первоочередным для обстановки дома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беседка заброшена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 не ухожен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везде не хватает законченности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/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и - 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[=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[- =]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[- =]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[=]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 с РВС: бессоюзной, подчинительной. </a:t>
            </a:r>
            <a:endParaRPr lang="en-US" sz="28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endParaRPr lang="ru-RU" sz="3200" b="1" dirty="0"/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3779404" y="5517232"/>
            <a:ext cx="1800200" cy="24495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E67BAE5-43A0-4251-A267-DD9CC58973F0}"/>
              </a:ext>
            </a:extLst>
          </p:cNvPr>
          <p:cNvSpPr/>
          <p:nvPr/>
        </p:nvSpPr>
        <p:spPr>
          <a:xfrm>
            <a:off x="395536" y="309255"/>
            <a:ext cx="5112568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уровень </a:t>
            </a:r>
          </a:p>
          <a:p>
            <a:pPr algn="ctr"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(повышенная сложность)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106B45-484F-43B6-A217-90A6899A6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8" y="198936"/>
            <a:ext cx="2240387" cy="238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106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0648"/>
            <a:ext cx="8676456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5163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836712"/>
            <a:ext cx="9144000" cy="822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5516" y="1484784"/>
            <a:ext cx="8712968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Проверяем! </a:t>
            </a:r>
          </a:p>
          <a:p>
            <a:endParaRPr lang="ru-RU" sz="3200" b="1" u="sng" dirty="0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герой - тонкий психолог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каждым он умеет найти общий язык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хорошо  знает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надо польстить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втереться в доверие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/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=]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(</a:t>
            </a:r>
            <a:r>
              <a:rPr lang="ru-RU" sz="3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=). </a:t>
            </a:r>
          </a:p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 с РВС: бессоюзной, подчинительной, </a:t>
            </a:r>
          </a:p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сочинительной</a:t>
            </a:r>
            <a:endParaRPr lang="en-US" sz="32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endParaRPr lang="ru-RU" sz="3200" b="1" dirty="0"/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3563888" y="4653136"/>
            <a:ext cx="1800200" cy="46097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>
            <a:off x="3563888" y="4653136"/>
            <a:ext cx="3384376" cy="460977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38C068B-52B3-47B0-8488-FC4F53583704}"/>
              </a:ext>
            </a:extLst>
          </p:cNvPr>
          <p:cNvSpPr/>
          <p:nvPr/>
        </p:nvSpPr>
        <p:spPr>
          <a:xfrm>
            <a:off x="395536" y="309255"/>
            <a:ext cx="5112568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уровень </a:t>
            </a:r>
          </a:p>
          <a:p>
            <a:pPr algn="ctr"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(повышенная сложность)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4F459AA-86F2-4369-866C-6AC1146C4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220264"/>
            <a:ext cx="3059355" cy="233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3707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251520" y="188640"/>
            <a:ext cx="7475538" cy="2925763"/>
          </a:xfrm>
        </p:spPr>
        <p:txBody>
          <a:bodyPr>
            <a:normAutofit/>
          </a:bodyPr>
          <a:lstStyle/>
          <a:p>
            <a:pPr algn="l"/>
            <a:r>
              <a:rPr lang="ru-RU" sz="36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Самоанализ</a:t>
            </a:r>
            <a:br>
              <a:rPr lang="ru-RU" sz="3100" b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1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03848" y="944724"/>
            <a:ext cx="3672408" cy="10801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узнал…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2046903"/>
            <a:ext cx="6624736" cy="10801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меня получилось…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95736" y="3170691"/>
            <a:ext cx="5328592" cy="1080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трудно…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3568" y="4311082"/>
            <a:ext cx="5832648" cy="10801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надо повторить…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43608" y="5434870"/>
            <a:ext cx="7560840" cy="10801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работой на уроке я…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834" y="233073"/>
            <a:ext cx="1775227" cy="233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187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1520367"/>
            <a:ext cx="7501221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endParaRPr lang="ru-RU" dirty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429B95-7838-4F7B-BDB2-249E059A5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1" y="260648"/>
            <a:ext cx="8640960" cy="63367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53" y="277654"/>
            <a:ext cx="906438" cy="617568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П</a:t>
            </a:r>
            <a:br>
              <a:rPr lang="ru-RU" sz="4800" b="1" dirty="0"/>
            </a:br>
            <a:r>
              <a:rPr lang="ru-RU" sz="4800" b="1" dirty="0"/>
              <a:t>о</a:t>
            </a:r>
            <a:br>
              <a:rPr lang="ru-RU" sz="4800" b="1" dirty="0"/>
            </a:br>
            <a:r>
              <a:rPr lang="ru-RU" sz="4800" b="1" dirty="0"/>
              <a:t>в</a:t>
            </a:r>
            <a:br>
              <a:rPr lang="ru-RU" sz="4800" b="1" dirty="0"/>
            </a:br>
            <a:r>
              <a:rPr lang="ru-RU" sz="4800" b="1" dirty="0"/>
              <a:t>т</a:t>
            </a:r>
            <a:br>
              <a:rPr lang="ru-RU" sz="4800" b="1" dirty="0"/>
            </a:br>
            <a:r>
              <a:rPr lang="ru-RU" sz="4800" b="1" dirty="0"/>
              <a:t>о</a:t>
            </a:r>
            <a:br>
              <a:rPr lang="ru-RU" sz="4800" b="1" dirty="0"/>
            </a:br>
            <a:r>
              <a:rPr lang="ru-RU" sz="4800" b="1" dirty="0"/>
              <a:t>р</a:t>
            </a:r>
            <a:br>
              <a:rPr lang="ru-RU" sz="4800" b="1" dirty="0"/>
            </a:br>
            <a:r>
              <a:rPr lang="ru-RU" sz="4800" b="1" dirty="0"/>
              <a:t>я</a:t>
            </a:r>
            <a:br>
              <a:rPr lang="ru-RU" sz="4800" b="1" dirty="0"/>
            </a:br>
            <a:r>
              <a:rPr lang="ru-RU" sz="4800" b="1" dirty="0"/>
              <a:t>е</a:t>
            </a:r>
            <a:br>
              <a:rPr lang="ru-RU" sz="4800" b="1" dirty="0"/>
            </a:br>
            <a:r>
              <a:rPr lang="ru-RU" sz="4800" b="1" dirty="0"/>
              <a:t>м!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2F91A45-CF33-4851-A6CF-FE671742E5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7664" y="548680"/>
            <a:ext cx="6949664" cy="5904656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2E70347-746F-4E3B-A923-5FFFA6F310FC}"/>
              </a:ext>
            </a:extLst>
          </p:cNvPr>
          <p:cNvSpPr txBox="1"/>
          <p:nvPr/>
        </p:nvSpPr>
        <p:spPr>
          <a:xfrm>
            <a:off x="2051720" y="4046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9766A66-2AC2-4AEF-AB4B-1D70D6A48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177088" y="5914661"/>
            <a:ext cx="768013" cy="78931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ACC951E-66A6-4B5E-A046-74D74D4706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07281" y="278897"/>
            <a:ext cx="768013" cy="78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43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53" y="277654"/>
            <a:ext cx="906438" cy="617568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П</a:t>
            </a:r>
            <a:br>
              <a:rPr lang="ru-RU" sz="4800" b="1" dirty="0"/>
            </a:br>
            <a:r>
              <a:rPr lang="ru-RU" sz="4800" b="1" dirty="0"/>
              <a:t>о</a:t>
            </a:r>
            <a:br>
              <a:rPr lang="ru-RU" sz="4800" b="1" dirty="0"/>
            </a:br>
            <a:r>
              <a:rPr lang="ru-RU" sz="4800" b="1" dirty="0"/>
              <a:t>в</a:t>
            </a:r>
            <a:br>
              <a:rPr lang="ru-RU" sz="4800" b="1" dirty="0"/>
            </a:br>
            <a:r>
              <a:rPr lang="ru-RU" sz="4800" b="1" dirty="0"/>
              <a:t>т</a:t>
            </a:r>
            <a:br>
              <a:rPr lang="ru-RU" sz="4800" b="1" dirty="0"/>
            </a:br>
            <a:r>
              <a:rPr lang="ru-RU" sz="4800" b="1" dirty="0"/>
              <a:t>о</a:t>
            </a:r>
            <a:br>
              <a:rPr lang="ru-RU" sz="4800" b="1" dirty="0"/>
            </a:br>
            <a:r>
              <a:rPr lang="ru-RU" sz="4800" b="1" dirty="0"/>
              <a:t>р</a:t>
            </a:r>
            <a:br>
              <a:rPr lang="ru-RU" sz="4800" b="1" dirty="0"/>
            </a:br>
            <a:r>
              <a:rPr lang="ru-RU" sz="4800" b="1" dirty="0"/>
              <a:t>я</a:t>
            </a:r>
            <a:br>
              <a:rPr lang="ru-RU" sz="4800" b="1" dirty="0"/>
            </a:br>
            <a:r>
              <a:rPr lang="ru-RU" sz="4800" b="1" dirty="0"/>
              <a:t>е</a:t>
            </a:r>
            <a:br>
              <a:rPr lang="ru-RU" sz="4800" b="1" dirty="0"/>
            </a:br>
            <a:r>
              <a:rPr lang="ru-RU" sz="4800" b="1" dirty="0"/>
              <a:t>м!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E70347-746F-4E3B-A923-5FFFA6F310FC}"/>
              </a:ext>
            </a:extLst>
          </p:cNvPr>
          <p:cNvSpPr txBox="1"/>
          <p:nvPr/>
        </p:nvSpPr>
        <p:spPr>
          <a:xfrm>
            <a:off x="2051720" y="4046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ACC951E-66A6-4B5E-A046-74D74D470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07281" y="278897"/>
            <a:ext cx="768013" cy="7893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8731A5-7FA3-4281-8D35-87B194785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81" y="1117074"/>
            <a:ext cx="7720259" cy="15579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0BD6EEB-1E40-4DD0-BF3B-CD019D58C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476" y="2135090"/>
            <a:ext cx="5381625" cy="8763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21A046A-681E-43E9-A90D-400061A77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281" y="3090889"/>
            <a:ext cx="7644059" cy="120420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54B33C7-4C15-41C7-B491-0F6401F63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5001" y="4139340"/>
            <a:ext cx="4610100" cy="6858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234320F-8E54-4408-91FA-38D6294761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386" y="4825140"/>
            <a:ext cx="7610475" cy="128587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9CA7570-092C-4E98-B6F6-A24988953A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32040" y="5615426"/>
            <a:ext cx="39528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543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2432" y="1010836"/>
            <a:ext cx="8352928" cy="1356360"/>
          </a:xfrm>
        </p:spPr>
        <p:txBody>
          <a:bodyPr>
            <a:normAutofit/>
          </a:bodyPr>
          <a:lstStyle/>
          <a:p>
            <a:pPr algn="ctr"/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[</a:t>
            </a:r>
            <a:r>
              <a:rPr lang="ru-RU" sz="2800" b="1" i="1" u="dbl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Наступила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сразу на улице </a:t>
            </a:r>
            <a:r>
              <a:rPr lang="ru-RU" sz="2800" b="1" i="1" u="dbl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похолодало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]</a:t>
            </a: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61019474"/>
              </p:ext>
            </p:extLst>
          </p:nvPr>
        </p:nvGraphicFramePr>
        <p:xfrm>
          <a:off x="395536" y="1689016"/>
          <a:ext cx="86409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Стрелка вниз 1"/>
          <p:cNvSpPr/>
          <p:nvPr/>
        </p:nvSpPr>
        <p:spPr>
          <a:xfrm>
            <a:off x="6660232" y="5445224"/>
            <a:ext cx="100811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516216" y="5625244"/>
            <a:ext cx="14539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ССП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F1782C8C-047E-40F4-B1EA-30114A3B45C4}"/>
              </a:ext>
            </a:extLst>
          </p:cNvPr>
          <p:cNvSpPr txBox="1">
            <a:spLocks/>
          </p:cNvSpPr>
          <p:nvPr/>
        </p:nvSpPr>
        <p:spPr>
          <a:xfrm>
            <a:off x="683568" y="116632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latin typeface="Arial Black" panose="020B0A04020102020204" pitchFamily="34" charset="0"/>
              </a:rPr>
              <a:t>Алгоритм анализа</a:t>
            </a:r>
          </a:p>
        </p:txBody>
      </p:sp>
    </p:spTree>
    <p:extLst>
      <p:ext uri="{BB962C8B-B14F-4D97-AF65-F5344CB8AC3E}">
        <p14:creationId xmlns:p14="http://schemas.microsoft.com/office/powerpoint/2010/main" val="3272534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06640" cy="1356360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вид сложного предложения: СПП, ССП, БСП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999" y="1541917"/>
            <a:ext cx="8784975" cy="4038600"/>
          </a:xfrm>
        </p:spPr>
        <p:txBody>
          <a:bodyPr>
            <a:noAutofit/>
          </a:bodyPr>
          <a:lstStyle/>
          <a:p>
            <a:pPr marL="548640" indent="-514350">
              <a:buFont typeface="+mj-lt"/>
              <a:buAutoNum type="arabicPeriod"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вышел из комнаты, и я слышал его удаляющиеся шаги.</a:t>
            </a:r>
          </a:p>
          <a:p>
            <a:pPr marL="548640" indent="-514350">
              <a:buFont typeface="+mj-lt"/>
              <a:buAutoNum type="arabicPeriod"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бабушка жаловалась, что саду ночью посбивало все яблоки и  что сломало одну старую сливу.</a:t>
            </a:r>
          </a:p>
          <a:p>
            <a:pPr marL="548640" indent="-514350">
              <a:buFont typeface="+mj-lt"/>
              <a:buAutoNum type="arabicPeriod"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мог посоветовать только одно: никогда не сдаваться.</a:t>
            </a:r>
          </a:p>
          <a:p>
            <a:pPr marL="548640" indent="-514350">
              <a:buFont typeface="+mj-lt"/>
              <a:buAutoNum type="arabicPeriod"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день погода стояла прекрасная, но пошел сильный дождь, когда мы уже подошли к парку.</a:t>
            </a:r>
          </a:p>
          <a:p>
            <a:pPr marL="34290" indent="0">
              <a:buNone/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предложение вызвало затруднение?</a:t>
            </a:r>
            <a:b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90F45A-5807-48E2-843B-AD7028894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336" y="5445224"/>
            <a:ext cx="983593" cy="111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810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06640" cy="1356360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вид сложного предложения: СПП, ССП, БСП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999" y="1541917"/>
            <a:ext cx="8784975" cy="4038600"/>
          </a:xfrm>
        </p:spPr>
        <p:txBody>
          <a:bodyPr>
            <a:noAutofit/>
          </a:bodyPr>
          <a:lstStyle/>
          <a:p>
            <a:pPr marL="548640" indent="-514350">
              <a:buFont typeface="+mj-lt"/>
              <a:buAutoNum type="arabicPeriod"/>
            </a:pP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вышел из комнаты, и я слышал его удаляющиеся шаги.</a:t>
            </a:r>
          </a:p>
          <a:p>
            <a:pPr marL="548640" indent="-514350">
              <a:buFont typeface="+mj-lt"/>
              <a:buAutoNum type="arabicPeriod"/>
            </a:pP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бабушка жаловалась, что саду ночью посбивало все яблоки и  что сломало одну старую сливу.</a:t>
            </a:r>
          </a:p>
          <a:p>
            <a:pPr marL="548640" indent="-514350">
              <a:buFont typeface="+mj-lt"/>
              <a:buAutoNum type="arabicPeriod"/>
            </a:pP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мог посоветовать только одно: никогда не сдаваться.</a:t>
            </a:r>
          </a:p>
          <a:p>
            <a:pPr marL="548640" indent="-514350">
              <a:buFont typeface="+mj-lt"/>
              <a:buAutoNum type="arabicPeriod"/>
            </a:pPr>
            <a:r>
              <a:rPr lang="en-US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день </a:t>
            </a:r>
            <a:r>
              <a:rPr lang="ru-RU" sz="48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погода</a:t>
            </a:r>
            <a: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u="db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стояла прекрасная</a:t>
            </a:r>
            <a:r>
              <a:rPr lang="en-US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</a:t>
            </a:r>
            <a: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4800" b="1" i="1" u="db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пошел</a:t>
            </a:r>
            <a: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сильный </a:t>
            </a:r>
            <a:r>
              <a:rPr lang="ru-RU" sz="48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en-US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]</a:t>
            </a:r>
            <a: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</a:t>
            </a:r>
            <a: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8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уже </a:t>
            </a:r>
            <a:r>
              <a:rPr lang="ru-RU" sz="4800" b="1" i="1" u="db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подошли</a:t>
            </a:r>
            <a: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парку</a:t>
            </a:r>
            <a:r>
              <a:rPr lang="en-US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4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010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500306"/>
            <a:ext cx="6336704" cy="185738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Сложные предложения с разными видами связи</a:t>
            </a:r>
            <a:br>
              <a:rPr lang="ru-RU" b="1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20B337-FE20-4A64-BE36-A0FD1890A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3890969"/>
            <a:ext cx="6715818" cy="933450"/>
          </a:xfrm>
          <a:prstGeom prst="rect">
            <a:avLst/>
          </a:prstGeom>
        </p:spPr>
      </p:pic>
      <p:pic>
        <p:nvPicPr>
          <p:cNvPr id="6" name="Объект 3">
            <a:extLst>
              <a:ext uri="{FF2B5EF4-FFF2-40B4-BE49-F238E27FC236}">
                <a16:creationId xmlns:a16="http://schemas.microsoft.com/office/drawing/2014/main" id="{B38CE8A3-E31E-4308-AD37-3DDBEC624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954" y="3890969"/>
            <a:ext cx="1551312" cy="20916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95536" y="1862727"/>
            <a:ext cx="820891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это сложные предложения, которые состоят из трёх</a:t>
            </a:r>
            <a:r>
              <a:rPr kumimoji="0" lang="en-US" sz="4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более </a:t>
            </a:r>
            <a:r>
              <a:rPr kumimoji="0" 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простых предложений, связанных между собой </a:t>
            </a:r>
            <a:r>
              <a:rPr kumimoji="0" lang="ru-RU" sz="4000" b="0" i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сочинительной, подчинительной и бессоюзной </a:t>
            </a:r>
            <a:r>
              <a:rPr kumimoji="0" lang="ru-RU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связью.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Сложные предложения с разными видами связи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2195</TotalTime>
  <Words>977</Words>
  <Application>Microsoft Office PowerPoint</Application>
  <PresentationFormat>Экран (4:3)</PresentationFormat>
  <Paragraphs>99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Arial Black</vt:lpstr>
      <vt:lpstr>Calibri</vt:lpstr>
      <vt:lpstr>Corbel</vt:lpstr>
      <vt:lpstr>Roboto</vt:lpstr>
      <vt:lpstr>Times New Roman</vt:lpstr>
      <vt:lpstr>Базис</vt:lpstr>
      <vt:lpstr>Презентация к уроку  по учебному предмету  «Русский язык»  в 9-ом классе  на тему  «Сложные предложения с различными видами связи».</vt:lpstr>
      <vt:lpstr>Презентация PowerPoint</vt:lpstr>
      <vt:lpstr>П о в т о р я е м!</vt:lpstr>
      <vt:lpstr>П о в т о р я е м!</vt:lpstr>
      <vt:lpstr>[Наступила осень ], и [сразу на улице похолодало ]. </vt:lpstr>
      <vt:lpstr>Определите вид сложного предложения: СПП, ССП, БСП</vt:lpstr>
      <vt:lpstr>Определите вид сложного предложения: СПП, ССП, БСП</vt:lpstr>
      <vt:lpstr>Сложные предложения с разными видами связи </vt:lpstr>
      <vt:lpstr>Сложные предложения с разными видами связи</vt:lpstr>
      <vt:lpstr>Презентация PowerPoint</vt:lpstr>
      <vt:lpstr>Презентация PowerPoint</vt:lpstr>
      <vt:lpstr>Презентация PowerPoint</vt:lpstr>
      <vt:lpstr>Презентация PowerPoint</vt:lpstr>
      <vt:lpstr>Тренируемся!!!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Самоанализ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ЛАРА</dc:creator>
  <cp:lastModifiedBy>Любовь Парфенова</cp:lastModifiedBy>
  <cp:revision>86</cp:revision>
  <dcterms:created xsi:type="dcterms:W3CDTF">2012-04-19T16:30:51Z</dcterms:created>
  <dcterms:modified xsi:type="dcterms:W3CDTF">2025-09-10T16:55:01Z</dcterms:modified>
</cp:coreProperties>
</file>