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1"/>
  </p:sldMasterIdLst>
  <p:notesMasterIdLst>
    <p:notesMasterId r:id="rId24"/>
  </p:notesMasterIdLst>
  <p:sldIdLst>
    <p:sldId id="351" r:id="rId2"/>
    <p:sldId id="364" r:id="rId3"/>
    <p:sldId id="326" r:id="rId4"/>
    <p:sldId id="332" r:id="rId5"/>
    <p:sldId id="333" r:id="rId6"/>
    <p:sldId id="337" r:id="rId7"/>
    <p:sldId id="341" r:id="rId8"/>
    <p:sldId id="352" r:id="rId9"/>
    <p:sldId id="353" r:id="rId10"/>
    <p:sldId id="354" r:id="rId11"/>
    <p:sldId id="356" r:id="rId12"/>
    <p:sldId id="342" r:id="rId13"/>
    <p:sldId id="357" r:id="rId14"/>
    <p:sldId id="359" r:id="rId15"/>
    <p:sldId id="362" r:id="rId16"/>
    <p:sldId id="346" r:id="rId17"/>
    <p:sldId id="363" r:id="rId18"/>
    <p:sldId id="365" r:id="rId19"/>
    <p:sldId id="317" r:id="rId20"/>
    <p:sldId id="320" r:id="rId21"/>
    <p:sldId id="366" r:id="rId22"/>
    <p:sldId id="36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71B5"/>
    <a:srgbClr val="4BB6E0"/>
    <a:srgbClr val="4DC1ED"/>
    <a:srgbClr val="F6F8F3"/>
    <a:srgbClr val="B2B8C2"/>
    <a:srgbClr val="0AB5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11" autoAdjust="0"/>
    <p:restoredTop sz="94511" autoAdjust="0"/>
  </p:normalViewPr>
  <p:slideViewPr>
    <p:cSldViewPr snapToGrid="0" snapToObjects="1">
      <p:cViewPr varScale="1">
        <p:scale>
          <a:sx n="68" d="100"/>
          <a:sy n="68" d="100"/>
        </p:scale>
        <p:origin x="67" y="23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131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3408CD-6F30-B04D-A8A9-905F69127FBA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44A45D-0113-FD4D-A234-5C0FE4F64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548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Для просмотра кода примеров щёлкните мышкой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44A45D-0113-FD4D-A234-5C0FE4F642E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1577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Для просмотра кода примеров щёлкните мышкой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44A45D-0113-FD4D-A234-5C0FE4F642E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480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44A45D-0113-FD4D-A234-5C0FE4F642E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4622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Для просмотра кода примеров щёлкните мышкой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44A45D-0113-FD4D-A234-5C0FE4F642EF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018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44A45D-0113-FD4D-A234-5C0FE4F642EF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7073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44A45D-0113-FD4D-A234-5C0FE4F642EF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23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Рисунки являются ссылками на решение задачи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44A45D-0113-FD4D-A234-5C0FE4F642EF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3646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44A45D-0113-FD4D-A234-5C0FE4F642EF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6326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44A45D-0113-FD4D-A234-5C0FE4F642EF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966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dirty="0"/>
              <a:t>6/9/2025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5865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130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5164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09031E-40C1-6EC8-051D-913A843C45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945" y="412329"/>
            <a:ext cx="10858993" cy="852267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EDD7F6-8913-7656-B980-E734787EEB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945" y="1397855"/>
            <a:ext cx="10858994" cy="1870640"/>
          </a:xfrm>
          <a:solidFill>
            <a:schemeClr val="tx1">
              <a:lumMod val="40000"/>
              <a:lumOff val="60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CB632301-C30C-2073-FBA1-E74C181725F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9794" y="3401754"/>
            <a:ext cx="5330825" cy="2904699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Рисунок 4">
            <a:extLst>
              <a:ext uri="{FF2B5EF4-FFF2-40B4-BE49-F238E27FC236}">
                <a16:creationId xmlns:a16="http://schemas.microsoft.com/office/drawing/2014/main" id="{55686E08-534E-D526-0FFD-56C6BA3E594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3401753"/>
            <a:ext cx="5330825" cy="2904699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9217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>
            <a:extLst>
              <a:ext uri="{FF2B5EF4-FFF2-40B4-BE49-F238E27FC236}">
                <a16:creationId xmlns:a16="http://schemas.microsoft.com/office/drawing/2014/main" id="{15D00E87-AFE6-7AE5-371D-CC21936B68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3050" y="1306286"/>
            <a:ext cx="6497637" cy="5347028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E50972DE-F3E2-63C4-74F8-E0258849487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770688" y="214313"/>
            <a:ext cx="4960937" cy="6245225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FBF6AED3-6FC8-6F80-316A-99DBCBF7A6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3051" y="178605"/>
            <a:ext cx="6497638" cy="1325563"/>
          </a:xfrm>
        </p:spPr>
        <p:txBody>
          <a:bodyPr>
            <a:normAutofit/>
          </a:bodyPr>
          <a:lstStyle>
            <a:lvl1pPr algn="just">
              <a:defRPr sz="3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9671139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Прямоугольник 109">
            <a:extLst>
              <a:ext uri="{FF2B5EF4-FFF2-40B4-BE49-F238E27FC236}">
                <a16:creationId xmlns:a16="http://schemas.microsoft.com/office/drawing/2014/main" id="{937E3C77-DAE9-9D9A-9C72-6F7D0F4657B4}"/>
              </a:ext>
            </a:extLst>
          </p:cNvPr>
          <p:cNvSpPr/>
          <p:nvPr userDrawn="1"/>
        </p:nvSpPr>
        <p:spPr>
          <a:xfrm rot="5400000">
            <a:off x="-3105296" y="3180325"/>
            <a:ext cx="6858002" cy="516648"/>
          </a:xfrm>
          <a:prstGeom prst="rect">
            <a:avLst/>
          </a:prstGeom>
          <a:solidFill>
            <a:srgbClr val="B2B8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ямоугольник 108">
            <a:extLst>
              <a:ext uri="{FF2B5EF4-FFF2-40B4-BE49-F238E27FC236}">
                <a16:creationId xmlns:a16="http://schemas.microsoft.com/office/drawing/2014/main" id="{34EF17AC-30FF-0209-21B7-A153A7D34709}"/>
              </a:ext>
            </a:extLst>
          </p:cNvPr>
          <p:cNvSpPr/>
          <p:nvPr userDrawn="1"/>
        </p:nvSpPr>
        <p:spPr>
          <a:xfrm>
            <a:off x="-13294" y="6351002"/>
            <a:ext cx="12205293" cy="516648"/>
          </a:xfrm>
          <a:prstGeom prst="rect">
            <a:avLst/>
          </a:prstGeom>
          <a:solidFill>
            <a:srgbClr val="B2B8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4798D1-9B93-A0D5-C20E-13031112B7A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04838" y="572864"/>
            <a:ext cx="7061860" cy="2487541"/>
          </a:xfrm>
        </p:spPr>
        <p:txBody>
          <a:bodyPr anchor="b"/>
          <a:lstStyle>
            <a:lvl1pPr algn="l">
              <a:defRPr sz="6000">
                <a:solidFill>
                  <a:schemeClr val="tx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9964D80-4043-765E-0B35-68C8D1C324F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04838" y="3354199"/>
            <a:ext cx="706186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8714684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09031E-40C1-6EC8-051D-913A843C45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945" y="412329"/>
            <a:ext cx="10858993" cy="1325563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1" name="Рисунок 4">
            <a:extLst>
              <a:ext uri="{FF2B5EF4-FFF2-40B4-BE49-F238E27FC236}">
                <a16:creationId xmlns:a16="http://schemas.microsoft.com/office/drawing/2014/main" id="{BD18FCB1-C9CD-1BAF-0578-EAA2D4588CB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31265" y="1895575"/>
            <a:ext cx="8253984" cy="2573338"/>
          </a:xfrm>
        </p:spPr>
        <p:txBody>
          <a:bodyPr/>
          <a:lstStyle/>
          <a:p>
            <a:endParaRPr lang="ru-RU"/>
          </a:p>
        </p:txBody>
      </p:sp>
      <p:sp>
        <p:nvSpPr>
          <p:cNvPr id="12" name="Рисунок 4">
            <a:extLst>
              <a:ext uri="{FF2B5EF4-FFF2-40B4-BE49-F238E27FC236}">
                <a16:creationId xmlns:a16="http://schemas.microsoft.com/office/drawing/2014/main" id="{DD2D9D71-C603-5A67-51EA-316B484E040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362038" y="4005592"/>
            <a:ext cx="5424487" cy="2573338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7137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FEDD7F6-8913-7656-B980-E734787EEB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503" y="279071"/>
            <a:ext cx="10858994" cy="1822103"/>
          </a:xfrm>
        </p:spPr>
        <p:txBody>
          <a:bodyPr/>
          <a:lstStyle>
            <a:lvl1pPr marL="0" indent="0" algn="just">
              <a:buNone/>
              <a:defRPr>
                <a:solidFill>
                  <a:schemeClr val="tx2"/>
                </a:solidFill>
              </a:defRPr>
            </a:lvl1pPr>
            <a:lvl2pPr marL="457200" indent="0" algn="just">
              <a:buNone/>
              <a:defRPr>
                <a:solidFill>
                  <a:schemeClr val="tx2"/>
                </a:solidFill>
              </a:defRPr>
            </a:lvl2pPr>
            <a:lvl3pPr marL="914400" indent="0" algn="just">
              <a:buNone/>
              <a:defRPr>
                <a:solidFill>
                  <a:schemeClr val="tx2"/>
                </a:solidFill>
              </a:defRPr>
            </a:lvl3pPr>
            <a:lvl4pPr marL="1371600" indent="0" algn="just">
              <a:buNone/>
              <a:defRPr>
                <a:solidFill>
                  <a:schemeClr val="tx2"/>
                </a:solidFill>
              </a:defRPr>
            </a:lvl4pPr>
            <a:lvl5pPr marL="1828800" indent="0" algn="just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C859873C-8BE9-6DF9-3BBC-B9E7AE4730B3}"/>
              </a:ext>
            </a:extLst>
          </p:cNvPr>
          <p:cNvGrpSpPr/>
          <p:nvPr userDrawn="1"/>
        </p:nvGrpSpPr>
        <p:grpSpPr>
          <a:xfrm>
            <a:off x="-11267" y="-1"/>
            <a:ext cx="12203267" cy="6858001"/>
            <a:chOff x="-11267" y="-1"/>
            <a:chExt cx="12203267" cy="6858001"/>
          </a:xfrm>
          <a:solidFill>
            <a:schemeClr val="bg1">
              <a:lumMod val="95000"/>
            </a:schemeClr>
          </a:solidFill>
        </p:grpSpPr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id="{543D09BE-B454-6DC9-0290-6970B9A3849F}"/>
                </a:ext>
              </a:extLst>
            </p:cNvPr>
            <p:cNvSpPr/>
            <p:nvPr userDrawn="1"/>
          </p:nvSpPr>
          <p:spPr>
            <a:xfrm>
              <a:off x="0" y="1"/>
              <a:ext cx="12192000" cy="279070"/>
            </a:xfrm>
            <a:prstGeom prst="rect">
              <a:avLst/>
            </a:prstGeom>
            <a:solidFill>
              <a:srgbClr val="B2B8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ED8C5E0F-9BF8-887E-16F8-17E98A197860}"/>
                </a:ext>
              </a:extLst>
            </p:cNvPr>
            <p:cNvSpPr/>
            <p:nvPr userDrawn="1"/>
          </p:nvSpPr>
          <p:spPr>
            <a:xfrm>
              <a:off x="0" y="6578930"/>
              <a:ext cx="12192000" cy="279070"/>
            </a:xfrm>
            <a:prstGeom prst="rect">
              <a:avLst/>
            </a:prstGeom>
            <a:solidFill>
              <a:srgbClr val="B2B8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id="{DD6BDDC5-1AB8-5894-786A-67714FD71D72}"/>
                </a:ext>
              </a:extLst>
            </p:cNvPr>
            <p:cNvSpPr/>
            <p:nvPr userDrawn="1"/>
          </p:nvSpPr>
          <p:spPr>
            <a:xfrm rot="5400000">
              <a:off x="-3298067" y="3286799"/>
              <a:ext cx="6858000" cy="284400"/>
            </a:xfrm>
            <a:prstGeom prst="rect">
              <a:avLst/>
            </a:prstGeom>
            <a:solidFill>
              <a:srgbClr val="B2B8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D9A6497E-C7A9-84BF-FE25-5E3A1D813693}"/>
                </a:ext>
              </a:extLst>
            </p:cNvPr>
            <p:cNvSpPr/>
            <p:nvPr userDrawn="1"/>
          </p:nvSpPr>
          <p:spPr>
            <a:xfrm rot="5400000">
              <a:off x="8620800" y="3286799"/>
              <a:ext cx="6858000" cy="284400"/>
            </a:xfrm>
            <a:prstGeom prst="rect">
              <a:avLst/>
            </a:prstGeom>
            <a:solidFill>
              <a:srgbClr val="B2B8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D44D0522-9F98-7C1F-4629-42882CB457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52238" y="2819227"/>
            <a:ext cx="6146800" cy="304165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A7721748-74FD-650E-6625-CAF1920870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5236" y="3198943"/>
            <a:ext cx="3741666" cy="221723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just">
              <a:buNone/>
              <a:defRPr/>
            </a:lvl1pPr>
            <a:lvl2pPr marL="457200" indent="0" algn="just">
              <a:buNone/>
              <a:defRPr/>
            </a:lvl2pPr>
            <a:lvl3pPr marL="914400" indent="0" algn="just">
              <a:buNone/>
              <a:defRPr/>
            </a:lvl3pPr>
            <a:lvl4pPr marL="1371600" indent="0" algn="just">
              <a:buNone/>
              <a:defRPr/>
            </a:lvl4pPr>
            <a:lvl5pPr marL="1828800" indent="0" algn="just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1739908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бъект 2">
            <a:extLst>
              <a:ext uri="{FF2B5EF4-FFF2-40B4-BE49-F238E27FC236}">
                <a16:creationId xmlns:a16="http://schemas.microsoft.com/office/drawing/2014/main" id="{F67EE83A-8F15-6AC4-FE68-47EFD310657A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946215" y="5140094"/>
            <a:ext cx="6790767" cy="1244903"/>
          </a:xfrm>
          <a:solidFill>
            <a:schemeClr val="tx1">
              <a:lumMod val="40000"/>
              <a:lumOff val="60000"/>
            </a:schemeClr>
          </a:solidFill>
        </p:spPr>
        <p:txBody>
          <a:bodyPr/>
          <a:lstStyle>
            <a:lvl1pPr marL="0" indent="0" algn="l">
              <a:buNone/>
              <a:defRPr>
                <a:solidFill>
                  <a:schemeClr val="tx2"/>
                </a:solidFill>
              </a:defRPr>
            </a:lvl1pPr>
            <a:lvl2pPr marL="457200" indent="0" algn="l">
              <a:buNone/>
              <a:defRPr>
                <a:solidFill>
                  <a:schemeClr val="tx2"/>
                </a:solidFill>
              </a:defRPr>
            </a:lvl2pPr>
            <a:lvl3pPr marL="914400" indent="0" algn="l">
              <a:buNone/>
              <a:defRPr>
                <a:solidFill>
                  <a:schemeClr val="tx2"/>
                </a:solidFill>
              </a:defRPr>
            </a:lvl3pPr>
            <a:lvl4pPr marL="1371600" indent="0" algn="l">
              <a:buNone/>
              <a:defRPr>
                <a:solidFill>
                  <a:schemeClr val="tx2"/>
                </a:solidFill>
              </a:defRPr>
            </a:lvl4pPr>
            <a:lvl5pPr marL="1828800" indent="0" algn="l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Рисунок 4">
            <a:extLst>
              <a:ext uri="{FF2B5EF4-FFF2-40B4-BE49-F238E27FC236}">
                <a16:creationId xmlns:a16="http://schemas.microsoft.com/office/drawing/2014/main" id="{E7FE3A3C-00A8-BD16-CC3C-E2E4CFD2402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3751" y="3845858"/>
            <a:ext cx="3307978" cy="25391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4" name="Объект 2">
            <a:extLst>
              <a:ext uri="{FF2B5EF4-FFF2-40B4-BE49-F238E27FC236}">
                <a16:creationId xmlns:a16="http://schemas.microsoft.com/office/drawing/2014/main" id="{0EA513C8-E6F5-5F09-A984-0F4D020AFE7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43751" y="400120"/>
            <a:ext cx="6790767" cy="1244903"/>
          </a:xfrm>
          <a:solidFill>
            <a:schemeClr val="tx1">
              <a:lumMod val="40000"/>
              <a:lumOff val="60000"/>
            </a:schemeClr>
          </a:solidFill>
        </p:spPr>
        <p:txBody>
          <a:bodyPr/>
          <a:lstStyle>
            <a:lvl1pPr marL="0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r">
              <a:buNone/>
              <a:defRPr>
                <a:solidFill>
                  <a:schemeClr val="tx2"/>
                </a:solidFill>
              </a:defRPr>
            </a:lvl2pPr>
            <a:lvl3pPr marL="914400" indent="0" algn="r">
              <a:buNone/>
              <a:defRPr>
                <a:solidFill>
                  <a:schemeClr val="tx2"/>
                </a:solidFill>
              </a:defRPr>
            </a:lvl3pPr>
            <a:lvl4pPr marL="1371600" indent="0" algn="r">
              <a:buNone/>
              <a:defRPr>
                <a:solidFill>
                  <a:schemeClr val="tx2"/>
                </a:solidFill>
              </a:defRPr>
            </a:lvl4pPr>
            <a:lvl5pPr marL="1828800" indent="0" algn="r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5" name="Рисунок 4">
            <a:extLst>
              <a:ext uri="{FF2B5EF4-FFF2-40B4-BE49-F238E27FC236}">
                <a16:creationId xmlns:a16="http://schemas.microsoft.com/office/drawing/2014/main" id="{1B37C7AA-0057-0F9D-FDDE-6E0A8105451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41598" y="400120"/>
            <a:ext cx="3307978" cy="25391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EDDAB7F-2B86-5BF9-3AEC-EF3DBEE6DCE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838575" y="2379663"/>
            <a:ext cx="4403725" cy="2460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0212772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5C75DCCC-847F-6897-B9FA-8E22A34F9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461" y="281291"/>
            <a:ext cx="10858993" cy="1325563"/>
          </a:xfrm>
        </p:spPr>
        <p:txBody>
          <a:bodyPr>
            <a:normAutofit/>
          </a:bodyPr>
          <a:lstStyle>
            <a:lvl1pPr algn="just">
              <a:defRPr sz="4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76A53E0B-C0D6-EE65-7105-22CAAB7ED2F0}"/>
              </a:ext>
            </a:extLst>
          </p:cNvPr>
          <p:cNvGrpSpPr/>
          <p:nvPr userDrawn="1"/>
        </p:nvGrpSpPr>
        <p:grpSpPr>
          <a:xfrm>
            <a:off x="532106" y="220795"/>
            <a:ext cx="11019433" cy="1446553"/>
            <a:chOff x="523200" y="357295"/>
            <a:chExt cx="11019433" cy="1446553"/>
          </a:xfrm>
          <a:solidFill>
            <a:schemeClr val="bg1">
              <a:lumMod val="95000"/>
            </a:schemeClr>
          </a:solidFill>
        </p:grpSpPr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1178F38F-CA29-F2AA-ACE5-15175A941F6B}"/>
                </a:ext>
              </a:extLst>
            </p:cNvPr>
            <p:cNvSpPr/>
            <p:nvPr userDrawn="1"/>
          </p:nvSpPr>
          <p:spPr>
            <a:xfrm>
              <a:off x="523200" y="357295"/>
              <a:ext cx="11015534" cy="11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id="{6AEE27A7-F4B0-506F-CBF2-9F9E4020176B}"/>
                </a:ext>
              </a:extLst>
            </p:cNvPr>
            <p:cNvSpPr/>
            <p:nvPr userDrawn="1"/>
          </p:nvSpPr>
          <p:spPr>
            <a:xfrm rot="5400000">
              <a:off x="-135858" y="1025990"/>
              <a:ext cx="1436915" cy="11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71FB71FA-5461-6E2D-CD00-5F3A9382223C}"/>
                </a:ext>
              </a:extLst>
            </p:cNvPr>
            <p:cNvSpPr/>
            <p:nvPr userDrawn="1"/>
          </p:nvSpPr>
          <p:spPr>
            <a:xfrm rot="5400000">
              <a:off x="10764370" y="1025991"/>
              <a:ext cx="1436915" cy="11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id="{AE0A2D73-C258-BC22-4D43-5C4DC3446B47}"/>
                </a:ext>
              </a:extLst>
            </p:cNvPr>
            <p:cNvSpPr/>
            <p:nvPr userDrawn="1"/>
          </p:nvSpPr>
          <p:spPr>
            <a:xfrm>
              <a:off x="527099" y="1685048"/>
              <a:ext cx="11015534" cy="11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769951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1027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4705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438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6/9/2025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65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6/9/2025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094B9749-4018-0F2A-9D45-4B0CD85A7CD6}"/>
              </a:ext>
            </a:extLst>
          </p:cNvPr>
          <p:cNvGrpSpPr/>
          <p:nvPr userDrawn="1"/>
        </p:nvGrpSpPr>
        <p:grpSpPr>
          <a:xfrm>
            <a:off x="532106" y="220795"/>
            <a:ext cx="11019433" cy="1446553"/>
            <a:chOff x="523200" y="357295"/>
            <a:chExt cx="11019433" cy="1446553"/>
          </a:xfrm>
          <a:solidFill>
            <a:schemeClr val="bg1">
              <a:lumMod val="95000"/>
            </a:schemeClr>
          </a:solidFill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36A38B2E-C6CD-1067-C61F-463799E3ACBE}"/>
                </a:ext>
              </a:extLst>
            </p:cNvPr>
            <p:cNvSpPr/>
            <p:nvPr userDrawn="1"/>
          </p:nvSpPr>
          <p:spPr>
            <a:xfrm>
              <a:off x="523200" y="357295"/>
              <a:ext cx="11015534" cy="11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DB3C7CA5-A10A-C846-7E9D-3B20B72143EA}"/>
                </a:ext>
              </a:extLst>
            </p:cNvPr>
            <p:cNvSpPr/>
            <p:nvPr userDrawn="1"/>
          </p:nvSpPr>
          <p:spPr>
            <a:xfrm rot="5400000">
              <a:off x="-135858" y="1025990"/>
              <a:ext cx="1436915" cy="11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E75315F6-6FE5-E3D3-79E5-328E5B1B37A0}"/>
                </a:ext>
              </a:extLst>
            </p:cNvPr>
            <p:cNvSpPr/>
            <p:nvPr userDrawn="1"/>
          </p:nvSpPr>
          <p:spPr>
            <a:xfrm rot="5400000">
              <a:off x="10764370" y="1025991"/>
              <a:ext cx="1436915" cy="11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FD367B30-1027-2900-553C-B9F2B507E246}"/>
                </a:ext>
              </a:extLst>
            </p:cNvPr>
            <p:cNvSpPr/>
            <p:nvPr userDrawn="1"/>
          </p:nvSpPr>
          <p:spPr>
            <a:xfrm>
              <a:off x="527099" y="1685048"/>
              <a:ext cx="11015534" cy="11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38172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6/9/2025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D5D44708-3278-F68F-FF3D-F85A563A4549}"/>
              </a:ext>
            </a:extLst>
          </p:cNvPr>
          <p:cNvGrpSpPr/>
          <p:nvPr userDrawn="1"/>
        </p:nvGrpSpPr>
        <p:grpSpPr>
          <a:xfrm>
            <a:off x="-11267" y="-1"/>
            <a:ext cx="12203267" cy="6858001"/>
            <a:chOff x="-11267" y="-1"/>
            <a:chExt cx="12203267" cy="6858001"/>
          </a:xfrm>
          <a:solidFill>
            <a:schemeClr val="bg1">
              <a:lumMod val="95000"/>
            </a:schemeClr>
          </a:solidFill>
        </p:grpSpPr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287E5A8B-05E3-BEB2-125F-FB20E0DB4140}"/>
                </a:ext>
              </a:extLst>
            </p:cNvPr>
            <p:cNvSpPr/>
            <p:nvPr userDrawn="1"/>
          </p:nvSpPr>
          <p:spPr>
            <a:xfrm>
              <a:off x="0" y="1"/>
              <a:ext cx="12192000" cy="279070"/>
            </a:xfrm>
            <a:prstGeom prst="rect">
              <a:avLst/>
            </a:prstGeom>
            <a:solidFill>
              <a:srgbClr val="B2B8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44406E57-FBC1-823D-2B15-0824F32403EC}"/>
                </a:ext>
              </a:extLst>
            </p:cNvPr>
            <p:cNvSpPr/>
            <p:nvPr userDrawn="1"/>
          </p:nvSpPr>
          <p:spPr>
            <a:xfrm>
              <a:off x="0" y="6578930"/>
              <a:ext cx="12192000" cy="279070"/>
            </a:xfrm>
            <a:prstGeom prst="rect">
              <a:avLst/>
            </a:prstGeom>
            <a:solidFill>
              <a:srgbClr val="B2B8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A5B2231C-C223-CD6D-6B25-7667A78CDCE3}"/>
                </a:ext>
              </a:extLst>
            </p:cNvPr>
            <p:cNvSpPr/>
            <p:nvPr userDrawn="1"/>
          </p:nvSpPr>
          <p:spPr>
            <a:xfrm rot="5400000">
              <a:off x="-3298067" y="3286799"/>
              <a:ext cx="6858000" cy="284400"/>
            </a:xfrm>
            <a:prstGeom prst="rect">
              <a:avLst/>
            </a:prstGeom>
            <a:solidFill>
              <a:srgbClr val="B2B8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A2F18F36-C627-7BCF-0C77-64497FE99D4F}"/>
                </a:ext>
              </a:extLst>
            </p:cNvPr>
            <p:cNvSpPr/>
            <p:nvPr userDrawn="1"/>
          </p:nvSpPr>
          <p:spPr>
            <a:xfrm rot="5400000">
              <a:off x="8620800" y="3286799"/>
              <a:ext cx="6858000" cy="284400"/>
            </a:xfrm>
            <a:prstGeom prst="rect">
              <a:avLst/>
            </a:prstGeom>
            <a:solidFill>
              <a:srgbClr val="B2B8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890769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040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2698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6/9/2025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323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49" r:id="rId14"/>
    <p:sldLayoutId id="2147483660" r:id="rId15"/>
    <p:sldLayoutId id="2147483658" r:id="rId16"/>
    <p:sldLayoutId id="2147483659" r:id="rId17"/>
    <p:sldLayoutId id="2147483654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bosova.ru/metodist/authors/informatika/3/python.ph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0BE85F-2AFF-0AAE-A7E0-19555B8164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2444" y="572864"/>
            <a:ext cx="10694254" cy="248754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Графические возможности Питона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F3AC910-03F1-A65B-4050-64F39FCD84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9822" y="3920260"/>
            <a:ext cx="10366876" cy="2364875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3600" dirty="0"/>
              <a:t>Круги и окружности. Окружности и циклы</a:t>
            </a:r>
          </a:p>
          <a:p>
            <a:pPr algn="ctr"/>
            <a:r>
              <a:rPr lang="ru-RU" sz="3600" dirty="0"/>
              <a:t>Информатика. 6 класс</a:t>
            </a:r>
          </a:p>
          <a:p>
            <a:pPr algn="ctr"/>
            <a:r>
              <a:rPr lang="ru-RU" sz="3200" b="1" dirty="0"/>
              <a:t>Салихова Татьяна Рашидовна, </a:t>
            </a:r>
          </a:p>
          <a:p>
            <a:pPr algn="ctr"/>
            <a:r>
              <a:rPr lang="ru-RU" sz="3200" b="1" dirty="0"/>
              <a:t>учитель информатики МАОУ Политехническая гимназия </a:t>
            </a:r>
          </a:p>
          <a:p>
            <a:pPr algn="ctr"/>
            <a:r>
              <a:rPr lang="ru-RU" sz="3200" b="1" dirty="0"/>
              <a:t>города Нижний Тагил Свердловской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37794148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AB7C4873-1A13-9F1E-24CB-06D636483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50" y="178605"/>
            <a:ext cx="11645899" cy="1325563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/>
              <a:t>КРУГИ И ОКРУЖНОСТИ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08CB16-47B9-6A22-BEA7-F4973AC55928}"/>
              </a:ext>
            </a:extLst>
          </p:cNvPr>
          <p:cNvSpPr txBox="1"/>
          <p:nvPr/>
        </p:nvSpPr>
        <p:spPr>
          <a:xfrm>
            <a:off x="517166" y="1320959"/>
            <a:ext cx="11140017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B050"/>
                </a:solidFill>
              </a:rPr>
              <a:t>Используя команду </a:t>
            </a:r>
            <a:r>
              <a:rPr lang="en-US" sz="2800" dirty="0">
                <a:solidFill>
                  <a:srgbClr val="00B050"/>
                </a:solidFill>
              </a:rPr>
              <a:t>circle(r)</a:t>
            </a:r>
            <a:r>
              <a:rPr lang="ru-RU" sz="2800" b="1" dirty="0">
                <a:solidFill>
                  <a:srgbClr val="00B050"/>
                </a:solidFill>
              </a:rPr>
              <a:t>, выполните следующие рисунки:</a:t>
            </a:r>
          </a:p>
          <a:p>
            <a:pPr lvl="1"/>
            <a:r>
              <a:rPr lang="ru-RU" dirty="0"/>
              <a:t> </a:t>
            </a:r>
          </a:p>
        </p:txBody>
      </p:sp>
      <p:sp>
        <p:nvSpPr>
          <p:cNvPr id="17" name="Текст 1">
            <a:extLst>
              <a:ext uri="{FF2B5EF4-FFF2-40B4-BE49-F238E27FC236}">
                <a16:creationId xmlns:a16="http://schemas.microsoft.com/office/drawing/2014/main" id="{558D1750-55A7-D9AF-058D-188144499132}"/>
              </a:ext>
            </a:extLst>
          </p:cNvPr>
          <p:cNvSpPr txBox="1">
            <a:spLocks/>
          </p:cNvSpPr>
          <p:nvPr/>
        </p:nvSpPr>
        <p:spPr>
          <a:xfrm>
            <a:off x="788099" y="4082118"/>
            <a:ext cx="3580702" cy="210114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spcBef>
                <a:spcPts val="0"/>
              </a:spcBef>
              <a:buNone/>
            </a:pPr>
            <a:r>
              <a:rPr lang="ru-RU" b="1" dirty="0"/>
              <a:t>Пример </a:t>
            </a:r>
            <a:r>
              <a:rPr lang="en-US" b="1" dirty="0"/>
              <a:t>4</a:t>
            </a:r>
            <a:endParaRPr lang="ru-RU" b="1" dirty="0"/>
          </a:p>
          <a:p>
            <a:pPr marL="45720" indent="0">
              <a:spcBef>
                <a:spcPts val="0"/>
              </a:spcBef>
              <a:buNone/>
            </a:pPr>
            <a:r>
              <a:rPr lang="en-US" dirty="0"/>
              <a:t>from turtle import*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dirty="0"/>
              <a:t>setup(400, 400)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dirty="0"/>
              <a:t>width(5)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dirty="0"/>
              <a:t>color('green')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dirty="0"/>
              <a:t>circle(100)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dirty="0"/>
              <a:t>circle(-100)</a:t>
            </a:r>
          </a:p>
          <a:p>
            <a:pPr marL="45720" indent="0">
              <a:spcBef>
                <a:spcPts val="0"/>
              </a:spcBef>
              <a:buNone/>
            </a:pPr>
            <a:endParaRPr lang="en-US" dirty="0"/>
          </a:p>
          <a:p>
            <a:endParaRPr lang="ru-RU" dirty="0"/>
          </a:p>
        </p:txBody>
      </p:sp>
      <p:sp>
        <p:nvSpPr>
          <p:cNvPr id="15" name="Текст 1">
            <a:extLst>
              <a:ext uri="{FF2B5EF4-FFF2-40B4-BE49-F238E27FC236}">
                <a16:creationId xmlns:a16="http://schemas.microsoft.com/office/drawing/2014/main" id="{FCD3DFD5-9727-DA13-D78F-5BC8B730A17A}"/>
              </a:ext>
            </a:extLst>
          </p:cNvPr>
          <p:cNvSpPr txBox="1">
            <a:spLocks/>
          </p:cNvSpPr>
          <p:nvPr/>
        </p:nvSpPr>
        <p:spPr>
          <a:xfrm>
            <a:off x="8945731" y="3928994"/>
            <a:ext cx="2711452" cy="261856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spcBef>
                <a:spcPts val="0"/>
              </a:spcBef>
              <a:buNone/>
            </a:pPr>
            <a:r>
              <a:rPr lang="ru-RU" sz="2400" b="1" dirty="0"/>
              <a:t>Пример </a:t>
            </a:r>
            <a:r>
              <a:rPr lang="en-US" sz="2400" b="1" dirty="0"/>
              <a:t>6</a:t>
            </a:r>
            <a:endParaRPr lang="ru-RU" sz="2400" b="1" dirty="0"/>
          </a:p>
          <a:p>
            <a:pPr marL="45720" indent="0">
              <a:spcBef>
                <a:spcPts val="0"/>
              </a:spcBef>
              <a:buNone/>
            </a:pPr>
            <a:r>
              <a:rPr lang="en-US" sz="2400" dirty="0"/>
              <a:t>from turtle import*</a:t>
            </a:r>
            <a:endParaRPr lang="ru-RU" sz="2400" dirty="0"/>
          </a:p>
          <a:p>
            <a:pPr marL="45720" indent="0">
              <a:spcBef>
                <a:spcPts val="0"/>
              </a:spcBef>
              <a:buNone/>
            </a:pPr>
            <a:r>
              <a:rPr lang="en-US" sz="2400" dirty="0"/>
              <a:t>setup(400, 400)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sz="2400" dirty="0"/>
              <a:t>width(5)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sz="2400" dirty="0"/>
              <a:t>color('green')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sz="2400" dirty="0"/>
              <a:t>circle(100)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sz="2400" dirty="0"/>
              <a:t>circle(-100)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sz="2400" dirty="0"/>
              <a:t>right(90)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sz="2400" dirty="0"/>
              <a:t>circle(100)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sz="2400" dirty="0"/>
              <a:t>circle(-100)</a:t>
            </a:r>
          </a:p>
          <a:p>
            <a:pPr marL="45720" indent="0">
              <a:spcBef>
                <a:spcPts val="0"/>
              </a:spcBef>
              <a:buNone/>
            </a:pPr>
            <a:endParaRPr lang="en-US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9A22524-FB86-407E-2739-6EF5E8322D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852" t="35885" r="28970" b="36625"/>
          <a:stretch/>
        </p:blipFill>
        <p:spPr>
          <a:xfrm>
            <a:off x="4732647" y="2121178"/>
            <a:ext cx="2726703" cy="145626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257B489-509D-11FF-14FD-EB43C2E21FF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852" t="23704" r="28970" b="25432"/>
          <a:stretch/>
        </p:blipFill>
        <p:spPr>
          <a:xfrm>
            <a:off x="9066966" y="1875986"/>
            <a:ext cx="1917123" cy="189450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8094EBC-AB0F-11E7-909D-1EB33D473AE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202" t="23704" r="38434" b="24280"/>
          <a:stretch/>
        </p:blipFill>
        <p:spPr>
          <a:xfrm>
            <a:off x="1169287" y="2121178"/>
            <a:ext cx="1053844" cy="1960940"/>
          </a:xfrm>
          <a:prstGeom prst="rect">
            <a:avLst/>
          </a:prstGeom>
        </p:spPr>
      </p:pic>
      <p:sp>
        <p:nvSpPr>
          <p:cNvPr id="16" name="Текст 1">
            <a:extLst>
              <a:ext uri="{FF2B5EF4-FFF2-40B4-BE49-F238E27FC236}">
                <a16:creationId xmlns:a16="http://schemas.microsoft.com/office/drawing/2014/main" id="{4931A906-2702-8961-1018-14E9CB23DD22}"/>
              </a:ext>
            </a:extLst>
          </p:cNvPr>
          <p:cNvSpPr txBox="1">
            <a:spLocks/>
          </p:cNvSpPr>
          <p:nvPr/>
        </p:nvSpPr>
        <p:spPr>
          <a:xfrm>
            <a:off x="4863390" y="4082118"/>
            <a:ext cx="3580702" cy="21011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spcBef>
                <a:spcPts val="0"/>
              </a:spcBef>
              <a:buNone/>
            </a:pPr>
            <a:r>
              <a:rPr lang="ru-RU" sz="2400" b="1" dirty="0"/>
              <a:t>Пример </a:t>
            </a:r>
            <a:r>
              <a:rPr lang="en-US" sz="2400" b="1" dirty="0"/>
              <a:t>5</a:t>
            </a:r>
            <a:endParaRPr lang="ru-RU" sz="2400" b="1" dirty="0"/>
          </a:p>
          <a:p>
            <a:pPr marL="45720" indent="0">
              <a:spcBef>
                <a:spcPts val="0"/>
              </a:spcBef>
              <a:buNone/>
            </a:pPr>
            <a:r>
              <a:rPr lang="en-US" sz="2400" dirty="0"/>
              <a:t>from turtle import*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sz="2400" dirty="0"/>
              <a:t>setup(400, 400)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sz="2400" dirty="0"/>
              <a:t>width(5)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sz="2400" dirty="0"/>
              <a:t>color('green')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sz="2400" dirty="0"/>
              <a:t>right(90)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sz="2400" dirty="0"/>
              <a:t>circle(100)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sz="2400" dirty="0"/>
              <a:t>circle(-100)</a:t>
            </a:r>
          </a:p>
          <a:p>
            <a:pPr marL="45720" indent="0">
              <a:spcBef>
                <a:spcPts val="0"/>
              </a:spcBef>
              <a:buNone/>
            </a:pPr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812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AB7C4873-1A13-9F1E-24CB-06D636483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50" y="178605"/>
            <a:ext cx="11645899" cy="1325563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/>
              <a:t>САМОСТОЯТЕЛЬНАЯ РАБОТА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08CB16-47B9-6A22-BEA7-F4973AC55928}"/>
              </a:ext>
            </a:extLst>
          </p:cNvPr>
          <p:cNvSpPr txBox="1"/>
          <p:nvPr/>
        </p:nvSpPr>
        <p:spPr>
          <a:xfrm>
            <a:off x="517166" y="1320959"/>
            <a:ext cx="1128294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solidFill>
                  <a:srgbClr val="00B050"/>
                </a:solidFill>
              </a:rPr>
              <a:t>Используя команды </a:t>
            </a:r>
            <a:r>
              <a:rPr lang="en-US" sz="2800" b="1" dirty="0">
                <a:solidFill>
                  <a:srgbClr val="00B050"/>
                </a:solidFill>
              </a:rPr>
              <a:t>circle(r)</a:t>
            </a:r>
            <a:r>
              <a:rPr lang="ru-RU" sz="2800" dirty="0">
                <a:solidFill>
                  <a:srgbClr val="00B050"/>
                </a:solidFill>
              </a:rPr>
              <a:t> и </a:t>
            </a:r>
            <a:r>
              <a:rPr lang="en-US" sz="2800" b="1" dirty="0">
                <a:solidFill>
                  <a:srgbClr val="00B050"/>
                </a:solidFill>
              </a:rPr>
              <a:t>dot(d, s)</a:t>
            </a:r>
            <a:r>
              <a:rPr lang="ru-RU" sz="2800" b="1" dirty="0">
                <a:solidFill>
                  <a:srgbClr val="00B050"/>
                </a:solidFill>
              </a:rPr>
              <a:t>, выполните следующие рисунки:</a:t>
            </a:r>
          </a:p>
          <a:p>
            <a:pPr lvl="1"/>
            <a:r>
              <a:rPr lang="ru-RU" dirty="0"/>
              <a:t>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570A6F7-F6CF-560C-E32F-6C45F09E22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720" t="42328" r="41534" b="19261"/>
          <a:stretch/>
        </p:blipFill>
        <p:spPr>
          <a:xfrm>
            <a:off x="1306284" y="2609557"/>
            <a:ext cx="1349828" cy="263418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955F00D-06FD-153B-C8C9-3C7B8CD063D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556"/>
          <a:stretch/>
        </p:blipFill>
        <p:spPr>
          <a:xfrm>
            <a:off x="3929840" y="2409278"/>
            <a:ext cx="2811543" cy="380283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51C87F1-A867-9AE3-46CE-4F15C1FFC8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3989" y="2699568"/>
            <a:ext cx="4346367" cy="303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2036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56A2168-B8DB-87FE-87B7-3C2A07035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51" y="-10534"/>
            <a:ext cx="1169035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cs typeface="Courier New" panose="02070309020205020404" pitchFamily="49" charset="0"/>
              </a:rPr>
              <a:t>ЦИКЛ </a:t>
            </a:r>
            <a:r>
              <a:rPr lang="en-US" sz="4800" b="1" dirty="0">
                <a:cs typeface="Courier New" panose="02070309020205020404" pitchFamily="49" charset="0"/>
              </a:rPr>
              <a:t>FOR</a:t>
            </a:r>
            <a:endParaRPr lang="ru-RU" sz="48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10C6AFE-CA8B-A222-84F7-B2C0F102A5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399" y="1166803"/>
            <a:ext cx="7371635" cy="4231614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8061" y="1166803"/>
            <a:ext cx="3985340" cy="4231614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9308252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05D8763-05E0-BF6A-21F5-237D5DD39C55}"/>
              </a:ext>
            </a:extLst>
          </p:cNvPr>
          <p:cNvSpPr txBox="1"/>
          <p:nvPr/>
        </p:nvSpPr>
        <p:spPr>
          <a:xfrm>
            <a:off x="537030" y="913081"/>
            <a:ext cx="7199084" cy="4585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</a:rPr>
              <a:t>С помощью цикла </a:t>
            </a:r>
            <a:r>
              <a:rPr lang="en-US" sz="2400" dirty="0">
                <a:solidFill>
                  <a:srgbClr val="00B050"/>
                </a:solidFill>
              </a:rPr>
              <a:t>for </a:t>
            </a:r>
            <a:r>
              <a:rPr lang="ru-RU" sz="2400" dirty="0">
                <a:solidFill>
                  <a:srgbClr val="00B050"/>
                </a:solidFill>
              </a:rPr>
              <a:t>и команды </a:t>
            </a:r>
            <a:r>
              <a:rPr lang="en-US" sz="2400" dirty="0">
                <a:solidFill>
                  <a:srgbClr val="00B050"/>
                </a:solidFill>
              </a:rPr>
              <a:t>circle(r) </a:t>
            </a:r>
            <a:r>
              <a:rPr lang="ru-RU" sz="2400" dirty="0">
                <a:solidFill>
                  <a:srgbClr val="00B050"/>
                </a:solidFill>
              </a:rPr>
              <a:t>нарисовать рисунок:</a:t>
            </a:r>
            <a:endParaRPr lang="en-US" sz="2400" dirty="0">
              <a:solidFill>
                <a:srgbClr val="00B050"/>
              </a:solidFill>
            </a:endParaRPr>
          </a:p>
          <a:p>
            <a:pPr lvl="1"/>
            <a:r>
              <a:rPr lang="ru-RU" sz="2400" b="1" dirty="0">
                <a:solidFill>
                  <a:srgbClr val="00B050"/>
                </a:solidFill>
              </a:rPr>
              <a:t>Пример 7</a:t>
            </a:r>
          </a:p>
          <a:p>
            <a:pPr lvl="1"/>
            <a:r>
              <a:rPr lang="en-US" sz="2400" dirty="0">
                <a:solidFill>
                  <a:srgbClr val="00B050"/>
                </a:solidFill>
              </a:rPr>
              <a:t>from turtle import*</a:t>
            </a:r>
          </a:p>
          <a:p>
            <a:pPr lvl="1"/>
            <a:r>
              <a:rPr lang="en-US" sz="2400" dirty="0">
                <a:solidFill>
                  <a:srgbClr val="00B050"/>
                </a:solidFill>
              </a:rPr>
              <a:t>setup(600, 600)</a:t>
            </a:r>
          </a:p>
          <a:p>
            <a:pPr lvl="1"/>
            <a:r>
              <a:rPr lang="en-US" sz="2400" dirty="0">
                <a:solidFill>
                  <a:srgbClr val="00B050"/>
                </a:solidFill>
              </a:rPr>
              <a:t>width(2)</a:t>
            </a:r>
          </a:p>
          <a:p>
            <a:pPr lvl="1"/>
            <a:r>
              <a:rPr lang="en-US" sz="2400" dirty="0">
                <a:solidFill>
                  <a:srgbClr val="00B050"/>
                </a:solidFill>
              </a:rPr>
              <a:t>color('green')</a:t>
            </a:r>
          </a:p>
          <a:p>
            <a:pPr lvl="1"/>
            <a:r>
              <a:rPr lang="en-US" sz="2400" dirty="0">
                <a:solidFill>
                  <a:srgbClr val="00B050"/>
                </a:solidFill>
              </a:rPr>
              <a:t>r = 20</a:t>
            </a:r>
          </a:p>
          <a:p>
            <a:pPr lvl="1"/>
            <a:r>
              <a:rPr lang="en-US" sz="2400" dirty="0">
                <a:solidFill>
                  <a:srgbClr val="00B050"/>
                </a:solidFill>
              </a:rPr>
              <a:t>for </a:t>
            </a:r>
            <a:r>
              <a:rPr lang="en-US" sz="2400" dirty="0" err="1">
                <a:solidFill>
                  <a:srgbClr val="00B050"/>
                </a:solidFill>
              </a:rPr>
              <a:t>i</a:t>
            </a:r>
            <a:r>
              <a:rPr lang="en-US" sz="2400" dirty="0">
                <a:solidFill>
                  <a:srgbClr val="00B050"/>
                </a:solidFill>
              </a:rPr>
              <a:t> in range(10):</a:t>
            </a:r>
          </a:p>
          <a:p>
            <a:pPr lvl="1"/>
            <a:r>
              <a:rPr lang="en-US" sz="2400" dirty="0">
                <a:solidFill>
                  <a:srgbClr val="00B050"/>
                </a:solidFill>
              </a:rPr>
              <a:t>    circle(r)</a:t>
            </a:r>
          </a:p>
          <a:p>
            <a:pPr lvl="1"/>
            <a:r>
              <a:rPr lang="en-US" sz="2400" dirty="0">
                <a:solidFill>
                  <a:srgbClr val="00B050"/>
                </a:solidFill>
              </a:rPr>
              <a:t>    r = r + 10</a:t>
            </a:r>
            <a:endParaRPr lang="ru-RU" sz="2400" dirty="0">
              <a:solidFill>
                <a:srgbClr val="00B050"/>
              </a:solidFill>
            </a:endParaRPr>
          </a:p>
          <a:p>
            <a:endParaRPr lang="ru-RU" sz="2800" dirty="0">
              <a:solidFill>
                <a:srgbClr val="00B05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5F187EF-6F0A-5665-7E31-9AC3C48C1C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502" t="26032" r="37133" b="44660"/>
          <a:stretch/>
        </p:blipFill>
        <p:spPr>
          <a:xfrm>
            <a:off x="3832041" y="1644079"/>
            <a:ext cx="2196921" cy="2204578"/>
          </a:xfrm>
          <a:prstGeom prst="rect">
            <a:avLst/>
          </a:prstGeom>
        </p:spPr>
      </p:pic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CA079E6F-BFC3-0701-2EF7-E999F9FF8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51" y="-10534"/>
            <a:ext cx="1169035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cs typeface="Courier New" panose="02070309020205020404" pitchFamily="49" charset="0"/>
              </a:rPr>
              <a:t>ЦИКЛ </a:t>
            </a:r>
            <a:r>
              <a:rPr lang="en-US" sz="4800" b="1" dirty="0">
                <a:cs typeface="Courier New" panose="02070309020205020404" pitchFamily="49" charset="0"/>
              </a:rPr>
              <a:t>FOR</a:t>
            </a:r>
            <a:endParaRPr lang="ru-RU" sz="4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0C949E-FED4-43D9-F874-1B6402513951}"/>
              </a:ext>
            </a:extLst>
          </p:cNvPr>
          <p:cNvSpPr txBox="1"/>
          <p:nvPr/>
        </p:nvSpPr>
        <p:spPr>
          <a:xfrm>
            <a:off x="6531428" y="2035444"/>
            <a:ext cx="4710339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</a:rPr>
              <a:t>Пример 8</a:t>
            </a:r>
          </a:p>
          <a:p>
            <a:r>
              <a:rPr lang="ru-RU" sz="2400" dirty="0">
                <a:solidFill>
                  <a:srgbClr val="00B050"/>
                </a:solidFill>
              </a:rPr>
              <a:t>Какие изменения произойдут с рисунком, если в программу после команды </a:t>
            </a:r>
            <a:r>
              <a:rPr lang="en-US" sz="2400" dirty="0">
                <a:solidFill>
                  <a:srgbClr val="00B050"/>
                </a:solidFill>
              </a:rPr>
              <a:t>r = 20</a:t>
            </a:r>
            <a:r>
              <a:rPr lang="ru-RU" sz="2400" dirty="0">
                <a:solidFill>
                  <a:srgbClr val="00B050"/>
                </a:solidFill>
              </a:rPr>
              <a:t> добавить </a:t>
            </a:r>
            <a:r>
              <a:rPr lang="en-US" sz="2400" dirty="0">
                <a:solidFill>
                  <a:srgbClr val="00B050"/>
                </a:solidFill>
              </a:rPr>
              <a:t>left(90)</a:t>
            </a:r>
            <a:r>
              <a:rPr lang="ru-RU" sz="2400" dirty="0">
                <a:solidFill>
                  <a:srgbClr val="00B050"/>
                </a:solidFill>
              </a:rPr>
              <a:t>?</a:t>
            </a:r>
            <a:endParaRPr lang="en-US" sz="2400" dirty="0">
              <a:solidFill>
                <a:srgbClr val="00B050"/>
              </a:solidFill>
            </a:endParaRPr>
          </a:p>
          <a:p>
            <a:endParaRPr lang="ru-RU" sz="2800" dirty="0">
              <a:solidFill>
                <a:srgbClr val="00B050"/>
              </a:solidFill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1CD8585-F90C-45FB-B5C1-F4414F56E13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175" t="38517" r="47702" b="30413"/>
          <a:stretch/>
        </p:blipFill>
        <p:spPr>
          <a:xfrm>
            <a:off x="8497841" y="3848657"/>
            <a:ext cx="1982199" cy="213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771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05D8763-05E0-BF6A-21F5-237D5DD39C55}"/>
              </a:ext>
            </a:extLst>
          </p:cNvPr>
          <p:cNvSpPr txBox="1"/>
          <p:nvPr/>
        </p:nvSpPr>
        <p:spPr>
          <a:xfrm>
            <a:off x="885371" y="1246910"/>
            <a:ext cx="106067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B050"/>
                </a:solidFill>
              </a:rPr>
              <a:t>С помощью цикла </a:t>
            </a:r>
            <a:r>
              <a:rPr lang="en-US" sz="2800" dirty="0">
                <a:solidFill>
                  <a:srgbClr val="00B050"/>
                </a:solidFill>
              </a:rPr>
              <a:t>for </a:t>
            </a:r>
            <a:r>
              <a:rPr lang="ru-RU" sz="2800" dirty="0">
                <a:solidFill>
                  <a:srgbClr val="00B050"/>
                </a:solidFill>
              </a:rPr>
              <a:t>и команды </a:t>
            </a:r>
            <a:r>
              <a:rPr lang="en-US" sz="2800" dirty="0">
                <a:solidFill>
                  <a:srgbClr val="00B050"/>
                </a:solidFill>
              </a:rPr>
              <a:t>circle(r) </a:t>
            </a:r>
            <a:r>
              <a:rPr lang="ru-RU" sz="2800" dirty="0">
                <a:solidFill>
                  <a:srgbClr val="00B050"/>
                </a:solidFill>
              </a:rPr>
              <a:t>нарисовать рисунки:</a:t>
            </a:r>
            <a:endParaRPr lang="en-US" sz="2800" dirty="0">
              <a:solidFill>
                <a:srgbClr val="00B050"/>
              </a:solidFill>
            </a:endParaRPr>
          </a:p>
          <a:p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CA079E6F-BFC3-0701-2EF7-E999F9FF8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51" y="-10534"/>
            <a:ext cx="1169035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cs typeface="Courier New" panose="02070309020205020404" pitchFamily="49" charset="0"/>
              </a:rPr>
              <a:t>ЦИКЛ </a:t>
            </a:r>
            <a:r>
              <a:rPr lang="en-US" sz="4800" b="1" dirty="0">
                <a:cs typeface="Courier New" panose="02070309020205020404" pitchFamily="49" charset="0"/>
              </a:rPr>
              <a:t>FOR</a:t>
            </a:r>
            <a:endParaRPr lang="ru-RU" sz="4800" dirty="0"/>
          </a:p>
        </p:txBody>
      </p:sp>
      <p:pic>
        <p:nvPicPr>
          <p:cNvPr id="4" name="Рисунок 3">
            <a:hlinkClick r:id="rId3" action="ppaction://hlinksldjump"/>
            <a:extLst>
              <a:ext uri="{FF2B5EF4-FFF2-40B4-BE49-F238E27FC236}">
                <a16:creationId xmlns:a16="http://schemas.microsoft.com/office/drawing/2014/main" id="{5225B673-005F-5A75-1721-B77DBF7A2E1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328" t="39364" r="26297" b="31005"/>
          <a:stretch/>
        </p:blipFill>
        <p:spPr>
          <a:xfrm>
            <a:off x="566057" y="2624984"/>
            <a:ext cx="3889830" cy="2032000"/>
          </a:xfrm>
          <a:prstGeom prst="rect">
            <a:avLst/>
          </a:prstGeom>
        </p:spPr>
      </p:pic>
      <p:pic>
        <p:nvPicPr>
          <p:cNvPr id="6" name="Рисунок 5">
            <a:hlinkClick r:id="rId3" action="ppaction://hlinksldjump"/>
            <a:extLst>
              <a:ext uri="{FF2B5EF4-FFF2-40B4-BE49-F238E27FC236}">
                <a16:creationId xmlns:a16="http://schemas.microsoft.com/office/drawing/2014/main" id="{15020E2D-7F85-4E49-201D-216FB56EEA2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164" t="25821" r="37132" b="18181"/>
          <a:stretch/>
        </p:blipFill>
        <p:spPr>
          <a:xfrm>
            <a:off x="4949373" y="1770743"/>
            <a:ext cx="2032000" cy="3840348"/>
          </a:xfrm>
          <a:prstGeom prst="rect">
            <a:avLst/>
          </a:prstGeom>
        </p:spPr>
      </p:pic>
      <p:pic>
        <p:nvPicPr>
          <p:cNvPr id="10" name="Рисунок 9">
            <a:hlinkClick r:id="rId3" action="ppaction://hlinksldjump"/>
            <a:extLst>
              <a:ext uri="{FF2B5EF4-FFF2-40B4-BE49-F238E27FC236}">
                <a16:creationId xmlns:a16="http://schemas.microsoft.com/office/drawing/2014/main" id="{36A9BC11-2E72-E252-3F74-239D17290E7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9005" t="25821" r="25619" b="18181"/>
          <a:stretch/>
        </p:blipFill>
        <p:spPr>
          <a:xfrm>
            <a:off x="7400672" y="1770743"/>
            <a:ext cx="3889830" cy="3840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7308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05D8763-05E0-BF6A-21F5-237D5DD39C55}"/>
              </a:ext>
            </a:extLst>
          </p:cNvPr>
          <p:cNvSpPr txBox="1"/>
          <p:nvPr/>
        </p:nvSpPr>
        <p:spPr>
          <a:xfrm>
            <a:off x="885371" y="1246910"/>
            <a:ext cx="106067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B050"/>
                </a:solidFill>
              </a:rPr>
              <a:t>Примеры решения:</a:t>
            </a:r>
            <a:endParaRPr lang="en-US" sz="2800" dirty="0">
              <a:solidFill>
                <a:srgbClr val="00B050"/>
              </a:solidFill>
            </a:endParaRPr>
          </a:p>
          <a:p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CA079E6F-BFC3-0701-2EF7-E999F9FF8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51" y="-10534"/>
            <a:ext cx="1169035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cs typeface="Courier New" panose="02070309020205020404" pitchFamily="49" charset="0"/>
              </a:rPr>
              <a:t>ЦИКЛ </a:t>
            </a:r>
            <a:r>
              <a:rPr lang="en-US" sz="4800" b="1" dirty="0">
                <a:cs typeface="Courier New" panose="02070309020205020404" pitchFamily="49" charset="0"/>
              </a:rPr>
              <a:t>FOR</a:t>
            </a:r>
            <a:endParaRPr lang="ru-RU" sz="4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A80066-B9CD-3041-550F-DC65D91E99BF}"/>
              </a:ext>
            </a:extLst>
          </p:cNvPr>
          <p:cNvSpPr txBox="1"/>
          <p:nvPr/>
        </p:nvSpPr>
        <p:spPr>
          <a:xfrm>
            <a:off x="885371" y="1904670"/>
            <a:ext cx="2612572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Пример 9</a:t>
            </a:r>
            <a:endParaRPr lang="en-US" b="1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00B050"/>
                </a:solidFill>
              </a:rPr>
              <a:t>from turtle import*</a:t>
            </a:r>
          </a:p>
          <a:p>
            <a:r>
              <a:rPr lang="en-US" dirty="0">
                <a:solidFill>
                  <a:srgbClr val="00B050"/>
                </a:solidFill>
              </a:rPr>
              <a:t>setup(600, 600)</a:t>
            </a:r>
          </a:p>
          <a:p>
            <a:r>
              <a:rPr lang="en-US" dirty="0">
                <a:solidFill>
                  <a:srgbClr val="00B050"/>
                </a:solidFill>
              </a:rPr>
              <a:t>width(2)</a:t>
            </a:r>
          </a:p>
          <a:p>
            <a:r>
              <a:rPr lang="en-US" dirty="0">
                <a:solidFill>
                  <a:srgbClr val="00B050"/>
                </a:solidFill>
              </a:rPr>
              <a:t>color('green')</a:t>
            </a:r>
          </a:p>
          <a:p>
            <a:r>
              <a:rPr lang="en-US" dirty="0">
                <a:solidFill>
                  <a:srgbClr val="00B050"/>
                </a:solidFill>
              </a:rPr>
              <a:t>r = 20</a:t>
            </a:r>
          </a:p>
          <a:p>
            <a:r>
              <a:rPr lang="en-US" dirty="0">
                <a:solidFill>
                  <a:srgbClr val="00B050"/>
                </a:solidFill>
              </a:rPr>
              <a:t>left(90)</a:t>
            </a:r>
          </a:p>
          <a:p>
            <a:r>
              <a:rPr lang="en-US" dirty="0">
                <a:solidFill>
                  <a:srgbClr val="00B050"/>
                </a:solidFill>
              </a:rPr>
              <a:t>for </a:t>
            </a:r>
            <a:r>
              <a:rPr lang="en-US" dirty="0" err="1">
                <a:solidFill>
                  <a:srgbClr val="00B050"/>
                </a:solidFill>
              </a:rPr>
              <a:t>i</a:t>
            </a:r>
            <a:r>
              <a:rPr lang="en-US" dirty="0">
                <a:solidFill>
                  <a:srgbClr val="00B050"/>
                </a:solidFill>
              </a:rPr>
              <a:t> in range(10):</a:t>
            </a:r>
          </a:p>
          <a:p>
            <a:r>
              <a:rPr lang="en-US" dirty="0">
                <a:solidFill>
                  <a:srgbClr val="00B050"/>
                </a:solidFill>
              </a:rPr>
              <a:t>    circle(r)</a:t>
            </a:r>
          </a:p>
          <a:p>
            <a:r>
              <a:rPr lang="en-US" dirty="0">
                <a:solidFill>
                  <a:srgbClr val="00B050"/>
                </a:solidFill>
              </a:rPr>
              <a:t>    r = r + 10</a:t>
            </a:r>
          </a:p>
          <a:p>
            <a:r>
              <a:rPr lang="en-US" dirty="0">
                <a:solidFill>
                  <a:srgbClr val="00B050"/>
                </a:solidFill>
              </a:rPr>
              <a:t>r = 20</a:t>
            </a:r>
          </a:p>
          <a:p>
            <a:r>
              <a:rPr lang="en-US" dirty="0">
                <a:solidFill>
                  <a:srgbClr val="00B050"/>
                </a:solidFill>
              </a:rPr>
              <a:t>right(180)</a:t>
            </a:r>
          </a:p>
          <a:p>
            <a:r>
              <a:rPr lang="en-US" dirty="0">
                <a:solidFill>
                  <a:srgbClr val="00B050"/>
                </a:solidFill>
              </a:rPr>
              <a:t>for </a:t>
            </a:r>
            <a:r>
              <a:rPr lang="en-US" dirty="0" err="1">
                <a:solidFill>
                  <a:srgbClr val="00B050"/>
                </a:solidFill>
              </a:rPr>
              <a:t>i</a:t>
            </a:r>
            <a:r>
              <a:rPr lang="en-US" dirty="0">
                <a:solidFill>
                  <a:srgbClr val="00B050"/>
                </a:solidFill>
              </a:rPr>
              <a:t> in range(10):</a:t>
            </a:r>
          </a:p>
          <a:p>
            <a:r>
              <a:rPr lang="en-US" dirty="0">
                <a:solidFill>
                  <a:srgbClr val="00B050"/>
                </a:solidFill>
              </a:rPr>
              <a:t>    circle(r)</a:t>
            </a:r>
          </a:p>
          <a:p>
            <a:r>
              <a:rPr lang="en-US" dirty="0">
                <a:solidFill>
                  <a:srgbClr val="00B050"/>
                </a:solidFill>
              </a:rPr>
              <a:t>    r = r + 10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0EE520-85C9-39B4-9286-C3236302DC88}"/>
              </a:ext>
            </a:extLst>
          </p:cNvPr>
          <p:cNvSpPr txBox="1"/>
          <p:nvPr/>
        </p:nvSpPr>
        <p:spPr>
          <a:xfrm>
            <a:off x="4212974" y="1904669"/>
            <a:ext cx="2188028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Пример 10</a:t>
            </a:r>
          </a:p>
          <a:p>
            <a:r>
              <a:rPr lang="en-US" dirty="0">
                <a:solidFill>
                  <a:srgbClr val="00B050"/>
                </a:solidFill>
              </a:rPr>
              <a:t>from turtle import*</a:t>
            </a:r>
          </a:p>
          <a:p>
            <a:r>
              <a:rPr lang="en-US" dirty="0">
                <a:solidFill>
                  <a:srgbClr val="00B050"/>
                </a:solidFill>
              </a:rPr>
              <a:t>setup(600, 600)</a:t>
            </a:r>
          </a:p>
          <a:p>
            <a:r>
              <a:rPr lang="en-US" dirty="0">
                <a:solidFill>
                  <a:srgbClr val="00B050"/>
                </a:solidFill>
              </a:rPr>
              <a:t>width(2)</a:t>
            </a:r>
          </a:p>
          <a:p>
            <a:r>
              <a:rPr lang="en-US" dirty="0">
                <a:solidFill>
                  <a:srgbClr val="00B050"/>
                </a:solidFill>
              </a:rPr>
              <a:t>color('green')</a:t>
            </a:r>
          </a:p>
          <a:p>
            <a:r>
              <a:rPr lang="en-US" dirty="0">
                <a:solidFill>
                  <a:srgbClr val="00B050"/>
                </a:solidFill>
              </a:rPr>
              <a:t>speed(0)</a:t>
            </a:r>
          </a:p>
          <a:p>
            <a:r>
              <a:rPr lang="en-US" dirty="0">
                <a:solidFill>
                  <a:srgbClr val="00B050"/>
                </a:solidFill>
              </a:rPr>
              <a:t>r = 20</a:t>
            </a:r>
          </a:p>
          <a:p>
            <a:r>
              <a:rPr lang="en-US" dirty="0">
                <a:solidFill>
                  <a:srgbClr val="00B050"/>
                </a:solidFill>
              </a:rPr>
              <a:t>for </a:t>
            </a:r>
            <a:r>
              <a:rPr lang="en-US" dirty="0" err="1">
                <a:solidFill>
                  <a:srgbClr val="00B050"/>
                </a:solidFill>
              </a:rPr>
              <a:t>i</a:t>
            </a:r>
            <a:r>
              <a:rPr lang="en-US" dirty="0">
                <a:solidFill>
                  <a:srgbClr val="00B050"/>
                </a:solidFill>
              </a:rPr>
              <a:t> in range(10):</a:t>
            </a:r>
          </a:p>
          <a:p>
            <a:r>
              <a:rPr lang="en-US" dirty="0">
                <a:solidFill>
                  <a:srgbClr val="00B050"/>
                </a:solidFill>
              </a:rPr>
              <a:t>    circle(r)</a:t>
            </a:r>
          </a:p>
          <a:p>
            <a:r>
              <a:rPr lang="en-US" dirty="0">
                <a:solidFill>
                  <a:srgbClr val="00B050"/>
                </a:solidFill>
              </a:rPr>
              <a:t>    r = r + 10</a:t>
            </a:r>
          </a:p>
          <a:p>
            <a:r>
              <a:rPr lang="en-US" dirty="0">
                <a:solidFill>
                  <a:srgbClr val="00B050"/>
                </a:solidFill>
              </a:rPr>
              <a:t>right(180)</a:t>
            </a:r>
          </a:p>
          <a:p>
            <a:r>
              <a:rPr lang="en-US" dirty="0">
                <a:solidFill>
                  <a:srgbClr val="00B050"/>
                </a:solidFill>
              </a:rPr>
              <a:t>r = 20</a:t>
            </a:r>
          </a:p>
          <a:p>
            <a:r>
              <a:rPr lang="en-US" dirty="0">
                <a:solidFill>
                  <a:srgbClr val="00B050"/>
                </a:solidFill>
              </a:rPr>
              <a:t>for </a:t>
            </a:r>
            <a:r>
              <a:rPr lang="en-US" dirty="0" err="1">
                <a:solidFill>
                  <a:srgbClr val="00B050"/>
                </a:solidFill>
              </a:rPr>
              <a:t>i</a:t>
            </a:r>
            <a:r>
              <a:rPr lang="en-US" dirty="0">
                <a:solidFill>
                  <a:srgbClr val="00B050"/>
                </a:solidFill>
              </a:rPr>
              <a:t> in range(10):</a:t>
            </a:r>
          </a:p>
          <a:p>
            <a:r>
              <a:rPr lang="en-US" dirty="0">
                <a:solidFill>
                  <a:srgbClr val="00B050"/>
                </a:solidFill>
              </a:rPr>
              <a:t>    circle(r)</a:t>
            </a:r>
          </a:p>
          <a:p>
            <a:r>
              <a:rPr lang="en-US" dirty="0">
                <a:solidFill>
                  <a:srgbClr val="00B050"/>
                </a:solidFill>
              </a:rPr>
              <a:t>    r = r + 10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11498A-8A86-378F-82B7-C0EE08D2CC03}"/>
              </a:ext>
            </a:extLst>
          </p:cNvPr>
          <p:cNvSpPr txBox="1"/>
          <p:nvPr/>
        </p:nvSpPr>
        <p:spPr>
          <a:xfrm>
            <a:off x="8444089" y="389046"/>
            <a:ext cx="6096000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Пример 11</a:t>
            </a:r>
          </a:p>
          <a:p>
            <a:r>
              <a:rPr lang="ru-RU" dirty="0">
                <a:solidFill>
                  <a:srgbClr val="00B050"/>
                </a:solidFill>
              </a:rPr>
              <a:t>…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00B050"/>
                </a:solidFill>
              </a:rPr>
              <a:t>r = 20</a:t>
            </a:r>
          </a:p>
          <a:p>
            <a:r>
              <a:rPr lang="en-US" dirty="0">
                <a:solidFill>
                  <a:srgbClr val="00B050"/>
                </a:solidFill>
              </a:rPr>
              <a:t>for </a:t>
            </a:r>
            <a:r>
              <a:rPr lang="en-US" dirty="0" err="1">
                <a:solidFill>
                  <a:srgbClr val="00B050"/>
                </a:solidFill>
              </a:rPr>
              <a:t>i</a:t>
            </a:r>
            <a:r>
              <a:rPr lang="en-US" dirty="0">
                <a:solidFill>
                  <a:srgbClr val="00B050"/>
                </a:solidFill>
              </a:rPr>
              <a:t> in range(10):</a:t>
            </a:r>
          </a:p>
          <a:p>
            <a:r>
              <a:rPr lang="en-US" dirty="0">
                <a:solidFill>
                  <a:srgbClr val="00B050"/>
                </a:solidFill>
              </a:rPr>
              <a:t>    circle(r)</a:t>
            </a:r>
          </a:p>
          <a:p>
            <a:r>
              <a:rPr lang="en-US" dirty="0">
                <a:solidFill>
                  <a:srgbClr val="00B050"/>
                </a:solidFill>
              </a:rPr>
              <a:t>    r = r + 10</a:t>
            </a:r>
          </a:p>
          <a:p>
            <a:r>
              <a:rPr lang="en-US" dirty="0">
                <a:solidFill>
                  <a:srgbClr val="00B050"/>
                </a:solidFill>
              </a:rPr>
              <a:t>right(180)</a:t>
            </a:r>
          </a:p>
          <a:p>
            <a:r>
              <a:rPr lang="en-US" dirty="0">
                <a:solidFill>
                  <a:srgbClr val="00B050"/>
                </a:solidFill>
              </a:rPr>
              <a:t>r = 20</a:t>
            </a:r>
          </a:p>
          <a:p>
            <a:r>
              <a:rPr lang="en-US" dirty="0">
                <a:solidFill>
                  <a:srgbClr val="00B050"/>
                </a:solidFill>
              </a:rPr>
              <a:t>for </a:t>
            </a:r>
            <a:r>
              <a:rPr lang="en-US" dirty="0" err="1">
                <a:solidFill>
                  <a:srgbClr val="00B050"/>
                </a:solidFill>
              </a:rPr>
              <a:t>i</a:t>
            </a:r>
            <a:r>
              <a:rPr lang="en-US" dirty="0">
                <a:solidFill>
                  <a:srgbClr val="00B050"/>
                </a:solidFill>
              </a:rPr>
              <a:t> in range(10):</a:t>
            </a:r>
          </a:p>
          <a:p>
            <a:r>
              <a:rPr lang="en-US" dirty="0">
                <a:solidFill>
                  <a:srgbClr val="00B050"/>
                </a:solidFill>
              </a:rPr>
              <a:t>    circle(r)</a:t>
            </a:r>
          </a:p>
          <a:p>
            <a:r>
              <a:rPr lang="en-US" dirty="0">
                <a:solidFill>
                  <a:srgbClr val="00B050"/>
                </a:solidFill>
              </a:rPr>
              <a:t>    r = r + 10</a:t>
            </a:r>
          </a:p>
          <a:p>
            <a:r>
              <a:rPr lang="en-US" dirty="0">
                <a:solidFill>
                  <a:srgbClr val="00B050"/>
                </a:solidFill>
              </a:rPr>
              <a:t>r = 20</a:t>
            </a:r>
          </a:p>
          <a:p>
            <a:r>
              <a:rPr lang="en-US" dirty="0">
                <a:solidFill>
                  <a:srgbClr val="00B050"/>
                </a:solidFill>
              </a:rPr>
              <a:t>left(90)</a:t>
            </a:r>
          </a:p>
          <a:p>
            <a:r>
              <a:rPr lang="en-US" dirty="0">
                <a:solidFill>
                  <a:srgbClr val="00B050"/>
                </a:solidFill>
              </a:rPr>
              <a:t>for </a:t>
            </a:r>
            <a:r>
              <a:rPr lang="en-US" dirty="0" err="1">
                <a:solidFill>
                  <a:srgbClr val="00B050"/>
                </a:solidFill>
              </a:rPr>
              <a:t>i</a:t>
            </a:r>
            <a:r>
              <a:rPr lang="en-US" dirty="0">
                <a:solidFill>
                  <a:srgbClr val="00B050"/>
                </a:solidFill>
              </a:rPr>
              <a:t> in range(10):</a:t>
            </a:r>
          </a:p>
          <a:p>
            <a:r>
              <a:rPr lang="en-US" dirty="0">
                <a:solidFill>
                  <a:srgbClr val="00B050"/>
                </a:solidFill>
              </a:rPr>
              <a:t>    circle(r)</a:t>
            </a:r>
          </a:p>
          <a:p>
            <a:r>
              <a:rPr lang="en-US" dirty="0">
                <a:solidFill>
                  <a:srgbClr val="00B050"/>
                </a:solidFill>
              </a:rPr>
              <a:t>    r = r + 10</a:t>
            </a:r>
          </a:p>
          <a:p>
            <a:r>
              <a:rPr lang="en-US" dirty="0">
                <a:solidFill>
                  <a:srgbClr val="00B050"/>
                </a:solidFill>
              </a:rPr>
              <a:t>r = 20</a:t>
            </a:r>
          </a:p>
          <a:p>
            <a:r>
              <a:rPr lang="en-US" dirty="0">
                <a:solidFill>
                  <a:srgbClr val="00B050"/>
                </a:solidFill>
              </a:rPr>
              <a:t>right(180)</a:t>
            </a:r>
          </a:p>
          <a:p>
            <a:r>
              <a:rPr lang="en-US" dirty="0">
                <a:solidFill>
                  <a:srgbClr val="00B050"/>
                </a:solidFill>
              </a:rPr>
              <a:t>for </a:t>
            </a:r>
            <a:r>
              <a:rPr lang="en-US" dirty="0" err="1">
                <a:solidFill>
                  <a:srgbClr val="00B050"/>
                </a:solidFill>
              </a:rPr>
              <a:t>i</a:t>
            </a:r>
            <a:r>
              <a:rPr lang="en-US" dirty="0">
                <a:solidFill>
                  <a:srgbClr val="00B050"/>
                </a:solidFill>
              </a:rPr>
              <a:t> in range(10):</a:t>
            </a:r>
          </a:p>
          <a:p>
            <a:r>
              <a:rPr lang="en-US" dirty="0">
                <a:solidFill>
                  <a:srgbClr val="00B050"/>
                </a:solidFill>
              </a:rPr>
              <a:t>    circle(r)</a:t>
            </a:r>
          </a:p>
          <a:p>
            <a:r>
              <a:rPr lang="en-US" dirty="0">
                <a:solidFill>
                  <a:srgbClr val="00B050"/>
                </a:solidFill>
              </a:rPr>
              <a:t>    r = r + 10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5" name="Управляющая кнопка: возврат 14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3DE5D25-4C90-72D0-F696-E345842770B2}"/>
              </a:ext>
            </a:extLst>
          </p:cNvPr>
          <p:cNvSpPr/>
          <p:nvPr/>
        </p:nvSpPr>
        <p:spPr>
          <a:xfrm>
            <a:off x="11181644" y="5965703"/>
            <a:ext cx="620889" cy="54595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2539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>
            <a:extLst>
              <a:ext uri="{FF2B5EF4-FFF2-40B4-BE49-F238E27FC236}">
                <a16:creationId xmlns:a16="http://schemas.microsoft.com/office/drawing/2014/main" id="{351F590F-3EBD-074F-236C-3AC2E741BC9B}"/>
              </a:ext>
            </a:extLst>
          </p:cNvPr>
          <p:cNvSpPr txBox="1">
            <a:spLocks/>
          </p:cNvSpPr>
          <p:nvPr/>
        </p:nvSpPr>
        <p:spPr>
          <a:xfrm>
            <a:off x="273051" y="-10534"/>
            <a:ext cx="116903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>
                <a:cs typeface="Courier New" panose="02070309020205020404" pitchFamily="49" charset="0"/>
              </a:rPr>
              <a:t>ЦИКЛ </a:t>
            </a:r>
            <a:r>
              <a:rPr lang="en-US" sz="4800" b="1">
                <a:cs typeface="Courier New" panose="02070309020205020404" pitchFamily="49" charset="0"/>
              </a:rPr>
              <a:t>FOR</a:t>
            </a:r>
            <a:endParaRPr lang="ru-RU" sz="4800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3929DDB-66FE-4EE9-88C9-E03D4F849F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312" t="40211" r="12751" b="49709"/>
          <a:stretch/>
        </p:blipFill>
        <p:spPr>
          <a:xfrm>
            <a:off x="4594578" y="3429000"/>
            <a:ext cx="6300564" cy="84776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0ABAEC7-AF4C-A413-B706-B5BA9EB54BEA}"/>
              </a:ext>
            </a:extLst>
          </p:cNvPr>
          <p:cNvSpPr txBox="1"/>
          <p:nvPr/>
        </p:nvSpPr>
        <p:spPr>
          <a:xfrm>
            <a:off x="885371" y="806640"/>
            <a:ext cx="1060671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rgbClr val="00B050"/>
                </a:solidFill>
              </a:rPr>
              <a:t>Результатом выполнения данной программы является горизонтальный ряд из 10 окружностей:</a:t>
            </a:r>
            <a:endParaRPr lang="en-US" sz="2800" dirty="0">
              <a:solidFill>
                <a:srgbClr val="00B050"/>
              </a:solidFill>
            </a:endParaRPr>
          </a:p>
          <a:p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A993FB-9339-521D-D40A-53A335AF8EED}"/>
              </a:ext>
            </a:extLst>
          </p:cNvPr>
          <p:cNvSpPr txBox="1"/>
          <p:nvPr/>
        </p:nvSpPr>
        <p:spPr>
          <a:xfrm>
            <a:off x="970844" y="1800602"/>
            <a:ext cx="362373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1"/>
                </a:solidFill>
              </a:rPr>
              <a:t>Пример 12</a:t>
            </a:r>
          </a:p>
          <a:p>
            <a:r>
              <a:rPr lang="en-US" sz="2400" dirty="0">
                <a:solidFill>
                  <a:schemeClr val="accent1"/>
                </a:solidFill>
              </a:rPr>
              <a:t>from turtle import*</a:t>
            </a:r>
          </a:p>
          <a:p>
            <a:r>
              <a:rPr lang="en-US" sz="2400" dirty="0">
                <a:solidFill>
                  <a:schemeClr val="accent1"/>
                </a:solidFill>
              </a:rPr>
              <a:t>color('green')</a:t>
            </a:r>
          </a:p>
          <a:p>
            <a:r>
              <a:rPr lang="en-US" sz="2400" dirty="0">
                <a:solidFill>
                  <a:schemeClr val="accent1"/>
                </a:solidFill>
              </a:rPr>
              <a:t>speed(0)</a:t>
            </a:r>
          </a:p>
          <a:p>
            <a:r>
              <a:rPr lang="en-US" sz="2400" dirty="0">
                <a:solidFill>
                  <a:schemeClr val="accent1"/>
                </a:solidFill>
              </a:rPr>
              <a:t>width(3)</a:t>
            </a:r>
          </a:p>
          <a:p>
            <a:r>
              <a:rPr lang="en-US" sz="2400" dirty="0">
                <a:solidFill>
                  <a:schemeClr val="accent1"/>
                </a:solidFill>
              </a:rPr>
              <a:t>x = -200</a:t>
            </a:r>
          </a:p>
          <a:p>
            <a:r>
              <a:rPr lang="en-US" sz="2400" dirty="0">
                <a:solidFill>
                  <a:schemeClr val="accent1"/>
                </a:solidFill>
              </a:rPr>
              <a:t>for </a:t>
            </a:r>
            <a:r>
              <a:rPr lang="en-US" sz="2400" dirty="0" err="1">
                <a:solidFill>
                  <a:schemeClr val="accent1"/>
                </a:solidFill>
              </a:rPr>
              <a:t>i</a:t>
            </a:r>
            <a:r>
              <a:rPr lang="en-US" sz="2400" dirty="0">
                <a:solidFill>
                  <a:schemeClr val="accent1"/>
                </a:solidFill>
              </a:rPr>
              <a:t> in range(10):</a:t>
            </a:r>
          </a:p>
          <a:p>
            <a:r>
              <a:rPr lang="en-US" sz="2400" dirty="0">
                <a:solidFill>
                  <a:schemeClr val="accent1"/>
                </a:solidFill>
              </a:rPr>
              <a:t>    up()</a:t>
            </a:r>
          </a:p>
          <a:p>
            <a:r>
              <a:rPr lang="en-US" sz="2400" dirty="0">
                <a:solidFill>
                  <a:schemeClr val="accent1"/>
                </a:solidFill>
              </a:rPr>
              <a:t>    </a:t>
            </a:r>
            <a:r>
              <a:rPr lang="en-US" sz="2400" dirty="0" err="1">
                <a:solidFill>
                  <a:schemeClr val="accent1"/>
                </a:solidFill>
              </a:rPr>
              <a:t>setx</a:t>
            </a:r>
            <a:r>
              <a:rPr lang="en-US" sz="2400" dirty="0">
                <a:solidFill>
                  <a:schemeClr val="accent1"/>
                </a:solidFill>
              </a:rPr>
              <a:t>(x)</a:t>
            </a:r>
          </a:p>
          <a:p>
            <a:r>
              <a:rPr lang="en-US" sz="2400" dirty="0">
                <a:solidFill>
                  <a:schemeClr val="accent1"/>
                </a:solidFill>
              </a:rPr>
              <a:t>    down()</a:t>
            </a:r>
          </a:p>
          <a:p>
            <a:r>
              <a:rPr lang="en-US" sz="2400" dirty="0">
                <a:solidFill>
                  <a:schemeClr val="accent1"/>
                </a:solidFill>
              </a:rPr>
              <a:t>    circle(30)</a:t>
            </a:r>
          </a:p>
          <a:p>
            <a:r>
              <a:rPr lang="en-US" sz="2400" dirty="0">
                <a:solidFill>
                  <a:schemeClr val="accent1"/>
                </a:solidFill>
              </a:rPr>
              <a:t>    x = x + 60</a:t>
            </a:r>
            <a:endParaRPr lang="ru-RU" sz="2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2521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405" y="2317129"/>
            <a:ext cx="4222349" cy="2683849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9" name="Заголовок 3">
            <a:extLst>
              <a:ext uri="{FF2B5EF4-FFF2-40B4-BE49-F238E27FC236}">
                <a16:creationId xmlns:a16="http://schemas.microsoft.com/office/drawing/2014/main" id="{351F590F-3EBD-074F-236C-3AC2E741BC9B}"/>
              </a:ext>
            </a:extLst>
          </p:cNvPr>
          <p:cNvSpPr txBox="1">
            <a:spLocks/>
          </p:cNvSpPr>
          <p:nvPr/>
        </p:nvSpPr>
        <p:spPr>
          <a:xfrm>
            <a:off x="273051" y="-10534"/>
            <a:ext cx="116903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>
                <a:cs typeface="Courier New" panose="02070309020205020404" pitchFamily="49" charset="0"/>
              </a:rPr>
              <a:t>ЦИКЛ </a:t>
            </a:r>
            <a:r>
              <a:rPr lang="en-US" sz="4800" b="1">
                <a:cs typeface="Courier New" panose="02070309020205020404" pitchFamily="49" charset="0"/>
              </a:rPr>
              <a:t>FOR</a:t>
            </a:r>
            <a:endParaRPr lang="ru-RU" sz="4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0ABAEC7-AF4C-A413-B706-B5BA9EB54BEA}"/>
              </a:ext>
            </a:extLst>
          </p:cNvPr>
          <p:cNvSpPr txBox="1"/>
          <p:nvPr/>
        </p:nvSpPr>
        <p:spPr>
          <a:xfrm>
            <a:off x="885371" y="1246910"/>
            <a:ext cx="1060671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rgbClr val="00B050"/>
                </a:solidFill>
              </a:rPr>
              <a:t>Внесите изменения в программу, чтобы получить на экране следующие изображения:</a:t>
            </a:r>
            <a:endParaRPr lang="en-US" sz="2800" dirty="0">
              <a:solidFill>
                <a:srgbClr val="00B050"/>
              </a:solidFill>
            </a:endParaRPr>
          </a:p>
          <a:p>
            <a:endParaRPr lang="ru-RU" sz="2800" dirty="0">
              <a:solidFill>
                <a:srgbClr val="00B05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DB6C9CE-DB33-3D96-3ED4-040C1502B5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008" t="45432" r="48815" b="43287"/>
          <a:stretch/>
        </p:blipFill>
        <p:spPr>
          <a:xfrm>
            <a:off x="7262649" y="2314307"/>
            <a:ext cx="1986844" cy="77361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4F6B39D-CE74-BB2D-DB58-5F5641AC866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271" t="46420" r="38543" b="45027"/>
          <a:stretch/>
        </p:blipFill>
        <p:spPr>
          <a:xfrm>
            <a:off x="6811092" y="3225799"/>
            <a:ext cx="2844801" cy="58661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8BA10B6-8333-482B-4BA6-7B8DEFE9C66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7877" t="50000" r="35382" b="41446"/>
          <a:stretch/>
        </p:blipFill>
        <p:spPr>
          <a:xfrm>
            <a:off x="6681270" y="4129123"/>
            <a:ext cx="3149601" cy="58661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BE8FC81-98A3-BF40-CA73-2991661354A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9852" t="51523" r="36963" b="43287"/>
          <a:stretch/>
        </p:blipFill>
        <p:spPr>
          <a:xfrm>
            <a:off x="6833669" y="5131664"/>
            <a:ext cx="2844801" cy="35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5390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05D8763-05E0-BF6A-21F5-237D5DD39C55}"/>
              </a:ext>
            </a:extLst>
          </p:cNvPr>
          <p:cNvSpPr txBox="1"/>
          <p:nvPr/>
        </p:nvSpPr>
        <p:spPr>
          <a:xfrm>
            <a:off x="885371" y="1246910"/>
            <a:ext cx="106067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B050"/>
                </a:solidFill>
              </a:rPr>
              <a:t>Примеры решения:</a:t>
            </a:r>
            <a:endParaRPr lang="en-US" sz="2800" dirty="0">
              <a:solidFill>
                <a:srgbClr val="00B050"/>
              </a:solidFill>
            </a:endParaRPr>
          </a:p>
          <a:p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CA079E6F-BFC3-0701-2EF7-E999F9FF8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51" y="-10534"/>
            <a:ext cx="1169035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cs typeface="Courier New" panose="02070309020205020404" pitchFamily="49" charset="0"/>
              </a:rPr>
              <a:t>ЦИКЛ </a:t>
            </a:r>
            <a:r>
              <a:rPr lang="en-US" sz="4800" b="1" dirty="0">
                <a:cs typeface="Courier New" panose="02070309020205020404" pitchFamily="49" charset="0"/>
              </a:rPr>
              <a:t>FOR</a:t>
            </a:r>
            <a:endParaRPr lang="ru-RU" sz="4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A80066-B9CD-3041-550F-DC65D91E99BF}"/>
              </a:ext>
            </a:extLst>
          </p:cNvPr>
          <p:cNvSpPr txBox="1"/>
          <p:nvPr/>
        </p:nvSpPr>
        <p:spPr>
          <a:xfrm>
            <a:off x="885371" y="1904670"/>
            <a:ext cx="261257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Пример 13</a:t>
            </a:r>
            <a:endParaRPr lang="en-US" b="1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00B050"/>
                </a:solidFill>
              </a:rPr>
              <a:t>from turtle import*</a:t>
            </a:r>
          </a:p>
          <a:p>
            <a:r>
              <a:rPr lang="en-US" dirty="0">
                <a:solidFill>
                  <a:srgbClr val="00B050"/>
                </a:solidFill>
              </a:rPr>
              <a:t>color('green')</a:t>
            </a:r>
          </a:p>
          <a:p>
            <a:r>
              <a:rPr lang="en-US" dirty="0">
                <a:solidFill>
                  <a:srgbClr val="00B050"/>
                </a:solidFill>
              </a:rPr>
              <a:t>speed(0)</a:t>
            </a:r>
          </a:p>
          <a:p>
            <a:r>
              <a:rPr lang="en-US" dirty="0">
                <a:solidFill>
                  <a:srgbClr val="00B050"/>
                </a:solidFill>
              </a:rPr>
              <a:t>width(3)</a:t>
            </a:r>
          </a:p>
          <a:p>
            <a:r>
              <a:rPr lang="en-US" dirty="0">
                <a:solidFill>
                  <a:srgbClr val="00B050"/>
                </a:solidFill>
              </a:rPr>
              <a:t>x = -200</a:t>
            </a:r>
          </a:p>
          <a:p>
            <a:r>
              <a:rPr lang="en-US" dirty="0">
                <a:solidFill>
                  <a:srgbClr val="00B050"/>
                </a:solidFill>
              </a:rPr>
              <a:t>for </a:t>
            </a:r>
            <a:r>
              <a:rPr lang="en-US" dirty="0" err="1">
                <a:solidFill>
                  <a:srgbClr val="00B050"/>
                </a:solidFill>
              </a:rPr>
              <a:t>i</a:t>
            </a:r>
            <a:r>
              <a:rPr lang="en-US" dirty="0">
                <a:solidFill>
                  <a:srgbClr val="00B050"/>
                </a:solidFill>
              </a:rPr>
              <a:t> in range(5):</a:t>
            </a:r>
          </a:p>
          <a:p>
            <a:r>
              <a:rPr lang="en-US" dirty="0">
                <a:solidFill>
                  <a:srgbClr val="00B050"/>
                </a:solidFill>
              </a:rPr>
              <a:t>    up()</a:t>
            </a:r>
          </a:p>
          <a:p>
            <a:r>
              <a:rPr lang="en-US" dirty="0">
                <a:solidFill>
                  <a:srgbClr val="00B050"/>
                </a:solidFill>
              </a:rPr>
              <a:t>    </a:t>
            </a:r>
            <a:r>
              <a:rPr lang="en-US" dirty="0" err="1">
                <a:solidFill>
                  <a:srgbClr val="00B050"/>
                </a:solidFill>
              </a:rPr>
              <a:t>setx</a:t>
            </a:r>
            <a:r>
              <a:rPr lang="en-US" dirty="0">
                <a:solidFill>
                  <a:srgbClr val="00B050"/>
                </a:solidFill>
              </a:rPr>
              <a:t>(x)</a:t>
            </a:r>
          </a:p>
          <a:p>
            <a:r>
              <a:rPr lang="en-US" dirty="0">
                <a:solidFill>
                  <a:srgbClr val="00B050"/>
                </a:solidFill>
              </a:rPr>
              <a:t>    down()</a:t>
            </a:r>
          </a:p>
          <a:p>
            <a:r>
              <a:rPr lang="en-US" dirty="0">
                <a:solidFill>
                  <a:srgbClr val="00B050"/>
                </a:solidFill>
              </a:rPr>
              <a:t>    circle(30)</a:t>
            </a:r>
          </a:p>
          <a:p>
            <a:r>
              <a:rPr lang="en-US" dirty="0">
                <a:solidFill>
                  <a:srgbClr val="00B050"/>
                </a:solidFill>
              </a:rPr>
              <a:t>    x = x + 40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0EE520-85C9-39B4-9286-C3236302DC88}"/>
              </a:ext>
            </a:extLst>
          </p:cNvPr>
          <p:cNvSpPr txBox="1"/>
          <p:nvPr/>
        </p:nvSpPr>
        <p:spPr>
          <a:xfrm>
            <a:off x="3570716" y="1904670"/>
            <a:ext cx="218802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Пример 14</a:t>
            </a:r>
          </a:p>
          <a:p>
            <a:r>
              <a:rPr lang="en-US" dirty="0">
                <a:solidFill>
                  <a:srgbClr val="00B050"/>
                </a:solidFill>
              </a:rPr>
              <a:t>from turtle import*</a:t>
            </a:r>
          </a:p>
          <a:p>
            <a:r>
              <a:rPr lang="en-US" dirty="0">
                <a:solidFill>
                  <a:srgbClr val="00B050"/>
                </a:solidFill>
              </a:rPr>
              <a:t>color('green')</a:t>
            </a:r>
          </a:p>
          <a:p>
            <a:r>
              <a:rPr lang="en-US" dirty="0">
                <a:solidFill>
                  <a:srgbClr val="00B050"/>
                </a:solidFill>
              </a:rPr>
              <a:t>speed(0)</a:t>
            </a:r>
          </a:p>
          <a:p>
            <a:r>
              <a:rPr lang="en-US" dirty="0">
                <a:solidFill>
                  <a:srgbClr val="00B050"/>
                </a:solidFill>
              </a:rPr>
              <a:t>width(3)</a:t>
            </a:r>
          </a:p>
          <a:p>
            <a:r>
              <a:rPr lang="en-US" dirty="0">
                <a:solidFill>
                  <a:srgbClr val="00B050"/>
                </a:solidFill>
              </a:rPr>
              <a:t>x = -200</a:t>
            </a:r>
          </a:p>
          <a:p>
            <a:r>
              <a:rPr lang="en-US" dirty="0">
                <a:solidFill>
                  <a:srgbClr val="00B050"/>
                </a:solidFill>
              </a:rPr>
              <a:t>for </a:t>
            </a:r>
            <a:r>
              <a:rPr lang="en-US" dirty="0" err="1">
                <a:solidFill>
                  <a:srgbClr val="00B050"/>
                </a:solidFill>
              </a:rPr>
              <a:t>i</a:t>
            </a:r>
            <a:r>
              <a:rPr lang="en-US" dirty="0">
                <a:solidFill>
                  <a:srgbClr val="00B050"/>
                </a:solidFill>
              </a:rPr>
              <a:t> in range(10):</a:t>
            </a:r>
          </a:p>
          <a:p>
            <a:r>
              <a:rPr lang="en-US" dirty="0">
                <a:solidFill>
                  <a:srgbClr val="00B050"/>
                </a:solidFill>
              </a:rPr>
              <a:t>    up()</a:t>
            </a:r>
          </a:p>
          <a:p>
            <a:r>
              <a:rPr lang="en-US" dirty="0">
                <a:solidFill>
                  <a:srgbClr val="00B050"/>
                </a:solidFill>
              </a:rPr>
              <a:t>    </a:t>
            </a:r>
            <a:r>
              <a:rPr lang="en-US" dirty="0" err="1">
                <a:solidFill>
                  <a:srgbClr val="00B050"/>
                </a:solidFill>
              </a:rPr>
              <a:t>setx</a:t>
            </a:r>
            <a:r>
              <a:rPr lang="en-US" dirty="0">
                <a:solidFill>
                  <a:srgbClr val="00B050"/>
                </a:solidFill>
              </a:rPr>
              <a:t>(x)</a:t>
            </a:r>
          </a:p>
          <a:p>
            <a:r>
              <a:rPr lang="en-US" dirty="0">
                <a:solidFill>
                  <a:srgbClr val="00B050"/>
                </a:solidFill>
              </a:rPr>
              <a:t>    down()</a:t>
            </a:r>
          </a:p>
          <a:p>
            <a:r>
              <a:rPr lang="en-US" dirty="0">
                <a:solidFill>
                  <a:srgbClr val="00B050"/>
                </a:solidFill>
              </a:rPr>
              <a:t>    circle(30)</a:t>
            </a:r>
          </a:p>
          <a:p>
            <a:r>
              <a:rPr lang="en-US" dirty="0">
                <a:solidFill>
                  <a:srgbClr val="00B050"/>
                </a:solidFill>
              </a:rPr>
              <a:t>    x = x + 30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5" name="Управляющая кнопка: возврат 14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3DE5D25-4C90-72D0-F696-E345842770B2}"/>
              </a:ext>
            </a:extLst>
          </p:cNvPr>
          <p:cNvSpPr/>
          <p:nvPr/>
        </p:nvSpPr>
        <p:spPr>
          <a:xfrm>
            <a:off x="11181644" y="5965703"/>
            <a:ext cx="620889" cy="54595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E65575-CD0F-767B-E40E-049105F346B3}"/>
              </a:ext>
            </a:extLst>
          </p:cNvPr>
          <p:cNvSpPr txBox="1"/>
          <p:nvPr/>
        </p:nvSpPr>
        <p:spPr>
          <a:xfrm>
            <a:off x="5911144" y="1904670"/>
            <a:ext cx="218802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Пример 15</a:t>
            </a:r>
          </a:p>
          <a:p>
            <a:r>
              <a:rPr lang="en-US" dirty="0">
                <a:solidFill>
                  <a:srgbClr val="00B050"/>
                </a:solidFill>
              </a:rPr>
              <a:t>from turtle import*</a:t>
            </a:r>
          </a:p>
          <a:p>
            <a:r>
              <a:rPr lang="en-US" dirty="0">
                <a:solidFill>
                  <a:srgbClr val="00B050"/>
                </a:solidFill>
              </a:rPr>
              <a:t>color('green')</a:t>
            </a:r>
          </a:p>
          <a:p>
            <a:r>
              <a:rPr lang="en-US" dirty="0">
                <a:solidFill>
                  <a:srgbClr val="00B050"/>
                </a:solidFill>
              </a:rPr>
              <a:t>speed(0)</a:t>
            </a:r>
          </a:p>
          <a:p>
            <a:r>
              <a:rPr lang="en-US" dirty="0">
                <a:solidFill>
                  <a:srgbClr val="00B050"/>
                </a:solidFill>
              </a:rPr>
              <a:t>width(3)</a:t>
            </a:r>
          </a:p>
          <a:p>
            <a:r>
              <a:rPr lang="en-US" dirty="0">
                <a:solidFill>
                  <a:srgbClr val="00B050"/>
                </a:solidFill>
              </a:rPr>
              <a:t>x = -200</a:t>
            </a:r>
          </a:p>
          <a:p>
            <a:r>
              <a:rPr lang="en-US" dirty="0">
                <a:solidFill>
                  <a:srgbClr val="00B050"/>
                </a:solidFill>
              </a:rPr>
              <a:t>for </a:t>
            </a:r>
            <a:r>
              <a:rPr lang="en-US" dirty="0" err="1">
                <a:solidFill>
                  <a:srgbClr val="00B050"/>
                </a:solidFill>
              </a:rPr>
              <a:t>i</a:t>
            </a:r>
            <a:r>
              <a:rPr lang="en-US" dirty="0">
                <a:solidFill>
                  <a:srgbClr val="00B050"/>
                </a:solidFill>
              </a:rPr>
              <a:t> in range(6):</a:t>
            </a:r>
          </a:p>
          <a:p>
            <a:r>
              <a:rPr lang="en-US" dirty="0">
                <a:solidFill>
                  <a:srgbClr val="00B050"/>
                </a:solidFill>
              </a:rPr>
              <a:t>    up()</a:t>
            </a:r>
          </a:p>
          <a:p>
            <a:r>
              <a:rPr lang="en-US" dirty="0">
                <a:solidFill>
                  <a:srgbClr val="00B050"/>
                </a:solidFill>
              </a:rPr>
              <a:t>    </a:t>
            </a:r>
            <a:r>
              <a:rPr lang="en-US" dirty="0" err="1">
                <a:solidFill>
                  <a:srgbClr val="00B050"/>
                </a:solidFill>
              </a:rPr>
              <a:t>setx</a:t>
            </a:r>
            <a:r>
              <a:rPr lang="en-US" dirty="0">
                <a:solidFill>
                  <a:srgbClr val="00B050"/>
                </a:solidFill>
              </a:rPr>
              <a:t>(x)</a:t>
            </a:r>
          </a:p>
          <a:p>
            <a:r>
              <a:rPr lang="en-US" dirty="0">
                <a:solidFill>
                  <a:srgbClr val="00B050"/>
                </a:solidFill>
              </a:rPr>
              <a:t>    down()</a:t>
            </a:r>
          </a:p>
          <a:p>
            <a:r>
              <a:rPr lang="en-US" dirty="0">
                <a:solidFill>
                  <a:srgbClr val="00B050"/>
                </a:solidFill>
              </a:rPr>
              <a:t>    dot(60, 'green')</a:t>
            </a:r>
          </a:p>
          <a:p>
            <a:r>
              <a:rPr lang="en-US" dirty="0">
                <a:solidFill>
                  <a:srgbClr val="00B050"/>
                </a:solidFill>
              </a:rPr>
              <a:t>    x = x + 60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982893-763B-3A2B-A8A3-EA1127533A46}"/>
              </a:ext>
            </a:extLst>
          </p:cNvPr>
          <p:cNvSpPr txBox="1"/>
          <p:nvPr/>
        </p:nvSpPr>
        <p:spPr>
          <a:xfrm>
            <a:off x="8445703" y="1932206"/>
            <a:ext cx="218802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Пример 16</a:t>
            </a:r>
          </a:p>
          <a:p>
            <a:r>
              <a:rPr lang="en-US" dirty="0">
                <a:solidFill>
                  <a:srgbClr val="00B050"/>
                </a:solidFill>
              </a:rPr>
              <a:t>from turtle import*</a:t>
            </a:r>
          </a:p>
          <a:p>
            <a:r>
              <a:rPr lang="en-US" dirty="0">
                <a:solidFill>
                  <a:srgbClr val="00B050"/>
                </a:solidFill>
              </a:rPr>
              <a:t>color('green')</a:t>
            </a:r>
          </a:p>
          <a:p>
            <a:r>
              <a:rPr lang="en-US" dirty="0">
                <a:solidFill>
                  <a:srgbClr val="00B050"/>
                </a:solidFill>
              </a:rPr>
              <a:t>speed(0)</a:t>
            </a:r>
          </a:p>
          <a:p>
            <a:r>
              <a:rPr lang="en-US" dirty="0">
                <a:solidFill>
                  <a:srgbClr val="00B050"/>
                </a:solidFill>
              </a:rPr>
              <a:t>width(3)</a:t>
            </a:r>
          </a:p>
          <a:p>
            <a:r>
              <a:rPr lang="en-US" dirty="0">
                <a:solidFill>
                  <a:srgbClr val="00B050"/>
                </a:solidFill>
              </a:rPr>
              <a:t>x = -200</a:t>
            </a:r>
          </a:p>
          <a:p>
            <a:r>
              <a:rPr lang="en-US" dirty="0">
                <a:solidFill>
                  <a:srgbClr val="00B050"/>
                </a:solidFill>
              </a:rPr>
              <a:t>for </a:t>
            </a:r>
            <a:r>
              <a:rPr lang="en-US" dirty="0" err="1">
                <a:solidFill>
                  <a:srgbClr val="00B050"/>
                </a:solidFill>
              </a:rPr>
              <a:t>i</a:t>
            </a:r>
            <a:r>
              <a:rPr lang="en-US" dirty="0">
                <a:solidFill>
                  <a:srgbClr val="00B050"/>
                </a:solidFill>
              </a:rPr>
              <a:t> in range(6):</a:t>
            </a:r>
          </a:p>
          <a:p>
            <a:r>
              <a:rPr lang="en-US" dirty="0">
                <a:solidFill>
                  <a:srgbClr val="00B050"/>
                </a:solidFill>
              </a:rPr>
              <a:t>    up()</a:t>
            </a:r>
          </a:p>
          <a:p>
            <a:r>
              <a:rPr lang="en-US" dirty="0">
                <a:solidFill>
                  <a:srgbClr val="00B050"/>
                </a:solidFill>
              </a:rPr>
              <a:t>    </a:t>
            </a:r>
            <a:r>
              <a:rPr lang="en-US" dirty="0" err="1">
                <a:solidFill>
                  <a:srgbClr val="00B050"/>
                </a:solidFill>
              </a:rPr>
              <a:t>setx</a:t>
            </a:r>
            <a:r>
              <a:rPr lang="en-US" dirty="0">
                <a:solidFill>
                  <a:srgbClr val="00B050"/>
                </a:solidFill>
              </a:rPr>
              <a:t>(x)</a:t>
            </a:r>
          </a:p>
          <a:p>
            <a:r>
              <a:rPr lang="en-US" dirty="0">
                <a:solidFill>
                  <a:srgbClr val="00B050"/>
                </a:solidFill>
              </a:rPr>
              <a:t>    down()</a:t>
            </a:r>
          </a:p>
          <a:p>
            <a:r>
              <a:rPr lang="en-US" dirty="0">
                <a:solidFill>
                  <a:srgbClr val="00B050"/>
                </a:solidFill>
              </a:rPr>
              <a:t>    dot(30, 'green')</a:t>
            </a:r>
          </a:p>
          <a:p>
            <a:r>
              <a:rPr lang="en-US">
                <a:solidFill>
                  <a:srgbClr val="00B050"/>
                </a:solidFill>
              </a:rPr>
              <a:t>    x = x + 60</a:t>
            </a:r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9420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7EFC29-87FF-FBAB-0736-6E8936DD3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40" y="344524"/>
            <a:ext cx="9875520" cy="777843"/>
          </a:xfrm>
        </p:spPr>
        <p:txBody>
          <a:bodyPr/>
          <a:lstStyle/>
          <a:p>
            <a:pPr algn="ctr"/>
            <a:r>
              <a:rPr lang="ru-RU" sz="4400" b="1" dirty="0"/>
              <a:t>САМОСТОЯТЕЛЬНАЯ РАБОТА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B1E36F-83BA-A73F-3B01-B78776BE5C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3356" y="1279557"/>
            <a:ext cx="8947290" cy="1129773"/>
          </a:xfrm>
        </p:spPr>
        <p:txBody>
          <a:bodyPr>
            <a:normAutofit/>
          </a:bodyPr>
          <a:lstStyle/>
          <a:p>
            <a:pPr algn="just"/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Разработайте программу для построения в центре графического окна следующего изображения: </a:t>
            </a:r>
          </a:p>
          <a:p>
            <a:pPr algn="just"/>
            <a:endParaRPr lang="ru-RU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1" descr="page158image49129008">
            <a:extLst>
              <a:ext uri="{FF2B5EF4-FFF2-40B4-BE49-F238E27FC236}">
                <a16:creationId xmlns:a16="http://schemas.microsoft.com/office/drawing/2014/main" id="{BE545A6F-8612-83F9-5D8E-B955A20837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0646" y="1099712"/>
            <a:ext cx="1477998" cy="1309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id="{4AC02D7A-FACD-786A-8261-ED3293D74D14}"/>
              </a:ext>
            </a:extLst>
          </p:cNvPr>
          <p:cNvSpPr txBox="1">
            <a:spLocks/>
          </p:cNvSpPr>
          <p:nvPr/>
        </p:nvSpPr>
        <p:spPr>
          <a:xfrm>
            <a:off x="883356" y="2362201"/>
            <a:ext cx="8452556" cy="14082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Изобразите в графическом окне мишень двумя разными способами:</a:t>
            </a:r>
          </a:p>
          <a:p>
            <a:pPr marL="274320" lvl="1" indent="0">
              <a:spcBef>
                <a:spcPts val="0"/>
              </a:spcBef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1) с помощью команды </a:t>
            </a:r>
            <a:r>
              <a:rPr lang="en" dirty="0">
                <a:latin typeface="Courier New" panose="02070309020205020404" pitchFamily="49" charset="0"/>
                <a:cs typeface="Courier New" panose="02070309020205020404" pitchFamily="49" charset="0"/>
              </a:rPr>
              <a:t>dot()</a:t>
            </a:r>
            <a:r>
              <a:rPr lang="en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br>
              <a:rPr lang="en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" dirty="0">
                <a:latin typeface="Arial" panose="020B0604020202020204" pitchFamily="34" charset="0"/>
                <a:cs typeface="Arial" panose="020B0604020202020204" pitchFamily="34" charset="0"/>
              </a:rPr>
              <a:t>2)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 помощью команды </a:t>
            </a:r>
            <a:r>
              <a:rPr lang="en" dirty="0">
                <a:latin typeface="Courier New" panose="02070309020205020404" pitchFamily="49" charset="0"/>
                <a:cs typeface="Courier New" panose="02070309020205020404" pitchFamily="49" charset="0"/>
              </a:rPr>
              <a:t>circle()</a:t>
            </a:r>
            <a:r>
              <a:rPr lang="en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 descr="page158image49126720">
            <a:extLst>
              <a:ext uri="{FF2B5EF4-FFF2-40B4-BE49-F238E27FC236}">
                <a16:creationId xmlns:a16="http://schemas.microsoft.com/office/drawing/2014/main" id="{420274B6-B9D3-4F99-D7C3-14947F5618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8383" y="2752652"/>
            <a:ext cx="1516735" cy="1300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2">
            <a:extLst>
              <a:ext uri="{FF2B5EF4-FFF2-40B4-BE49-F238E27FC236}">
                <a16:creationId xmlns:a16="http://schemas.microsoft.com/office/drawing/2014/main" id="{E1743C0F-5C34-3BC4-5238-F5185F2A84D7}"/>
              </a:ext>
            </a:extLst>
          </p:cNvPr>
          <p:cNvSpPr txBox="1">
            <a:spLocks/>
          </p:cNvSpPr>
          <p:nvPr/>
        </p:nvSpPr>
        <p:spPr>
          <a:xfrm>
            <a:off x="883356" y="3817377"/>
            <a:ext cx="8947290" cy="8562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Разработайте программу для построения в центре графического окна следующего изображения: 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1" descr="page159image48979680">
            <a:extLst>
              <a:ext uri="{FF2B5EF4-FFF2-40B4-BE49-F238E27FC236}">
                <a16:creationId xmlns:a16="http://schemas.microsoft.com/office/drawing/2014/main" id="{17B28349-06F5-DB91-08FE-3967D90EBA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872" y="4853134"/>
            <a:ext cx="4959395" cy="818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1704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7D05DA-636C-4AAF-AB71-FDD200CB54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259641"/>
            <a:ext cx="987552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Цели и задачи урока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3D64F2-EECD-5A5D-7343-C498E5C0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556" y="869241"/>
            <a:ext cx="11356622" cy="5729118"/>
          </a:xfrm>
        </p:spPr>
        <p:txBody>
          <a:bodyPr>
            <a:noAutofit/>
          </a:bodyPr>
          <a:lstStyle/>
          <a:p>
            <a:r>
              <a:rPr lang="ru-RU" sz="1600" b="1" dirty="0"/>
              <a:t>Цели урока</a:t>
            </a:r>
            <a:r>
              <a:rPr lang="ru-RU" sz="1600" dirty="0"/>
              <a:t>:</a:t>
            </a:r>
            <a:endParaRPr lang="en-US" sz="1600" dirty="0"/>
          </a:p>
          <a:p>
            <a:pPr lvl="1"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Познакомить учащихся с графическими возможностями языка программирования Python.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творческих способностей и интереса к программированию посредством создания простых изображений.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</a:pP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базовых навыков использования библиотек для графики.</a:t>
            </a:r>
          </a:p>
          <a:p>
            <a:pPr>
              <a:spcBef>
                <a:spcPts val="0"/>
              </a:spcBef>
            </a:pPr>
            <a:r>
              <a:rPr lang="ru-RU" sz="1600" b="1" dirty="0"/>
              <a:t>Задачи</a:t>
            </a:r>
            <a:r>
              <a:rPr lang="ru-RU" sz="1600" dirty="0"/>
              <a:t>:</a:t>
            </a:r>
            <a:endParaRPr lang="en-US" sz="1600" dirty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Образовательные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Изучить основы библиотеки </a:t>
            </a:r>
            <a:r>
              <a:rPr lang="ru-RU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turtle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(или другой доступной школьной библиотеке).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Научиться создавать простейшие геометрические фигуры и рисунки средствами Python.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Развивающие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Развивать алгоритмическое мышление и способность планировать последовательность действий.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Совершенствовать умение анализировать и исправлять ошибки в коде.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Тренировать внимательность и аккуратность при написании программного кода.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Воспитательные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Прививать интерес к изучению информационных технологий и программированию.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Способствовать развитию эстетического вкуса путем демонстрации возможностей компьютерной графики.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Создать условия для развития самостоятельности и ответственности при выполнении практических заданий.</a:t>
            </a:r>
          </a:p>
          <a:p>
            <a:pPr marL="4572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ru-RU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6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Эти цели и задачи помогут учащимся освоить начальные навыки рисования в среде Python, </a:t>
            </a:r>
          </a:p>
          <a:p>
            <a:pPr marL="4572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6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развить творческую активность и понимание основ компьютерного моделирования.</a:t>
            </a:r>
            <a:endParaRPr lang="en-US" sz="1600" b="1" i="1" dirty="0"/>
          </a:p>
        </p:txBody>
      </p:sp>
    </p:spTree>
    <p:extLst>
      <p:ext uri="{BB962C8B-B14F-4D97-AF65-F5344CB8AC3E}">
        <p14:creationId xmlns:p14="http://schemas.microsoft.com/office/powerpoint/2010/main" val="32229429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7EFC29-87FF-FBAB-0736-6E8936DD3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812800"/>
          </a:xfrm>
        </p:spPr>
        <p:txBody>
          <a:bodyPr/>
          <a:lstStyle/>
          <a:p>
            <a:pPr algn="ctr"/>
            <a:r>
              <a:rPr lang="ru-RU" sz="4400" b="1" dirty="0"/>
              <a:t>САМОСТОЯТЕЛЬНАЯ РАБОТА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B1E36F-83BA-A73F-3B01-B78776BE5C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1651000"/>
            <a:ext cx="9872871" cy="4038600"/>
          </a:xfrm>
        </p:spPr>
        <p:txBody>
          <a:bodyPr>
            <a:normAutofit/>
          </a:bodyPr>
          <a:lstStyle/>
          <a:p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Разработайте программу для построения в центре графического окна одного из следующих изображений: </a:t>
            </a:r>
          </a:p>
          <a:p>
            <a:endParaRPr lang="ru-RU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98019F9-5966-EFEA-4565-C2979E93A1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194" t="45432" r="27745" b="37284"/>
          <a:stretch/>
        </p:blipFill>
        <p:spPr>
          <a:xfrm>
            <a:off x="2839602" y="3115732"/>
            <a:ext cx="6512796" cy="2091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4848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33C13EA-A4CC-A8A2-54C0-F97E22BA8A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822" y="485422"/>
            <a:ext cx="11255022" cy="5610578"/>
          </a:xfrm>
        </p:spPr>
        <p:txBody>
          <a:bodyPr>
            <a:noAutofit/>
          </a:bodyPr>
          <a:lstStyle/>
          <a:p>
            <a:pPr algn="just">
              <a:lnSpc>
                <a:spcPct val="107000"/>
              </a:lnSpc>
              <a:spcBef>
                <a:spcPts val="0"/>
              </a:spcBef>
            </a:pPr>
            <a:r>
              <a:rPr lang="ru-RU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Сегодня на уроке мы изучали основные приемы работы с графикой в Python, осваивая построение различных фигур с использованием библиотеки </a:t>
            </a:r>
            <a:r>
              <a:rPr lang="ru-RU" sz="2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Turtle</a:t>
            </a:r>
            <a:r>
              <a:rPr lang="ru-RU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just">
              <a:lnSpc>
                <a:spcPct val="107000"/>
              </a:lnSpc>
              <a:spcBef>
                <a:spcPts val="0"/>
              </a:spcBef>
            </a:pPr>
            <a:r>
              <a:rPr lang="ru-RU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Построили окружности и круги с помощью методов</a:t>
            </a:r>
            <a:r>
              <a:rPr lang="en-US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dot(d, s)</a:t>
            </a:r>
            <a:r>
              <a:rPr lang="ru-RU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u-RU" sz="2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circle</a:t>
            </a:r>
            <a:r>
              <a:rPr lang="ru-RU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(r).</a:t>
            </a:r>
          </a:p>
          <a:p>
            <a:pPr algn="just">
              <a:lnSpc>
                <a:spcPct val="107000"/>
              </a:lnSpc>
              <a:spcBef>
                <a:spcPts val="0"/>
              </a:spcBef>
            </a:pPr>
            <a:r>
              <a:rPr lang="ru-RU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Познакомились с понятием цикла </a:t>
            </a:r>
            <a:r>
              <a:rPr lang="ru-RU" sz="2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ru-RU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цикл позволяет многократно повторять выполнение определенных операций. Например, с помощью цикла </a:t>
            </a:r>
            <a:r>
              <a:rPr lang="ru-RU" sz="2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ru-RU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легко создать рисунок, состоящий из множества одинаковых объектов.</a:t>
            </a:r>
          </a:p>
          <a:p>
            <a:pPr algn="just">
              <a:lnSpc>
                <a:spcPct val="107000"/>
              </a:lnSpc>
              <a:spcBef>
                <a:spcPts val="0"/>
              </a:spcBef>
            </a:pPr>
            <a:endParaRPr lang="ru-RU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" indent="0" algn="just">
              <a:lnSpc>
                <a:spcPct val="107000"/>
              </a:lnSpc>
              <a:spcBef>
                <a:spcPts val="0"/>
              </a:spcBef>
              <a:buNone/>
            </a:pPr>
            <a:endParaRPr lang="ru-RU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" indent="0" algn="ctr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2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Желаю вам удачи в творчестве и продолжении </a:t>
            </a:r>
          </a:p>
          <a:p>
            <a:pPr marL="45720" indent="0" algn="ctr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2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увлекательного пути в мире информатики!</a:t>
            </a:r>
          </a:p>
        </p:txBody>
      </p:sp>
    </p:spTree>
    <p:extLst>
      <p:ext uri="{BB962C8B-B14F-4D97-AF65-F5344CB8AC3E}">
        <p14:creationId xmlns:p14="http://schemas.microsoft.com/office/powerpoint/2010/main" val="38549760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33C13EA-A4CC-A8A2-54C0-F97E22BA8A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822" y="485422"/>
            <a:ext cx="11255022" cy="5610578"/>
          </a:xfrm>
        </p:spPr>
        <p:txBody>
          <a:bodyPr>
            <a:noAutofit/>
          </a:bodyPr>
          <a:lstStyle/>
          <a:p>
            <a:pPr marL="45720" indent="0" algn="ctr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5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Источники:</a:t>
            </a:r>
          </a:p>
          <a:p>
            <a:pPr algn="just">
              <a:lnSpc>
                <a:spcPct val="107000"/>
              </a:lnSpc>
              <a:spcBef>
                <a:spcPts val="0"/>
              </a:spcBef>
            </a:pPr>
            <a:r>
              <a:rPr lang="ru-RU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Информатика: 6-й класс: базовый уровень: учебное пособие / </a:t>
            </a:r>
            <a:r>
              <a:rPr lang="ru-RU" sz="2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Л.Л.Босова</a:t>
            </a:r>
            <a:r>
              <a:rPr lang="ru-RU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А.Ю.Босова</a:t>
            </a:r>
            <a:r>
              <a:rPr lang="ru-RU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– 2-е изд., стер. – Москва: Просвещение, 2024. – 240 с.: ил.</a:t>
            </a:r>
          </a:p>
          <a:p>
            <a:pPr algn="just">
              <a:lnSpc>
                <a:spcPct val="107000"/>
              </a:lnSpc>
              <a:spcBef>
                <a:spcPts val="0"/>
              </a:spcBef>
            </a:pPr>
            <a:r>
              <a:rPr lang="en-US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https://bosova.ru/metodist/authors/informatika/3/python.php</a:t>
            </a:r>
            <a:endParaRPr lang="ru-RU" sz="2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" indent="0" algn="just">
              <a:lnSpc>
                <a:spcPct val="107000"/>
              </a:lnSpc>
              <a:spcBef>
                <a:spcPts val="0"/>
              </a:spcBef>
              <a:buNone/>
            </a:pPr>
            <a:endParaRPr lang="ru-RU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0"/>
              </a:spcBef>
            </a:pPr>
            <a:endParaRPr lang="ru-RU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0"/>
              </a:spcBef>
            </a:pPr>
            <a:endParaRPr lang="ru-RU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" indent="0" algn="just">
              <a:lnSpc>
                <a:spcPct val="107000"/>
              </a:lnSpc>
              <a:spcBef>
                <a:spcPts val="0"/>
              </a:spcBef>
              <a:buNone/>
            </a:pPr>
            <a:endParaRPr lang="ru-RU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" indent="0" algn="ctr">
              <a:lnSpc>
                <a:spcPct val="107000"/>
              </a:lnSpc>
              <a:spcBef>
                <a:spcPts val="0"/>
              </a:spcBef>
              <a:buNone/>
            </a:pPr>
            <a:endParaRPr lang="ru-RU" sz="2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439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621B0E1-8535-7237-7D46-C6EE1945A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PYTHON</a:t>
            </a:r>
            <a:endParaRPr lang="ru-RU" sz="4800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2500C554-6647-3249-BBA3-6922EEF0EA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945" y="1397855"/>
            <a:ext cx="10858994" cy="162868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2800" b="1" dirty="0"/>
              <a:t>Язык программирования Питон (</a:t>
            </a:r>
            <a:r>
              <a:rPr lang="en-US" sz="2800" b="1" dirty="0"/>
              <a:t>Python)</a:t>
            </a:r>
            <a:r>
              <a:rPr lang="ru-RU" sz="2800" b="1" dirty="0"/>
              <a:t> </a:t>
            </a:r>
            <a:r>
              <a:rPr lang="ru-RU" sz="2800" dirty="0"/>
              <a:t>– современный язык программирования, который используется для создания самых разных компьютерных программ, в том числе приложений, игр и веб-сайтов</a:t>
            </a:r>
          </a:p>
        </p:txBody>
      </p:sp>
      <p:pic>
        <p:nvPicPr>
          <p:cNvPr id="8" name="Picture 4" descr="Python (programming language) - Wikipedia">
            <a:extLst>
              <a:ext uri="{FF2B5EF4-FFF2-40B4-BE49-F238E27FC236}">
                <a16:creationId xmlns:a16="http://schemas.microsoft.com/office/drawing/2014/main" id="{50AD8368-91CA-920C-E778-7E55C46F5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6643" y="412329"/>
            <a:ext cx="1178178" cy="1291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7">
            <a:extLst>
              <a:ext uri="{FF2B5EF4-FFF2-40B4-BE49-F238E27FC236}">
                <a16:creationId xmlns:a16="http://schemas.microsoft.com/office/drawing/2014/main" id="{F784206C-82F5-CA6F-82B4-A91128D3FD47}"/>
              </a:ext>
            </a:extLst>
          </p:cNvPr>
          <p:cNvSpPr txBox="1">
            <a:spLocks/>
          </p:cNvSpPr>
          <p:nvPr/>
        </p:nvSpPr>
        <p:spPr>
          <a:xfrm>
            <a:off x="666503" y="3141627"/>
            <a:ext cx="10858994" cy="170595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" b="1" dirty="0">
                <a:latin typeface="Arial" panose="020B0604020202020204" pitchFamily="34" charset="0"/>
                <a:cs typeface="Arial" panose="020B0604020202020204" pitchFamily="34" charset="0"/>
              </a:rPr>
              <a:t>IDLE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— среда разработки, включающая текстовый редактор для создания и правки программного кода. Устанавливается автоматически при установке на компьютер языка программирования Питон.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CF23CC5-D25A-0C9E-2475-16A780A057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2643" y="4364184"/>
            <a:ext cx="4184328" cy="21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690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>
            <a:extLst>
              <a:ext uri="{FF2B5EF4-FFF2-40B4-BE49-F238E27FC236}">
                <a16:creationId xmlns:a16="http://schemas.microsoft.com/office/drawing/2014/main" id="{5EA670BC-F840-A7AE-B06A-1C680404F02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3050" y="2314493"/>
            <a:ext cx="6497637" cy="4222971"/>
          </a:xfrm>
          <a:noFill/>
        </p:spPr>
        <p:txBody>
          <a:bodyPr>
            <a:normAutofit/>
          </a:bodyPr>
          <a:lstStyle/>
          <a:p>
            <a:r>
              <a:rPr lang="en" dirty="0">
                <a:effectLst/>
                <a:latin typeface="CourierNewPSMT" panose="02070309020205020404" pitchFamily="49" charset="0"/>
              </a:rPr>
              <a:t>forward(n) 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Перемещение Черепашки вперёд на </a:t>
            </a:r>
            <a:r>
              <a:rPr lang="en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r>
              <a:rPr lang="en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пикселей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" dirty="0">
                <a:effectLst/>
                <a:latin typeface="CourierNewPSMT" panose="02070309020205020404" pitchFamily="49" charset="0"/>
              </a:rPr>
              <a:t>backward(n)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Перемещение Черепашки назад на </a:t>
            </a:r>
            <a:r>
              <a:rPr lang="en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r>
              <a:rPr lang="en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пикселей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" dirty="0">
                <a:effectLst/>
                <a:latin typeface="CourierNewPSMT" panose="02070309020205020404" pitchFamily="49" charset="0"/>
              </a:rPr>
              <a:t>left(m) 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Поворот Черепашки налево (против часовой стрелки) на </a:t>
            </a:r>
            <a:r>
              <a:rPr lang="en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</a:t>
            </a:r>
            <a:r>
              <a:rPr lang="en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градусов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" dirty="0">
                <a:effectLst/>
                <a:latin typeface="CourierNewPSMT" panose="02070309020205020404" pitchFamily="49" charset="0"/>
              </a:rPr>
              <a:t>right(m) 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Поворот Черепашки направо (по часовой стрелке) на </a:t>
            </a:r>
            <a:r>
              <a:rPr lang="en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</a:t>
            </a:r>
            <a:r>
              <a:rPr lang="en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градусов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AB7C4873-1A13-9F1E-24CB-06D636483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50" y="178605"/>
            <a:ext cx="116459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/>
              <a:t>ПЕРЕМЕЩЕНИЯ И ПОВОРОТЫ ЧЕРЕПАШКИ</a:t>
            </a:r>
          </a:p>
        </p:txBody>
      </p:sp>
      <p:pic>
        <p:nvPicPr>
          <p:cNvPr id="11" name="Picture 2" descr="Python Turtle: shape, shapesize, params, experimentation...">
            <a:extLst>
              <a:ext uri="{FF2B5EF4-FFF2-40B4-BE49-F238E27FC236}">
                <a16:creationId xmlns:a16="http://schemas.microsoft.com/office/drawing/2014/main" id="{028E96BE-8571-70AD-CA63-DA24E43AED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5278" b="64167" l="43125" r="61667">
                        <a14:foregroundMark x1="43333" y1="61667" x2="44167" y2="62778"/>
                        <a14:foregroundMark x1="61458" y1="55278" x2="61667" y2="55278"/>
                        <a14:foregroundMark x1="55417" y1="63333" x2="55625" y2="6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892" t="43288" r="36486" b="34369"/>
          <a:stretch/>
        </p:blipFill>
        <p:spPr bwMode="auto">
          <a:xfrm>
            <a:off x="8752255" y="3636857"/>
            <a:ext cx="1605511" cy="1244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трелка вправо 11">
            <a:extLst>
              <a:ext uri="{FF2B5EF4-FFF2-40B4-BE49-F238E27FC236}">
                <a16:creationId xmlns:a16="http://schemas.microsoft.com/office/drawing/2014/main" id="{1C05181D-D5E7-8FE2-81C8-AA254ECBF60E}"/>
              </a:ext>
            </a:extLst>
          </p:cNvPr>
          <p:cNvSpPr/>
          <p:nvPr/>
        </p:nvSpPr>
        <p:spPr>
          <a:xfrm>
            <a:off x="10705513" y="4258994"/>
            <a:ext cx="1041010" cy="222361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>
            <a:extLst>
              <a:ext uri="{FF2B5EF4-FFF2-40B4-BE49-F238E27FC236}">
                <a16:creationId xmlns:a16="http://schemas.microsoft.com/office/drawing/2014/main" id="{76E9D8B6-F45F-E10F-AE1D-DABF8E761028}"/>
              </a:ext>
            </a:extLst>
          </p:cNvPr>
          <p:cNvSpPr/>
          <p:nvPr/>
        </p:nvSpPr>
        <p:spPr>
          <a:xfrm rot="10800000">
            <a:off x="7363498" y="4258993"/>
            <a:ext cx="1041010" cy="222361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звернутая стрелка 13">
            <a:extLst>
              <a:ext uri="{FF2B5EF4-FFF2-40B4-BE49-F238E27FC236}">
                <a16:creationId xmlns:a16="http://schemas.microsoft.com/office/drawing/2014/main" id="{D80D5EFE-CBB8-B221-9F69-3B18641F7F0A}"/>
              </a:ext>
            </a:extLst>
          </p:cNvPr>
          <p:cNvSpPr/>
          <p:nvPr/>
        </p:nvSpPr>
        <p:spPr>
          <a:xfrm>
            <a:off x="9555010" y="2314494"/>
            <a:ext cx="1463040" cy="1322363"/>
          </a:xfrm>
          <a:prstGeom prst="uturnArrow">
            <a:avLst>
              <a:gd name="adj1" fmla="val 10106"/>
              <a:gd name="adj2" fmla="val 25000"/>
              <a:gd name="adj3" fmla="val 25000"/>
              <a:gd name="adj4" fmla="val 43750"/>
              <a:gd name="adj5" fmla="val 79255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Развернутая стрелка 14">
            <a:extLst>
              <a:ext uri="{FF2B5EF4-FFF2-40B4-BE49-F238E27FC236}">
                <a16:creationId xmlns:a16="http://schemas.microsoft.com/office/drawing/2014/main" id="{EF515E6F-F9FE-6261-5FB5-CD63F3C20955}"/>
              </a:ext>
            </a:extLst>
          </p:cNvPr>
          <p:cNvSpPr/>
          <p:nvPr/>
        </p:nvSpPr>
        <p:spPr>
          <a:xfrm flipH="1">
            <a:off x="7884003" y="2314493"/>
            <a:ext cx="1463040" cy="1322363"/>
          </a:xfrm>
          <a:prstGeom prst="uturnArrow">
            <a:avLst>
              <a:gd name="adj1" fmla="val 10106"/>
              <a:gd name="adj2" fmla="val 25000"/>
              <a:gd name="adj3" fmla="val 25000"/>
              <a:gd name="adj4" fmla="val 43750"/>
              <a:gd name="adj5" fmla="val 79255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Объект 6">
            <a:extLst>
              <a:ext uri="{FF2B5EF4-FFF2-40B4-BE49-F238E27FC236}">
                <a16:creationId xmlns:a16="http://schemas.microsoft.com/office/drawing/2014/main" id="{09AD17BC-3989-8B85-87DA-ED052EA211A4}"/>
              </a:ext>
            </a:extLst>
          </p:cNvPr>
          <p:cNvSpPr txBox="1">
            <a:spLocks/>
          </p:cNvSpPr>
          <p:nvPr/>
        </p:nvSpPr>
        <p:spPr>
          <a:xfrm>
            <a:off x="273050" y="1493343"/>
            <a:ext cx="10858994" cy="51608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" b="1" dirty="0">
                <a:latin typeface="Courier New" panose="02070309020205020404" pitchFamily="49" charset="0"/>
                <a:cs typeface="Courier New" panose="02070309020205020404" pitchFamily="49" charset="0"/>
              </a:rPr>
              <a:t>from </a:t>
            </a:r>
            <a:r>
              <a:rPr lang="en" dirty="0">
                <a:latin typeface="Courier New" panose="02070309020205020404" pitchFamily="49" charset="0"/>
                <a:cs typeface="Courier New" panose="02070309020205020404" pitchFamily="49" charset="0"/>
              </a:rPr>
              <a:t>turtle </a:t>
            </a:r>
            <a:r>
              <a:rPr lang="en" b="1" dirty="0">
                <a:latin typeface="Courier New" panose="02070309020205020404" pitchFamily="49" charset="0"/>
                <a:cs typeface="Courier New" panose="02070309020205020404" pitchFamily="49" charset="0"/>
              </a:rPr>
              <a:t>import </a:t>
            </a:r>
            <a:r>
              <a:rPr lang="en" dirty="0">
                <a:latin typeface="Courier New" panose="02070309020205020404" pitchFamily="49" charset="0"/>
                <a:cs typeface="Courier New" panose="02070309020205020404" pitchFamily="49" charset="0"/>
              </a:rPr>
              <a:t>*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 подключение библиотеки графики.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54768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AB7C4873-1A13-9F1E-24CB-06D636483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76" y="-55638"/>
            <a:ext cx="11185524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/>
              <a:t>СКИ ИСПОЛНИТЕЛЯ ЧЕРЕПАШКА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430759"/>
              </p:ext>
            </p:extLst>
          </p:nvPr>
        </p:nvGraphicFramePr>
        <p:xfrm>
          <a:off x="358776" y="968024"/>
          <a:ext cx="11474448" cy="5730771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079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4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6456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chemeClr val="tx2"/>
                          </a:solidFill>
                          <a:effectLst/>
                        </a:rPr>
                        <a:t>down()</a:t>
                      </a:r>
                      <a:endParaRPr lang="ru-RU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solidFill>
                            <a:schemeClr val="tx2"/>
                          </a:solidFill>
                          <a:effectLst/>
                        </a:rPr>
                        <a:t>Опускает перо, чтобы оставлять след при перемещении; по умолчанию перо опущено 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598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chemeClr val="tx2"/>
                          </a:solidFill>
                        </a:rPr>
                        <a:t>up()</a:t>
                      </a:r>
                      <a:r>
                        <a:rPr lang="ru-RU" sz="2400" b="1" dirty="0">
                          <a:solidFill>
                            <a:schemeClr val="tx2"/>
                          </a:solidFill>
                        </a:rPr>
                        <a:t> </a:t>
                      </a:r>
                      <a:endParaRPr lang="ru-RU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solidFill>
                            <a:schemeClr val="tx2"/>
                          </a:solidFill>
                          <a:effectLst/>
                        </a:rPr>
                        <a:t>Поднимает перо 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2598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chemeClr val="tx2"/>
                          </a:solidFill>
                        </a:rPr>
                        <a:t>width(n)</a:t>
                      </a:r>
                      <a:endParaRPr lang="ru-RU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solidFill>
                            <a:schemeClr val="tx2"/>
                          </a:solidFill>
                          <a:effectLst/>
                        </a:rPr>
                        <a:t>Устанавливает ширину следа Черепашки в </a:t>
                      </a:r>
                      <a:r>
                        <a:rPr lang="en" sz="2000" b="1" dirty="0">
                          <a:solidFill>
                            <a:schemeClr val="tx2"/>
                          </a:solidFill>
                          <a:effectLst/>
                        </a:rPr>
                        <a:t>n </a:t>
                      </a:r>
                      <a:r>
                        <a:rPr lang="ru-RU" sz="2000" b="1" dirty="0">
                          <a:solidFill>
                            <a:schemeClr val="tx2"/>
                          </a:solidFill>
                          <a:effectLst/>
                        </a:rPr>
                        <a:t>пикселе</a:t>
                      </a:r>
                      <a:r>
                        <a:rPr lang="ru-RU" sz="2000" b="1" dirty="0">
                          <a:solidFill>
                            <a:schemeClr val="tx2"/>
                          </a:solidFill>
                        </a:rPr>
                        <a:t>й</a:t>
                      </a:r>
                      <a:r>
                        <a:rPr lang="ru-RU" sz="2000" b="1" dirty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2598">
                <a:tc>
                  <a:txBody>
                    <a:bodyPr/>
                    <a:lstStyle/>
                    <a:p>
                      <a:r>
                        <a:rPr lang="en-US" sz="2400" b="1" dirty="0" err="1">
                          <a:solidFill>
                            <a:schemeClr val="tx2"/>
                          </a:solidFill>
                        </a:rPr>
                        <a:t>bgcolor</a:t>
                      </a:r>
                      <a:r>
                        <a:rPr lang="en-US" sz="2400" b="1" dirty="0">
                          <a:solidFill>
                            <a:schemeClr val="tx2"/>
                          </a:solidFill>
                        </a:rPr>
                        <a:t>(s)</a:t>
                      </a:r>
                      <a:endParaRPr lang="ru-RU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solidFill>
                            <a:schemeClr val="tx2"/>
                          </a:solidFill>
                          <a:effectLst/>
                        </a:rPr>
                        <a:t>Устанавливает цвет фона; по умолчанию цвет фона белый 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6456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chemeClr val="tx2"/>
                          </a:solidFill>
                        </a:rPr>
                        <a:t>color(s)</a:t>
                      </a:r>
                      <a:endParaRPr lang="ru-RU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solidFill>
                            <a:schemeClr val="tx2"/>
                          </a:solidFill>
                          <a:effectLst/>
                        </a:rPr>
                        <a:t>Устанавливает цвет следа Черепашки и её цвет; по умолчанию цвет черный</a:t>
                      </a:r>
                      <a:endParaRPr lang="ru-RU" sz="2000" b="1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2598">
                <a:tc>
                  <a:txBody>
                    <a:bodyPr/>
                    <a:lstStyle/>
                    <a:p>
                      <a:r>
                        <a:rPr lang="en" sz="2400" b="1" dirty="0">
                          <a:solidFill>
                            <a:schemeClr val="tx2"/>
                          </a:solidFill>
                        </a:rPr>
                        <a:t>stamp() </a:t>
                      </a:r>
                      <a:endParaRPr lang="ru-RU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solidFill>
                            <a:schemeClr val="tx2"/>
                          </a:solidFill>
                          <a:effectLst/>
                        </a:rPr>
                        <a:t>Оставляет отпечаток формы Черепашки на холсте</a:t>
                      </a:r>
                      <a:endParaRPr lang="ru-RU" sz="2000" b="1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66456">
                <a:tc>
                  <a:txBody>
                    <a:bodyPr/>
                    <a:lstStyle/>
                    <a:p>
                      <a:r>
                        <a:rPr lang="en" sz="2400" b="1" dirty="0">
                          <a:solidFill>
                            <a:schemeClr val="tx2"/>
                          </a:solidFill>
                        </a:rPr>
                        <a:t>speed(n)</a:t>
                      </a:r>
                      <a:endParaRPr lang="ru-RU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solidFill>
                            <a:schemeClr val="tx2"/>
                          </a:solidFill>
                          <a:effectLst/>
                        </a:rPr>
                        <a:t>Устанавливает скорость Черепашки от 1 (медленно) до 10 (быстро) или 0 (мгновенно) 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66456">
                <a:tc>
                  <a:txBody>
                    <a:bodyPr/>
                    <a:lstStyle/>
                    <a:p>
                      <a:r>
                        <a:rPr lang="en" sz="2400" b="1" dirty="0">
                          <a:solidFill>
                            <a:schemeClr val="tx2"/>
                          </a:solidFill>
                        </a:rPr>
                        <a:t>reset() </a:t>
                      </a:r>
                      <a:endParaRPr lang="ru-RU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solidFill>
                            <a:schemeClr val="tx2"/>
                          </a:solidFill>
                          <a:effectLst/>
                        </a:rPr>
                        <a:t>Очищает экран, убирает все настройки, возвращает Черепашку домой — в центр холста 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56219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2"/>
                          </a:solidFill>
                        </a:rPr>
                        <a:t>с</a:t>
                      </a:r>
                      <a:r>
                        <a:rPr lang="en" sz="2400" b="1" dirty="0">
                          <a:solidFill>
                            <a:schemeClr val="tx2"/>
                          </a:solidFill>
                        </a:rPr>
                        <a:t>lear() </a:t>
                      </a:r>
                      <a:endParaRPr lang="ru-RU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solidFill>
                            <a:schemeClr val="tx2"/>
                          </a:solidFill>
                          <a:effectLst/>
                        </a:rPr>
                        <a:t>Очищает экран, удаляет все рисунки Черепашки с экрана. При этом Черепашка не перемещается, её состояние и положение не изменяются 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60783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>
            <a:extLst>
              <a:ext uri="{FF2B5EF4-FFF2-40B4-BE49-F238E27FC236}">
                <a16:creationId xmlns:a16="http://schemas.microsoft.com/office/drawing/2014/main" id="{5EA670BC-F840-A7AE-B06A-1C680404F02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3050" y="1122188"/>
            <a:ext cx="11523839" cy="2162879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goto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x,y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Перемещение Черепашки в точку с координатами 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x,y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>
              <a:spcBef>
                <a:spcPts val="600"/>
              </a:spcBef>
            </a:pP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setx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(x)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Установка значения координаты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Черепашки; координата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остаётся без изменений</a:t>
            </a:r>
          </a:p>
          <a:p>
            <a:pPr>
              <a:spcBef>
                <a:spcPts val="600"/>
              </a:spcBef>
            </a:pP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sety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(y)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Установка значения координаты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Черепашки; координата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остаётся без изменений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home()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Возвращение Черепашки домой – в точку с координатами 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(0,0)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ru-RU" dirty="0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AB7C4873-1A13-9F1E-24CB-06D636483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50" y="178605"/>
            <a:ext cx="11523839" cy="1325563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/>
              <a:t>СКИ ИСПОЛНИТЕЛЯ ЧЕРЕПАШКА</a:t>
            </a:r>
          </a:p>
        </p:txBody>
      </p:sp>
      <p:sp>
        <p:nvSpPr>
          <p:cNvPr id="2" name="Текст 1">
            <a:extLst>
              <a:ext uri="{FF2B5EF4-FFF2-40B4-BE49-F238E27FC236}">
                <a16:creationId xmlns:a16="http://schemas.microsoft.com/office/drawing/2014/main" id="{9879CB41-B266-BA6B-6B2F-A33F8770753C}"/>
              </a:ext>
            </a:extLst>
          </p:cNvPr>
          <p:cNvSpPr txBox="1">
            <a:spLocks/>
          </p:cNvSpPr>
          <p:nvPr/>
        </p:nvSpPr>
        <p:spPr>
          <a:xfrm>
            <a:off x="273050" y="3305180"/>
            <a:ext cx="11523839" cy="31705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Команды относительного перемещения:</a:t>
            </a:r>
          </a:p>
          <a:p>
            <a:pPr lvl="1"/>
            <a:r>
              <a:rPr lang="en" b="1" dirty="0">
                <a:latin typeface="Courier New" panose="02070309020205020404" pitchFamily="49" charset="0"/>
                <a:cs typeface="Courier New" panose="02070309020205020404" pitchFamily="49" charset="0"/>
              </a:rPr>
              <a:t>forward(n)</a:t>
            </a:r>
            <a:endParaRPr lang="ru-RU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" b="1" dirty="0">
                <a:latin typeface="Courier New" panose="02070309020205020404" pitchFamily="49" charset="0"/>
                <a:cs typeface="Courier New" panose="02070309020205020404" pitchFamily="49" charset="0"/>
              </a:rPr>
              <a:t>backward(n)</a:t>
            </a:r>
            <a:endParaRPr lang="ru-RU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" b="1" dirty="0">
                <a:latin typeface="Courier New" panose="02070309020205020404" pitchFamily="49" charset="0"/>
                <a:cs typeface="Courier New" panose="02070309020205020404" pitchFamily="49" charset="0"/>
              </a:rPr>
              <a:t>left(m)</a:t>
            </a:r>
            <a:endParaRPr lang="ru-RU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" b="1" dirty="0">
                <a:latin typeface="Courier New" panose="02070309020205020404" pitchFamily="49" charset="0"/>
                <a:cs typeface="Courier New" panose="02070309020205020404" pitchFamily="49" charset="0"/>
              </a:rPr>
              <a:t>right(m)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 выполнении такой команды учитывается то положение, которое занимала Черепашка непосредственно перед выполнением этой команды.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1766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>
            <a:extLst>
              <a:ext uri="{FF2B5EF4-FFF2-40B4-BE49-F238E27FC236}">
                <a16:creationId xmlns:a16="http://schemas.microsoft.com/office/drawing/2014/main" id="{5EA670BC-F840-A7AE-B06A-1C680404F02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3050" y="1246910"/>
            <a:ext cx="4671483" cy="4911002"/>
          </a:xfrm>
        </p:spPr>
        <p:txBody>
          <a:bodyPr>
            <a:norm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dot(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d,s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d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 диаметр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–  цвет</a:t>
            </a:r>
          </a:p>
          <a:p>
            <a:endParaRPr lang="ru-RU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60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circle(r)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радиус</a:t>
            </a:r>
            <a:endParaRPr lang="ru-RU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</a:pPr>
            <a:endParaRPr lang="ru-RU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endParaRPr lang="ru-RU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изображать окружность Черепашка начнёт :</a:t>
            </a:r>
          </a:p>
          <a:p>
            <a:pPr marL="685800" lvl="1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из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точки </a:t>
            </a:r>
            <a:r>
              <a:rPr lang="ru-RU" i="1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если </a:t>
            </a:r>
            <a:r>
              <a:rPr lang="en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 &gt; 0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lvl="1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из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точки </a:t>
            </a:r>
            <a:r>
              <a:rPr lang="ru-RU" i="1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В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если </a:t>
            </a:r>
            <a:r>
              <a:rPr lang="en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 &lt; 0 </a:t>
            </a:r>
            <a:endParaRPr lang="en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ru-RU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ru-RU" dirty="0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AB7C4873-1A13-9F1E-24CB-06D636483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50" y="178605"/>
            <a:ext cx="11645899" cy="1325563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/>
              <a:t>КРУГИ И ОКРУЖНОСТИ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4429" b="2924"/>
          <a:stretch/>
        </p:blipFill>
        <p:spPr>
          <a:xfrm>
            <a:off x="2893459" y="1333677"/>
            <a:ext cx="1902436" cy="1238796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r="5217"/>
          <a:stretch/>
        </p:blipFill>
        <p:spPr>
          <a:xfrm>
            <a:off x="2893459" y="2978212"/>
            <a:ext cx="1902436" cy="1307316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9DCFD13-C6BD-A40C-8F18-1ADC86C1A90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0123" t="37510" r="38543" b="32840"/>
          <a:stretch/>
        </p:blipFill>
        <p:spPr>
          <a:xfrm>
            <a:off x="8668578" y="3299236"/>
            <a:ext cx="2823511" cy="313938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05D8763-05E0-BF6A-21F5-237D5DD39C55}"/>
              </a:ext>
            </a:extLst>
          </p:cNvPr>
          <p:cNvSpPr txBox="1"/>
          <p:nvPr/>
        </p:nvSpPr>
        <p:spPr>
          <a:xfrm>
            <a:off x="5147733" y="1246910"/>
            <a:ext cx="6594324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помощью команды </a:t>
            </a: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dot(100, 'orange’)</a:t>
            </a:r>
            <a:r>
              <a:rPr lang="ru-RU" sz="2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нарисовать круг:</a:t>
            </a:r>
          </a:p>
          <a:p>
            <a:pPr lvl="1"/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turtle import*</a:t>
            </a:r>
          </a:p>
          <a:p>
            <a:pPr lvl="1"/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setup(200, 200)</a:t>
            </a:r>
          </a:p>
          <a:p>
            <a:pPr lvl="1"/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dot(100, 'orange')</a:t>
            </a:r>
            <a:endParaRPr lang="ru-RU" sz="28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4964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AB7C4873-1A13-9F1E-24CB-06D636483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50" y="178605"/>
            <a:ext cx="11645899" cy="1325563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/>
              <a:t>КРУГИ И ОКРУЖНОСТИ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771A428-4976-98C5-CE21-2FF106D784D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091" t="25823" r="28593" b="20723"/>
          <a:stretch/>
        </p:blipFill>
        <p:spPr>
          <a:xfrm>
            <a:off x="1230492" y="1954147"/>
            <a:ext cx="1693333" cy="1752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083FA65-DDF8-5EA0-7F9D-22F6F680F82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5506" t="35765" r="14313" b="37333"/>
          <a:stretch/>
        </p:blipFill>
        <p:spPr>
          <a:xfrm>
            <a:off x="3984983" y="1861791"/>
            <a:ext cx="3444523" cy="184500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D08CB16-47B9-6A22-BEA7-F4973AC55928}"/>
              </a:ext>
            </a:extLst>
          </p:cNvPr>
          <p:cNvSpPr txBox="1"/>
          <p:nvPr/>
        </p:nvSpPr>
        <p:spPr>
          <a:xfrm>
            <a:off x="517166" y="1320959"/>
            <a:ext cx="11300201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1"/>
                </a:solidFill>
              </a:rPr>
              <a:t>Используя команду </a:t>
            </a:r>
            <a:r>
              <a:rPr lang="en-US" sz="2800" b="1" dirty="0">
                <a:solidFill>
                  <a:schemeClr val="accent1"/>
                </a:solidFill>
              </a:rPr>
              <a:t>dot(d, s)</a:t>
            </a:r>
            <a:r>
              <a:rPr lang="ru-RU" sz="2800" b="1" dirty="0">
                <a:solidFill>
                  <a:schemeClr val="accent1"/>
                </a:solidFill>
              </a:rPr>
              <a:t>, выполните следующие рисунки:</a:t>
            </a:r>
          </a:p>
          <a:p>
            <a:pPr lvl="1"/>
            <a:r>
              <a:rPr lang="ru-RU" dirty="0"/>
              <a:t> </a:t>
            </a:r>
          </a:p>
        </p:txBody>
      </p:sp>
      <p:sp>
        <p:nvSpPr>
          <p:cNvPr id="17" name="Текст 1">
            <a:extLst>
              <a:ext uri="{FF2B5EF4-FFF2-40B4-BE49-F238E27FC236}">
                <a16:creationId xmlns:a16="http://schemas.microsoft.com/office/drawing/2014/main" id="{558D1750-55A7-D9AF-058D-188144499132}"/>
              </a:ext>
            </a:extLst>
          </p:cNvPr>
          <p:cNvSpPr txBox="1">
            <a:spLocks/>
          </p:cNvSpPr>
          <p:nvPr/>
        </p:nvSpPr>
        <p:spPr>
          <a:xfrm>
            <a:off x="788099" y="3940053"/>
            <a:ext cx="3580702" cy="2101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spcBef>
                <a:spcPts val="0"/>
              </a:spcBef>
              <a:buNone/>
            </a:pPr>
            <a:r>
              <a:rPr lang="ru-RU" b="1" dirty="0"/>
              <a:t>Пример 1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dirty="0"/>
              <a:t>from turtle import*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dirty="0"/>
              <a:t>setup(400, 400)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dirty="0"/>
              <a:t>dot(300, 'red')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dirty="0"/>
              <a:t>dot(200, 'green')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dirty="0"/>
              <a:t>dot(100, '</a:t>
            </a:r>
            <a:r>
              <a:rPr lang="en-US" dirty="0" err="1"/>
              <a:t>lightblue</a:t>
            </a:r>
            <a:r>
              <a:rPr lang="en-US" dirty="0"/>
              <a:t>')</a:t>
            </a:r>
          </a:p>
          <a:p>
            <a:endParaRPr lang="ru-RU" dirty="0"/>
          </a:p>
        </p:txBody>
      </p:sp>
      <p:sp>
        <p:nvSpPr>
          <p:cNvPr id="18" name="Текст 1">
            <a:extLst>
              <a:ext uri="{FF2B5EF4-FFF2-40B4-BE49-F238E27FC236}">
                <a16:creationId xmlns:a16="http://schemas.microsoft.com/office/drawing/2014/main" id="{C22D8E04-86A9-304B-516D-F927656A8362}"/>
              </a:ext>
            </a:extLst>
          </p:cNvPr>
          <p:cNvSpPr txBox="1">
            <a:spLocks/>
          </p:cNvSpPr>
          <p:nvPr/>
        </p:nvSpPr>
        <p:spPr>
          <a:xfrm>
            <a:off x="4318014" y="3940053"/>
            <a:ext cx="2573868" cy="21011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spcBef>
                <a:spcPts val="0"/>
              </a:spcBef>
              <a:buNone/>
            </a:pPr>
            <a:r>
              <a:rPr lang="ru-RU" b="1" dirty="0"/>
              <a:t>Пример 2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dirty="0"/>
              <a:t>from turtle import*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dirty="0"/>
              <a:t>dot(100, 'red')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dirty="0"/>
              <a:t>forward(150)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dirty="0"/>
              <a:t>dot(200, 'green')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dirty="0"/>
              <a:t>forward(150)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dirty="0"/>
              <a:t>dot(100, '</a:t>
            </a:r>
            <a:r>
              <a:rPr lang="en-US" dirty="0" err="1"/>
              <a:t>lightblue</a:t>
            </a:r>
            <a:r>
              <a:rPr lang="en-US" dirty="0"/>
              <a:t>')</a:t>
            </a:r>
          </a:p>
          <a:p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E80F381-99D3-67F7-B2AD-0B1FC371AE7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992" t="42384" r="38543" b="6996"/>
          <a:stretch/>
        </p:blipFill>
        <p:spPr>
          <a:xfrm>
            <a:off x="9977278" y="1824329"/>
            <a:ext cx="1840089" cy="3471564"/>
          </a:xfrm>
          <a:prstGeom prst="rect">
            <a:avLst/>
          </a:prstGeom>
        </p:spPr>
      </p:pic>
      <p:sp>
        <p:nvSpPr>
          <p:cNvPr id="15" name="Текст 1">
            <a:extLst>
              <a:ext uri="{FF2B5EF4-FFF2-40B4-BE49-F238E27FC236}">
                <a16:creationId xmlns:a16="http://schemas.microsoft.com/office/drawing/2014/main" id="{FCD3DFD5-9727-DA13-D78F-5BC8B730A17A}"/>
              </a:ext>
            </a:extLst>
          </p:cNvPr>
          <p:cNvSpPr txBox="1">
            <a:spLocks/>
          </p:cNvSpPr>
          <p:nvPr/>
        </p:nvSpPr>
        <p:spPr>
          <a:xfrm>
            <a:off x="7823201" y="3928995"/>
            <a:ext cx="2711452" cy="21011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spcBef>
                <a:spcPts val="0"/>
              </a:spcBef>
              <a:buNone/>
            </a:pPr>
            <a:r>
              <a:rPr lang="ru-RU" sz="2400" b="1" dirty="0"/>
              <a:t>Пример 3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sz="2400" dirty="0"/>
              <a:t>from turtle import*</a:t>
            </a:r>
            <a:endParaRPr lang="ru-RU" sz="2400" dirty="0"/>
          </a:p>
          <a:p>
            <a:pPr marL="45720" indent="0">
              <a:spcBef>
                <a:spcPts val="0"/>
              </a:spcBef>
              <a:buNone/>
            </a:pPr>
            <a:r>
              <a:rPr lang="en-US" sz="2400" dirty="0"/>
              <a:t>right(90)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sz="2400" dirty="0"/>
              <a:t>dot(100, 'red')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sz="2400" dirty="0"/>
              <a:t>forward(150)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sz="2400" dirty="0"/>
              <a:t>dot(200, 'green')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sz="2400" dirty="0"/>
              <a:t>forward(150)</a:t>
            </a:r>
          </a:p>
          <a:p>
            <a:pPr marL="45720" indent="0">
              <a:spcBef>
                <a:spcPts val="0"/>
              </a:spcBef>
              <a:buNone/>
            </a:pPr>
            <a:r>
              <a:rPr lang="en-US" sz="2400" dirty="0"/>
              <a:t>dot(100, '</a:t>
            </a:r>
            <a:r>
              <a:rPr lang="en-US" sz="2400" dirty="0" err="1"/>
              <a:t>lightblue</a:t>
            </a:r>
            <a:r>
              <a:rPr lang="en-US" sz="2400" dirty="0"/>
              <a:t>')</a:t>
            </a:r>
          </a:p>
          <a:p>
            <a:pPr marL="45720" indent="0">
              <a:spcBef>
                <a:spcPts val="0"/>
              </a:spcBef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10029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>
            <a:extLst>
              <a:ext uri="{FF2B5EF4-FFF2-40B4-BE49-F238E27FC236}">
                <a16:creationId xmlns:a16="http://schemas.microsoft.com/office/drawing/2014/main" id="{5EA670BC-F840-A7AE-B06A-1C680404F02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3050" y="1246910"/>
            <a:ext cx="4671483" cy="4911002"/>
          </a:xfrm>
        </p:spPr>
        <p:txBody>
          <a:bodyPr>
            <a:norm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dot(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d,s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d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 диаметр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–  цвет</a:t>
            </a:r>
          </a:p>
          <a:p>
            <a:endParaRPr lang="ru-RU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600"/>
              </a:spcBef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circle(r)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радиус</a:t>
            </a:r>
            <a:endParaRPr lang="ru-RU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Bef>
                <a:spcPts val="0"/>
              </a:spcBef>
            </a:pPr>
            <a:endParaRPr lang="ru-RU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endParaRPr lang="ru-RU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изображать окружность Черепашка начнёт :</a:t>
            </a:r>
          </a:p>
          <a:p>
            <a:pPr marL="685800" lvl="1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из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точки </a:t>
            </a:r>
            <a:r>
              <a:rPr lang="ru-RU" i="1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если </a:t>
            </a:r>
            <a:r>
              <a:rPr lang="en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 &gt; 0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lvl="1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из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точки </a:t>
            </a:r>
            <a:r>
              <a:rPr lang="ru-RU" i="1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В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если </a:t>
            </a:r>
            <a:r>
              <a:rPr lang="en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 &lt; 0 </a:t>
            </a:r>
            <a:endParaRPr lang="en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ru-RU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ru-RU" dirty="0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AB7C4873-1A13-9F1E-24CB-06D636483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50" y="178605"/>
            <a:ext cx="11645899" cy="1325563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/>
              <a:t>КРУГИ И ОКРУЖНОСТИ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4429" b="2924"/>
          <a:stretch/>
        </p:blipFill>
        <p:spPr>
          <a:xfrm>
            <a:off x="2893459" y="1333677"/>
            <a:ext cx="1902436" cy="1238796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r="5217"/>
          <a:stretch/>
        </p:blipFill>
        <p:spPr>
          <a:xfrm>
            <a:off x="2893459" y="2978212"/>
            <a:ext cx="1902436" cy="1307316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05D8763-05E0-BF6A-21F5-237D5DD39C55}"/>
              </a:ext>
            </a:extLst>
          </p:cNvPr>
          <p:cNvSpPr txBox="1"/>
          <p:nvPr/>
        </p:nvSpPr>
        <p:spPr>
          <a:xfrm>
            <a:off x="5147733" y="1246910"/>
            <a:ext cx="6344356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rgbClr val="00B050"/>
                </a:solidFill>
              </a:rPr>
              <a:t>С помощью команды </a:t>
            </a:r>
            <a:r>
              <a:rPr lang="en-US" sz="2800" dirty="0">
                <a:solidFill>
                  <a:srgbClr val="00B050"/>
                </a:solidFill>
              </a:rPr>
              <a:t>circle(r)</a:t>
            </a:r>
            <a:r>
              <a:rPr lang="ru-RU" sz="2800" dirty="0">
                <a:solidFill>
                  <a:srgbClr val="00B050"/>
                </a:solidFill>
              </a:rPr>
              <a:t> нарисовать окружность оранжевого цвета с центром в точке (0, -50) и радиусом 50: </a:t>
            </a:r>
          </a:p>
          <a:p>
            <a:pPr lvl="1"/>
            <a:r>
              <a:rPr lang="en-US" sz="2800" dirty="0">
                <a:solidFill>
                  <a:srgbClr val="00B050"/>
                </a:solidFill>
              </a:rPr>
              <a:t>from turtle import*</a:t>
            </a:r>
          </a:p>
          <a:p>
            <a:pPr lvl="1"/>
            <a:r>
              <a:rPr lang="en-US" sz="2800" dirty="0">
                <a:solidFill>
                  <a:srgbClr val="00B050"/>
                </a:solidFill>
              </a:rPr>
              <a:t>setup(200, 200)</a:t>
            </a:r>
            <a:endParaRPr lang="ru-RU" sz="2800" dirty="0">
              <a:solidFill>
                <a:srgbClr val="00B050"/>
              </a:solidFill>
            </a:endParaRPr>
          </a:p>
          <a:p>
            <a:pPr lvl="1"/>
            <a:r>
              <a:rPr lang="en-US" sz="2800" dirty="0">
                <a:solidFill>
                  <a:srgbClr val="00B050"/>
                </a:solidFill>
              </a:rPr>
              <a:t>up()</a:t>
            </a:r>
          </a:p>
          <a:p>
            <a:pPr lvl="1"/>
            <a:r>
              <a:rPr lang="en-US" sz="2800" dirty="0" err="1">
                <a:solidFill>
                  <a:srgbClr val="00B050"/>
                </a:solidFill>
              </a:rPr>
              <a:t>goto</a:t>
            </a:r>
            <a:r>
              <a:rPr lang="en-US" sz="2800" dirty="0">
                <a:solidFill>
                  <a:srgbClr val="00B050"/>
                </a:solidFill>
              </a:rPr>
              <a:t>(0, -50)</a:t>
            </a:r>
          </a:p>
          <a:p>
            <a:pPr lvl="1"/>
            <a:r>
              <a:rPr lang="en-US" sz="2800" dirty="0">
                <a:solidFill>
                  <a:srgbClr val="00B050"/>
                </a:solidFill>
              </a:rPr>
              <a:t>width(5)</a:t>
            </a:r>
          </a:p>
          <a:p>
            <a:pPr lvl="1"/>
            <a:r>
              <a:rPr lang="en-US" sz="2800" dirty="0">
                <a:solidFill>
                  <a:srgbClr val="00B050"/>
                </a:solidFill>
              </a:rPr>
              <a:t>down()</a:t>
            </a:r>
          </a:p>
          <a:p>
            <a:pPr lvl="1"/>
            <a:r>
              <a:rPr lang="en-US" sz="2800" dirty="0">
                <a:solidFill>
                  <a:srgbClr val="00B050"/>
                </a:solidFill>
              </a:rPr>
              <a:t>color('orange')</a:t>
            </a:r>
          </a:p>
          <a:p>
            <a:pPr lvl="1"/>
            <a:r>
              <a:rPr lang="en-US" sz="2800" dirty="0">
                <a:solidFill>
                  <a:srgbClr val="00B050"/>
                </a:solidFill>
              </a:rPr>
              <a:t>circle(50)</a:t>
            </a:r>
          </a:p>
          <a:p>
            <a:pPr lvl="1"/>
            <a:endParaRPr lang="ru-RU" sz="28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1107AC3-D032-D537-45D4-626D6F0DAB0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0255" t="37510" r="38543" b="33480"/>
          <a:stretch/>
        </p:blipFill>
        <p:spPr>
          <a:xfrm>
            <a:off x="8918223" y="3494833"/>
            <a:ext cx="2432846" cy="266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169643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12561</TotalTime>
  <Words>1819</Words>
  <Application>Microsoft Office PowerPoint</Application>
  <PresentationFormat>Широкоэкранный</PresentationFormat>
  <Paragraphs>328</Paragraphs>
  <Slides>22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Corbel</vt:lpstr>
      <vt:lpstr>Courier New</vt:lpstr>
      <vt:lpstr>CourierNewPSMT</vt:lpstr>
      <vt:lpstr>Базис</vt:lpstr>
      <vt:lpstr>Графические возможности Питона </vt:lpstr>
      <vt:lpstr>Цели и задачи урока</vt:lpstr>
      <vt:lpstr>PYTHON</vt:lpstr>
      <vt:lpstr>ПЕРЕМЕЩЕНИЯ И ПОВОРОТЫ ЧЕРЕПАШКИ</vt:lpstr>
      <vt:lpstr>СКИ ИСПОЛНИТЕЛЯ ЧЕРЕПАШКА</vt:lpstr>
      <vt:lpstr>СКИ ИСПОЛНИТЕЛЯ ЧЕРЕПАШКА</vt:lpstr>
      <vt:lpstr>КРУГИ И ОКРУЖНОСТИ</vt:lpstr>
      <vt:lpstr>КРУГИ И ОКРУЖНОСТИ</vt:lpstr>
      <vt:lpstr>КРУГИ И ОКРУЖНОСТИ</vt:lpstr>
      <vt:lpstr>КРУГИ И ОКРУЖНОСТИ</vt:lpstr>
      <vt:lpstr>САМОСТОЯТЕЛЬНАЯ РАБОТА</vt:lpstr>
      <vt:lpstr>ЦИКЛ FOR</vt:lpstr>
      <vt:lpstr>ЦИКЛ FOR</vt:lpstr>
      <vt:lpstr>ЦИКЛ FOR</vt:lpstr>
      <vt:lpstr>ЦИКЛ FOR</vt:lpstr>
      <vt:lpstr>Презентация PowerPoint</vt:lpstr>
      <vt:lpstr>Презентация PowerPoint</vt:lpstr>
      <vt:lpstr>ЦИКЛ FOR</vt:lpstr>
      <vt:lpstr>САМОСТОЯТЕЛЬНАЯ РАБОТА</vt:lpstr>
      <vt:lpstr>САМОСТОЯТЕЛЬНАЯ РАБОТА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ИНФОРМАЦИЯ И ДАННЫЕ</dc:title>
  <dc:creator>Microsoft Office User</dc:creator>
  <cp:lastModifiedBy>Татьяна</cp:lastModifiedBy>
  <cp:revision>112</cp:revision>
  <dcterms:created xsi:type="dcterms:W3CDTF">2022-06-06T08:49:50Z</dcterms:created>
  <dcterms:modified xsi:type="dcterms:W3CDTF">2025-06-09T17:43:45Z</dcterms:modified>
</cp:coreProperties>
</file>