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66" r:id="rId2"/>
    <p:sldId id="342" r:id="rId3"/>
    <p:sldId id="343" r:id="rId4"/>
    <p:sldId id="346" r:id="rId5"/>
    <p:sldId id="311" r:id="rId6"/>
    <p:sldId id="347" r:id="rId7"/>
    <p:sldId id="348" r:id="rId8"/>
    <p:sldId id="349" r:id="rId9"/>
    <p:sldId id="345" r:id="rId10"/>
    <p:sldId id="350" r:id="rId11"/>
    <p:sldId id="361" r:id="rId12"/>
    <p:sldId id="351" r:id="rId13"/>
    <p:sldId id="355" r:id="rId14"/>
    <p:sldId id="353" r:id="rId15"/>
    <p:sldId id="359" r:id="rId16"/>
    <p:sldId id="356" r:id="rId17"/>
    <p:sldId id="357" r:id="rId18"/>
    <p:sldId id="354" r:id="rId19"/>
    <p:sldId id="352" r:id="rId20"/>
    <p:sldId id="362" r:id="rId21"/>
    <p:sldId id="363" r:id="rId22"/>
    <p:sldId id="344" r:id="rId23"/>
    <p:sldId id="364" r:id="rId24"/>
    <p:sldId id="358" r:id="rId25"/>
    <p:sldId id="365" r:id="rId26"/>
  </p:sldIdLst>
  <p:sldSz cx="9144000" cy="6858000" type="screen4x3"/>
  <p:notesSz cx="6858000" cy="9144000"/>
  <p:custDataLst>
    <p:tags r:id="rId2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CC99"/>
    <a:srgbClr val="FFCC66"/>
    <a:srgbClr val="FFCC0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67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8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4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6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2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1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1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0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3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484784"/>
            <a:ext cx="8538941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Учитель начальных классов </a:t>
            </a:r>
          </a:p>
          <a:p>
            <a:r>
              <a:rPr lang="ru-RU" sz="3600" dirty="0" smtClean="0"/>
              <a:t>Муниципального автономного </a:t>
            </a:r>
          </a:p>
          <a:p>
            <a:r>
              <a:rPr lang="ru-RU" sz="3600" dirty="0" smtClean="0"/>
              <a:t>общеобразовательного учреждения</a:t>
            </a:r>
          </a:p>
          <a:p>
            <a:r>
              <a:rPr lang="ru-RU" sz="3600" dirty="0" smtClean="0"/>
              <a:t>средней общеобразовательной </a:t>
            </a:r>
          </a:p>
          <a:p>
            <a:r>
              <a:rPr lang="ru-RU" sz="3600" dirty="0" smtClean="0"/>
              <a:t>школы №132 города Екатеринбурга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Черных Ольга Михайловна</a:t>
            </a:r>
            <a:endParaRPr lang="ru-RU" sz="3600" dirty="0">
              <a:solidFill>
                <a:srgbClr val="FF0000"/>
              </a:solidFill>
            </a:endParaRPr>
          </a:p>
          <a:p>
            <a:endParaRPr lang="ru-RU" sz="3600" dirty="0" smtClean="0"/>
          </a:p>
          <a:p>
            <a:r>
              <a:rPr lang="ru-RU" sz="3200" dirty="0" smtClean="0"/>
              <a:t>Презентация к уроку обучения грамоте </a:t>
            </a:r>
          </a:p>
          <a:p>
            <a:r>
              <a:rPr lang="ru-RU" sz="3600" dirty="0" smtClean="0"/>
              <a:t>«</a:t>
            </a:r>
            <a:r>
              <a:rPr lang="ru-RU" sz="2800" u="sng" dirty="0" smtClean="0"/>
              <a:t>Проведение </a:t>
            </a:r>
            <a:r>
              <a:rPr lang="ru-RU" sz="2800" u="sng" dirty="0"/>
              <a:t>звукового анализа слов с буквами К, </a:t>
            </a:r>
            <a:r>
              <a:rPr lang="ru-RU" sz="2800" u="sng" dirty="0" smtClean="0"/>
              <a:t>к»</a:t>
            </a:r>
            <a:r>
              <a:rPr lang="ru-RU" sz="4800" u="sng" dirty="0" smtClean="0"/>
              <a:t> </a:t>
            </a:r>
          </a:p>
          <a:p>
            <a:endParaRPr lang="ru-RU" sz="4800" u="sng" dirty="0"/>
          </a:p>
        </p:txBody>
      </p:sp>
    </p:spTree>
    <p:extLst>
      <p:ext uri="{BB962C8B-B14F-4D97-AF65-F5344CB8AC3E}">
        <p14:creationId xmlns:p14="http://schemas.microsoft.com/office/powerpoint/2010/main" val="2028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 окне, на полке</a:t>
            </a:r>
          </a:p>
          <a:p>
            <a:r>
              <a:rPr lang="ru-RU" dirty="0"/>
              <a:t>Выросли иголки</a:t>
            </a:r>
          </a:p>
          <a:p>
            <a:r>
              <a:rPr lang="ru-RU" dirty="0"/>
              <a:t>Да цветки атласные -</a:t>
            </a:r>
          </a:p>
          <a:p>
            <a:r>
              <a:rPr lang="ru-RU" dirty="0"/>
              <a:t>Алые и красные.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8032" y="27955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Сто одёжек -</a:t>
            </a:r>
          </a:p>
          <a:p>
            <a:r>
              <a:rPr lang="ru-RU" dirty="0"/>
              <a:t>Все без застёжек.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7890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Остро носик ты </a:t>
            </a:r>
            <a:r>
              <a:rPr lang="ru-RU" dirty="0" smtClean="0"/>
              <a:t>заточишь</a:t>
            </a:r>
            <a:r>
              <a:rPr lang="ru-RU" dirty="0"/>
              <a:t>.</a:t>
            </a:r>
          </a:p>
          <a:p>
            <a:r>
              <a:rPr lang="ru-RU" dirty="0"/>
              <a:t>Нарисуешь всё, что хочешь.</a:t>
            </a:r>
          </a:p>
          <a:p>
            <a:r>
              <a:rPr lang="ru-RU" dirty="0"/>
              <a:t>Будет солнце, море, пляж.</a:t>
            </a:r>
          </a:p>
          <a:p>
            <a:r>
              <a:rPr lang="ru-RU" dirty="0"/>
              <a:t>Что же это?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113328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Мама из крупы сварила,</a:t>
            </a:r>
          </a:p>
          <a:p>
            <a:r>
              <a:rPr lang="ru-RU" dirty="0"/>
              <a:t>Посолила, подсластила.</a:t>
            </a:r>
          </a:p>
          <a:p>
            <a:r>
              <a:rPr lang="ru-RU" dirty="0"/>
              <a:t>Эй, ну где же ложка наша?!</a:t>
            </a:r>
          </a:p>
          <a:p>
            <a:r>
              <a:rPr lang="ru-RU" dirty="0"/>
              <a:t>Так нужна на завтрак...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25887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Свою косичку без опаски</a:t>
            </a:r>
          </a:p>
          <a:p>
            <a:r>
              <a:rPr lang="ru-RU" dirty="0"/>
              <a:t>Она обмакивает в краски.</a:t>
            </a:r>
          </a:p>
          <a:p>
            <a:r>
              <a:rPr lang="ru-RU" dirty="0"/>
              <a:t>Потом окрашенной косичкой</a:t>
            </a:r>
          </a:p>
          <a:p>
            <a:r>
              <a:rPr lang="ru-RU" dirty="0"/>
              <a:t>В альбоме водит по страничке.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43892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Через море-океан</a:t>
            </a:r>
          </a:p>
          <a:p>
            <a:r>
              <a:rPr lang="ru-RU" dirty="0"/>
              <a:t>Плывёт чудо-великан,</a:t>
            </a:r>
          </a:p>
          <a:p>
            <a:r>
              <a:rPr lang="ru-RU" dirty="0"/>
              <a:t>Прячет ус во рту,</a:t>
            </a:r>
          </a:p>
          <a:p>
            <a:r>
              <a:rPr lang="ru-RU" dirty="0"/>
              <a:t>Растянулся на версту.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72" y="1011821"/>
            <a:ext cx="1857505" cy="13894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077" y="2342151"/>
            <a:ext cx="1419681" cy="14196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941708"/>
            <a:ext cx="1943100" cy="16478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947745"/>
            <a:ext cx="2217440" cy="14782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599" y="2611576"/>
            <a:ext cx="2441848" cy="16268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3876" t="10732" r="1625" b="19969"/>
          <a:stretch/>
        </p:blipFill>
        <p:spPr>
          <a:xfrm>
            <a:off x="4355976" y="4497363"/>
            <a:ext cx="2880320" cy="15841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2318" y="156981"/>
            <a:ext cx="751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Квазиписьмо</a:t>
            </a:r>
            <a:r>
              <a:rPr lang="ru-RU" dirty="0" smtClean="0"/>
              <a:t>. (отгадай загадки о обозначь кружочками количество звуков)</a:t>
            </a:r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268327" y="2401235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9571" y="2391435"/>
            <a:ext cx="351656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91794" y="2404349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352953" y="2408919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719669" y="2410585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053978" y="2408919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74457" y="3423202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35323" y="3423716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111545" y="3403317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455998" y="3422591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787750" y="3429422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149880" y="3422590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4513" y="3423203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1127" y="5609305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26359" y="5618097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71591" y="5626889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121129" y="5626889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455998" y="5631337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1804648" y="5626447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2169761" y="5618097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2538292" y="5626447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890084" y="1268760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282525" y="1266798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7656393" y="1266797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8030261" y="1266796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7576657" y="2558507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7932699" y="2572772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8300347" y="2558506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670592" y="2558505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7455141" y="4934462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7854069" y="4934462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8218406" y="4950822"/>
            <a:ext cx="345232" cy="338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60648"/>
            <a:ext cx="477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Очень нужен активный отдых!!!! (</a:t>
            </a:r>
            <a:r>
              <a:rPr lang="ru-RU" dirty="0" err="1" smtClean="0"/>
              <a:t>физминутка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" name="Физкультминутка (рекомендовано учителям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196752"/>
            <a:ext cx="3468683" cy="5153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7282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Подвигались, а теперь нужно сосредоточиться и найти путь до баночки </a:t>
            </a:r>
          </a:p>
          <a:p>
            <a:r>
              <a:rPr lang="ru-RU" dirty="0" smtClean="0"/>
              <a:t>наивкуснейшего варения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1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5" y="1340768"/>
            <a:ext cx="7315200" cy="4876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1628800"/>
            <a:ext cx="15841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32" y="1916832"/>
            <a:ext cx="1609483" cy="1368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550" y="2157184"/>
            <a:ext cx="1609483" cy="1103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068" y="1916832"/>
            <a:ext cx="1609483" cy="1224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16" y="3645024"/>
            <a:ext cx="3072236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53" y="4245094"/>
            <a:ext cx="1787245" cy="16321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958" y="4170795"/>
            <a:ext cx="1609483" cy="15958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79272"/>
            <a:ext cx="829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Очень люблю играть, нужную букву необходимо вставить в слова (работа в парах)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7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276872"/>
            <a:ext cx="484985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ПЕКАВПРКАМЕНКОД</a:t>
            </a:r>
          </a:p>
          <a:p>
            <a:r>
              <a:rPr lang="ru-RU" sz="4000" dirty="0" smtClean="0"/>
              <a:t>МИКАКОЛДНЕКАПЕГ</a:t>
            </a:r>
            <a:br>
              <a:rPr lang="ru-RU" sz="4000" dirty="0" smtClean="0"/>
            </a:br>
            <a:r>
              <a:rPr lang="ru-RU" sz="4000" dirty="0" smtClean="0"/>
              <a:t>КАМАКОКОМИЛРКА</a:t>
            </a:r>
          </a:p>
          <a:p>
            <a:r>
              <a:rPr lang="ru-RU" sz="4000" dirty="0" smtClean="0"/>
              <a:t>ПРОКОАВКОЕПРАВЕГ</a:t>
            </a:r>
          </a:p>
          <a:p>
            <a:r>
              <a:rPr lang="ru-RU" sz="4000" dirty="0" smtClean="0"/>
              <a:t>РОКАВАКАНЕКОПРАЛ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656413" y="1467834"/>
            <a:ext cx="2059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u="sng" dirty="0" smtClean="0"/>
              <a:t>КА</a:t>
            </a:r>
            <a:r>
              <a:rPr lang="ru-RU" sz="3200" dirty="0" smtClean="0"/>
              <a:t>         КО </a:t>
            </a:r>
            <a:endParaRPr lang="ru-RU" sz="3200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801616" y="1485972"/>
            <a:ext cx="914400" cy="612648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4240" y="188640"/>
            <a:ext cx="368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Кто же у нас самый внимательный?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0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268760"/>
            <a:ext cx="650370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ОК – ОК – ОК – ОК – ОК</a:t>
            </a:r>
          </a:p>
          <a:p>
            <a:endParaRPr lang="ru-RU" sz="3200" dirty="0"/>
          </a:p>
          <a:p>
            <a:r>
              <a:rPr lang="ru-RU" sz="3200" dirty="0" smtClean="0"/>
              <a:t>ИИК – ИИИК- ИИИИК- ИИИИИК</a:t>
            </a:r>
          </a:p>
          <a:p>
            <a:endParaRPr lang="ru-RU" sz="3200" dirty="0"/>
          </a:p>
          <a:p>
            <a:r>
              <a:rPr lang="ru-RU" sz="3200" dirty="0" smtClean="0"/>
              <a:t>КУ – КУ     КУ-КУ    КУ – КУ    КУ-КУ-КУ</a:t>
            </a:r>
          </a:p>
          <a:p>
            <a:endParaRPr lang="ru-RU" sz="3200" dirty="0"/>
          </a:p>
          <a:p>
            <a:r>
              <a:rPr lang="ru-RU" sz="3200" dirty="0" smtClean="0"/>
              <a:t>ЫК – ЫКК- ЫККК- ЫКККК</a:t>
            </a:r>
          </a:p>
          <a:p>
            <a:endParaRPr lang="ru-RU" sz="3200" dirty="0"/>
          </a:p>
          <a:p>
            <a:r>
              <a:rPr lang="ru-RU" sz="3200" dirty="0" smtClean="0"/>
              <a:t>АОУИКЫАУЫКИСКАУОЫИЫУ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116632"/>
            <a:ext cx="223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 давайте почитаем!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3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196752"/>
            <a:ext cx="7776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Ик-</a:t>
            </a:r>
            <a:r>
              <a:rPr lang="ru-RU" sz="3200" b="1" dirty="0" err="1"/>
              <a:t>ик</a:t>
            </a:r>
            <a:r>
              <a:rPr lang="ru-RU" sz="3200" b="1" dirty="0"/>
              <a:t>-</a:t>
            </a:r>
            <a:r>
              <a:rPr lang="ru-RU" sz="3200" b="1" dirty="0" err="1"/>
              <a:t>ик</a:t>
            </a:r>
            <a:r>
              <a:rPr lang="ru-RU" sz="3200" b="1" dirty="0"/>
              <a:t> — белый воротник</a:t>
            </a:r>
            <a:r>
              <a:rPr lang="ru-RU" sz="3200" b="1" dirty="0" smtClean="0"/>
              <a:t>.</a:t>
            </a:r>
            <a:endParaRPr lang="ru-RU" sz="3200" b="1" dirty="0"/>
          </a:p>
          <a:p>
            <a:r>
              <a:rPr lang="ru-RU" sz="3200" b="1" dirty="0"/>
              <a:t>Ки-</a:t>
            </a:r>
            <a:r>
              <a:rPr lang="ru-RU" sz="3200" b="1" dirty="0" err="1"/>
              <a:t>ки</a:t>
            </a:r>
            <a:r>
              <a:rPr lang="ru-RU" sz="3200" b="1" dirty="0"/>
              <a:t>-</a:t>
            </a:r>
            <a:r>
              <a:rPr lang="ru-RU" sz="3200" b="1" dirty="0" err="1"/>
              <a:t>ки</a:t>
            </a:r>
            <a:r>
              <a:rPr lang="ru-RU" sz="3200" b="1" dirty="0"/>
              <a:t> — новые носки</a:t>
            </a:r>
            <a:r>
              <a:rPr lang="ru-RU" sz="3200" b="1" dirty="0" smtClean="0"/>
              <a:t>.</a:t>
            </a:r>
            <a:endParaRPr lang="ru-RU" sz="3200" b="1" dirty="0"/>
          </a:p>
          <a:p>
            <a:r>
              <a:rPr lang="ru-RU" sz="3200" b="1" dirty="0" err="1"/>
              <a:t>Нёк-нёк-нёк</a:t>
            </a:r>
            <a:r>
              <a:rPr lang="ru-RU" sz="3200" b="1" dirty="0"/>
              <a:t> — солнечный денёк</a:t>
            </a:r>
            <a:r>
              <a:rPr lang="ru-RU" sz="3200" b="1" dirty="0" smtClean="0"/>
              <a:t>!</a:t>
            </a:r>
            <a:endParaRPr lang="ru-RU" sz="3200" b="1" dirty="0"/>
          </a:p>
          <a:p>
            <a:r>
              <a:rPr lang="ru-RU" sz="3200" b="1" dirty="0" smtClean="0"/>
              <a:t>Ок-</a:t>
            </a:r>
            <a:r>
              <a:rPr lang="ru-RU" sz="3200" b="1" dirty="0" err="1" smtClean="0"/>
              <a:t>ок</a:t>
            </a:r>
            <a:r>
              <a:rPr lang="ru-RU" sz="3200" b="1" dirty="0" smtClean="0"/>
              <a:t>-</a:t>
            </a:r>
            <a:r>
              <a:rPr lang="ru-RU" sz="3200" b="1" dirty="0" err="1" smtClean="0"/>
              <a:t>ок</a:t>
            </a:r>
            <a:r>
              <a:rPr lang="ru-RU" sz="3200" b="1" dirty="0" smtClean="0"/>
              <a:t> </a:t>
            </a:r>
            <a:r>
              <a:rPr lang="ru-RU" sz="3200" b="1" dirty="0"/>
              <a:t>— крохотный щенок</a:t>
            </a:r>
            <a:r>
              <a:rPr lang="ru-RU" sz="3200" b="1" dirty="0" smtClean="0"/>
              <a:t>.</a:t>
            </a:r>
            <a:endParaRPr lang="ru-RU" sz="3200" b="1" dirty="0"/>
          </a:p>
          <a:p>
            <a:r>
              <a:rPr lang="ru-RU" sz="3200" b="1" dirty="0"/>
              <a:t>Ко-ко-ко — пейте молоко</a:t>
            </a:r>
            <a:r>
              <a:rPr lang="ru-RU" sz="3200" b="1" dirty="0" smtClean="0"/>
              <a:t>!</a:t>
            </a:r>
            <a:endParaRPr lang="ru-RU" sz="3200" b="1" dirty="0"/>
          </a:p>
          <a:p>
            <a:r>
              <a:rPr lang="ru-RU" sz="3200" b="1" dirty="0"/>
              <a:t>Ак-</a:t>
            </a:r>
            <a:r>
              <a:rPr lang="ru-RU" sz="3200" b="1" dirty="0" err="1"/>
              <a:t>ак</a:t>
            </a:r>
            <a:r>
              <a:rPr lang="ru-RU" sz="3200" b="1" dirty="0"/>
              <a:t>-</a:t>
            </a:r>
            <a:r>
              <a:rPr lang="ru-RU" sz="3200" b="1" dirty="0" err="1"/>
              <a:t>ак</a:t>
            </a:r>
            <a:r>
              <a:rPr lang="ru-RU" sz="3200" b="1" dirty="0"/>
              <a:t> — учим новый знак</a:t>
            </a:r>
            <a:r>
              <a:rPr lang="ru-RU" sz="3200" b="1" dirty="0" smtClean="0"/>
              <a:t>!</a:t>
            </a:r>
            <a:endParaRPr lang="ru-RU" sz="3200" b="1" dirty="0"/>
          </a:p>
          <a:p>
            <a:r>
              <a:rPr lang="ru-RU" sz="3200" b="1" dirty="0"/>
              <a:t>Ка-ка-ка — быстрая река</a:t>
            </a:r>
            <a:r>
              <a:rPr lang="ru-RU" sz="3200" b="1" dirty="0" smtClean="0"/>
              <a:t>.</a:t>
            </a:r>
            <a:endParaRPr lang="ru-RU" sz="3200" b="1" dirty="0"/>
          </a:p>
          <a:p>
            <a:r>
              <a:rPr lang="ru-RU" sz="3200" b="1" dirty="0" err="1"/>
              <a:t>Ык-ык-ык</a:t>
            </a:r>
            <a:r>
              <a:rPr lang="ru-RU" sz="3200" b="1" dirty="0"/>
              <a:t> — покажи язык</a:t>
            </a:r>
            <a:r>
              <a:rPr lang="ru-RU" sz="3200" b="1" dirty="0" smtClean="0"/>
              <a:t>!</a:t>
            </a:r>
            <a:endParaRPr lang="ru-RU" sz="3200" b="1" dirty="0"/>
          </a:p>
          <a:p>
            <a:r>
              <a:rPr lang="ru-RU" sz="3200" b="1" dirty="0" err="1"/>
              <a:t>Ек-ек-ек</a:t>
            </a:r>
            <a:r>
              <a:rPr lang="ru-RU" sz="3200" b="1" dirty="0"/>
              <a:t> — весёлый человек</a:t>
            </a:r>
            <a:r>
              <a:rPr lang="ru-RU" sz="3200" b="1" dirty="0" smtClean="0"/>
              <a:t>!</a:t>
            </a:r>
            <a:endParaRPr lang="ru-RU" sz="3200" b="1" dirty="0"/>
          </a:p>
          <a:p>
            <a:r>
              <a:rPr lang="ru-RU" sz="3200" b="1" dirty="0" err="1"/>
              <a:t>Ук-ук-ук</a:t>
            </a:r>
            <a:r>
              <a:rPr lang="ru-RU" sz="3200" b="1" dirty="0"/>
              <a:t> — раздаётся стук.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79272"/>
            <a:ext cx="404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 теперь мои любимые  </a:t>
            </a:r>
            <a:r>
              <a:rPr lang="ru-RU" dirty="0" err="1" smtClean="0"/>
              <a:t>чистоговорки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7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412776"/>
            <a:ext cx="5496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КАТЯ</a:t>
            </a:r>
            <a:r>
              <a:rPr lang="ru-RU" sz="4000" dirty="0" smtClean="0"/>
              <a:t> КОРМИТ КОТЁНКА.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41376" y="2120662"/>
            <a:ext cx="5496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КАТЯ </a:t>
            </a:r>
            <a:r>
              <a:rPr lang="ru-RU" sz="4000" dirty="0" smtClean="0">
                <a:solidFill>
                  <a:srgbClr val="FF0000"/>
                </a:solidFill>
              </a:rPr>
              <a:t>КОРМИТ</a:t>
            </a:r>
            <a:r>
              <a:rPr lang="ru-RU" sz="4000" dirty="0" smtClean="0"/>
              <a:t> КОТЁНКА.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223120" y="2708920"/>
            <a:ext cx="5496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КАТЯ КОРМИТ </a:t>
            </a:r>
            <a:r>
              <a:rPr lang="ru-RU" sz="4000" dirty="0" smtClean="0">
                <a:solidFill>
                  <a:srgbClr val="FF0000"/>
                </a:solidFill>
              </a:rPr>
              <a:t>КОТЁНКА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186608" y="4066075"/>
            <a:ext cx="5496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КАТЯ КОРМИТ КОТЁНКА!</a:t>
            </a:r>
            <a:endParaRPr lang="ru-RU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04864" y="3363089"/>
            <a:ext cx="5584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КАТЯ КОРМИТ КОТЁНКА?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744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556792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/>
              <a:t>о т к</a:t>
            </a:r>
          </a:p>
          <a:p>
            <a:endParaRPr lang="ru-RU" sz="4400" dirty="0"/>
          </a:p>
          <a:p>
            <a:r>
              <a:rPr lang="ru-RU" sz="4400" dirty="0"/>
              <a:t>к н р а</a:t>
            </a:r>
          </a:p>
          <a:p>
            <a:endParaRPr lang="ru-RU" sz="4400" dirty="0"/>
          </a:p>
          <a:p>
            <a:r>
              <a:rPr lang="ru-RU" sz="4400" dirty="0"/>
              <a:t>з о а к</a:t>
            </a:r>
          </a:p>
        </p:txBody>
      </p:sp>
    </p:spTree>
    <p:extLst>
      <p:ext uri="{BB962C8B-B14F-4D97-AF65-F5344CB8AC3E}">
        <p14:creationId xmlns:p14="http://schemas.microsoft.com/office/powerpoint/2010/main" val="647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sd.multiurok.ru/html/2020/04/26/s_5ea58705d947e/1431098_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768752" cy="48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1784715" cy="1338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359" y="904144"/>
            <a:ext cx="2129813" cy="1277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304" y="1425357"/>
            <a:ext cx="2485582" cy="1398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756" y="1021015"/>
            <a:ext cx="1980015" cy="1485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356992"/>
            <a:ext cx="2880690" cy="1620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864" y="3573016"/>
            <a:ext cx="2448272" cy="1619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8999" y="3356992"/>
            <a:ext cx="1953513" cy="1620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94528" y="5649536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К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719520" y="5656759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1300" y="5649537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р</a:t>
            </a:r>
            <a:endParaRPr lang="ru-RU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9842" y="5649537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л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532126" y="5649537"/>
            <a:ext cx="357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255434" y="5649537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о</a:t>
            </a:r>
            <a:endParaRPr lang="ru-RU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824694" y="5656759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</a:t>
            </a:r>
            <a:endParaRPr lang="ru-RU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964227" y="195123"/>
            <a:ext cx="492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Догадайтесь, кто спешит к вам сегодня на урок?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8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5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25199" r="5501" b="7601"/>
          <a:stretch/>
        </p:blipFill>
        <p:spPr bwMode="auto">
          <a:xfrm>
            <a:off x="395536" y="1412776"/>
            <a:ext cx="849694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3259832"/>
            <a:ext cx="698376" cy="529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0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156" b="8403"/>
          <a:stretch/>
        </p:blipFill>
        <p:spPr>
          <a:xfrm>
            <a:off x="2195736" y="1556792"/>
            <a:ext cx="4680520" cy="4608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188640"/>
            <a:ext cx="766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Пора </a:t>
            </a:r>
            <a:r>
              <a:rPr lang="ru-RU" dirty="0" err="1" smtClean="0"/>
              <a:t>поштриховать</a:t>
            </a:r>
            <a:r>
              <a:rPr lang="ru-RU" dirty="0" smtClean="0"/>
              <a:t>. Без этого предмета я бы не смог оказаться на крыше?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24744"/>
            <a:ext cx="8014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Выложите из частей первую</a:t>
            </a:r>
          </a:p>
          <a:p>
            <a:r>
              <a:rPr lang="ru-RU" sz="4000" dirty="0" smtClean="0"/>
              <a:t>букву моего имени 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863838" y="260648"/>
            <a:ext cx="163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Работа в парах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564904"/>
            <a:ext cx="58102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423C4D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5" r="52194"/>
          <a:stretch>
            <a:fillRect/>
          </a:stretch>
        </p:blipFill>
        <p:spPr bwMode="auto">
          <a:xfrm>
            <a:off x="1547813" y="476250"/>
            <a:ext cx="4827587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Line 7"/>
          <p:cNvSpPr>
            <a:spLocks noChangeShapeType="1"/>
          </p:cNvSpPr>
          <p:nvPr/>
        </p:nvSpPr>
        <p:spPr bwMode="auto">
          <a:xfrm>
            <a:off x="468313" y="404813"/>
            <a:ext cx="828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0" name="Line 8"/>
          <p:cNvSpPr>
            <a:spLocks noChangeShapeType="1"/>
          </p:cNvSpPr>
          <p:nvPr/>
        </p:nvSpPr>
        <p:spPr bwMode="auto">
          <a:xfrm>
            <a:off x="539750" y="2349500"/>
            <a:ext cx="82804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1" name="Line 9"/>
          <p:cNvSpPr>
            <a:spLocks noChangeShapeType="1"/>
          </p:cNvSpPr>
          <p:nvPr/>
        </p:nvSpPr>
        <p:spPr bwMode="auto">
          <a:xfrm>
            <a:off x="611188" y="6597650"/>
            <a:ext cx="8280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2" name="Line 10"/>
          <p:cNvSpPr>
            <a:spLocks noChangeShapeType="1"/>
          </p:cNvSpPr>
          <p:nvPr/>
        </p:nvSpPr>
        <p:spPr bwMode="auto">
          <a:xfrm>
            <a:off x="684213" y="4508500"/>
            <a:ext cx="8280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3" name="AutoShape 6"/>
          <p:cNvSpPr>
            <a:spLocks noChangeArrowheads="1"/>
          </p:cNvSpPr>
          <p:nvPr/>
        </p:nvSpPr>
        <p:spPr bwMode="auto">
          <a:xfrm>
            <a:off x="3132138" y="2205038"/>
            <a:ext cx="357187" cy="358775"/>
          </a:xfrm>
          <a:prstGeom prst="star8">
            <a:avLst>
              <a:gd name="adj" fmla="val 382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944" name="AutoShape 11"/>
          <p:cNvSpPr>
            <a:spLocks noChangeArrowheads="1"/>
          </p:cNvSpPr>
          <p:nvPr/>
        </p:nvSpPr>
        <p:spPr bwMode="auto">
          <a:xfrm>
            <a:off x="3132138" y="3644900"/>
            <a:ext cx="357187" cy="358775"/>
          </a:xfrm>
          <a:prstGeom prst="star8">
            <a:avLst>
              <a:gd name="adj" fmla="val 382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5845" name="Picture 5" descr="karanda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371" flipV="1">
            <a:off x="6443663" y="4437063"/>
            <a:ext cx="19446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AutoShape 1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165850"/>
            <a:ext cx="576262" cy="503238"/>
          </a:xfrm>
          <a:prstGeom prst="actionButtonHom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947" name="AutoShape 1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24750" y="6165850"/>
            <a:ext cx="576263" cy="503238"/>
          </a:xfrm>
          <a:prstGeom prst="actionButtonReturn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" name="TextBox 11"/>
          <p:cNvSpPr txBox="1"/>
          <p:nvPr/>
        </p:nvSpPr>
        <p:spPr>
          <a:xfrm>
            <a:off x="36749" y="55398"/>
            <a:ext cx="875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Карлсон</a:t>
            </a:r>
            <a:r>
              <a:rPr lang="ru-RU" dirty="0" smtClean="0"/>
              <a:t> благодарит вас за то, что вы разделили с ним самый лучший день в его жизни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2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35035 -0.3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5 -0.37338 C -0.3434 -0.38195 -0.33628 -0.39051 -0.32865 -0.39908 C -0.32101 -0.40764 -0.3125 -0.41482 -0.30417 -0.42477 C -0.29583 -0.43473 -0.28646 -0.44676 -0.27865 -0.4588 C -0.27083 -0.47084 -0.26198 -0.48658 -0.25677 -0.49653 C -0.25156 -0.50648 -0.2467 -0.52292 -0.24774 -0.51875 C -0.24878 -0.51459 -0.25781 -0.48797 -0.26319 -0.47084 C -0.26858 -0.45371 -0.27257 -0.43889 -0.27986 -0.41621 C -0.28715 -0.39352 -0.2974 -0.36389 -0.30677 -0.33403 C -0.31615 -0.30417 -0.32865 -0.26389 -0.33628 -0.23658 C -0.34392 -0.20926 -0.34653 -0.19074 -0.35295 -0.16991 C -0.35937 -0.14908 -0.36823 -0.13033 -0.37465 -0.11181 C -0.38108 -0.09329 -0.3849 -0.07986 -0.39132 -0.0588 C -0.39774 -0.03773 -0.40608 -0.00857 -0.41319 0.01458 C -0.42031 0.03773 -0.42622 0.05694 -0.43368 0.07963 C -0.44115 0.10231 -0.45122 0.13264 -0.45799 0.15139 C -0.46476 0.17014 -0.46806 0.18125 -0.47465 0.19236 C -0.48125 0.20347 -0.49184 0.21527 -0.49774 0.21805 C -0.50365 0.22083 -0.50781 0.21458 -0.51059 0.20949 C -0.51337 0.20439 -0.51372 0.19467 -0.51441 0.18727 C -0.5151 0.17986 -0.51562 0.17615 -0.51441 0.16504 C -0.51319 0.15393 -0.51181 0.1368 -0.50677 0.1206 C -0.50174 0.10439 -0.4908 0.08264 -0.48368 0.06759 C -0.47656 0.05254 -0.47205 0.04467 -0.46441 0.03009 C -0.45677 0.01551 -0.44687 -0.00278 -0.4375 -0.01968 C -0.42812 -0.03658 -0.41719 -0.05463 -0.40799 -0.07084 C -0.39878 -0.08704 -0.39253 -0.09931 -0.38247 -0.11713 C -0.3724 -0.13496 -0.35903 -0.15973 -0.34774 -0.17848 C -0.33646 -0.19723 -0.32778 -0.20996 -0.31441 -0.22986 C -0.30104 -0.24977 -0.28073 -0.27732 -0.26701 -0.29815 C -0.2533 -0.31898 -0.2434 -0.33797 -0.23247 -0.35463 C -0.22153 -0.3713 -0.21302 -0.38334 -0.20156 -0.39908 C -0.1901 -0.41482 -0.17535 -0.43403 -0.16319 -0.44861 C -0.15104 -0.4632 -0.13872 -0.47662 -0.12865 -0.48635 C -0.11858 -0.49607 -0.11111 -0.50255 -0.10295 -0.50672 C -0.09479 -0.51088 -0.08663 -0.51088 -0.07986 -0.51181 C -0.07326 -0.51273 -0.06806 -0.51436 -0.06319 -0.51181 C -0.05833 -0.50926 -0.0533 -0.50417 -0.05035 -0.49653 C -0.0474 -0.48889 -0.04635 -0.47732 -0.04531 -0.46574 " pathEditMode="relative" rAng="0" ptsTypes="aaaaaaaaaaaaaaaaaaaaaaaaaaaaaaaaaaaaaaA">
                                      <p:cBhvr>
                                        <p:cTn id="10" dur="5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-0.46574 C -0.04531 -0.46551 -0.19792 -0.32014 -0.35035 -0.173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4 -0.17384 C -0.3427 -0.17963 -0.33507 -0.18518 -0.32725 -0.19097 C -0.31944 -0.19675 -0.31059 -0.20324 -0.30295 -0.2081 C -0.29531 -0.21296 -0.28836 -0.21666 -0.28107 -0.22013 C -0.27378 -0.22361 -0.26701 -0.22615 -0.2592 -0.2287 C -0.25139 -0.23125 -0.24062 -0.23495 -0.23368 -0.23541 C -0.22673 -0.23588 -0.22343 -0.23564 -0.21701 -0.23217 C -0.21059 -0.2287 -0.20052 -0.22592 -0.19514 -0.21504 C -0.18975 -0.20416 -0.18472 -0.18333 -0.18489 -0.16713 C -0.18507 -0.15092 -0.19201 -0.13518 -0.19652 -0.11759 C -0.20104 -0.1 -0.2052 -0.0831 -0.2118 -0.06111 C -0.2184 -0.03912 -0.22829 -0.01157 -0.23628 0.01412 C -0.24427 0.03982 -0.25295 0.07269 -0.2592 0.09283 C -0.26545 0.11297 -0.26979 0.12176 -0.27343 0.13542 C -0.27708 0.14908 -0.28107 0.1632 -0.28107 0.17477 C -0.28107 0.18635 -0.27743 0.19885 -0.27343 0.20556 C -0.26944 0.21227 -0.26336 0.21575 -0.25677 0.21575 C -0.25017 0.21575 -0.23993 0.2095 -0.23368 0.20556 C -0.22743 0.20162 -0.22656 0.19815 -0.21961 0.1919 C -0.21267 0.18565 -0.20104 0.1757 -0.19253 0.16783 C -0.18402 0.15996 -0.17378 0.14954 -0.16823 0.14399 C -0.16267 0.13843 -0.16059 0.13565 -0.1592 0.1338 " pathEditMode="relative" rAng="0" ptsTypes="aaaaaaaaaaaaaaaaaaaaaa">
                                      <p:cBhvr>
                                        <p:cTn id="16" dur="5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apik.pro/uploads/posts/2021-12/1639285521_22-papik-pro-p-karlson-klipart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437112"/>
            <a:ext cx="1728192" cy="12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12776"/>
            <a:ext cx="6161551" cy="46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0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apik.pro/uploads/posts/2021-12/1639285521_22-papik-pro-p-karlson-klipart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328592" cy="392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040" y="5013176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Ка́рлсон</a:t>
            </a:r>
            <a:r>
              <a:rPr lang="ru-RU" dirty="0" smtClean="0"/>
              <a:t>— </a:t>
            </a:r>
            <a:r>
              <a:rPr lang="ru-RU" dirty="0"/>
              <a:t>литературный персонаж, созданный шведской писательницей </a:t>
            </a:r>
            <a:r>
              <a:rPr lang="ru-RU" dirty="0" err="1"/>
              <a:t>Астрид</a:t>
            </a:r>
            <a:r>
              <a:rPr lang="ru-RU" dirty="0"/>
              <a:t> Линдгрен. </a:t>
            </a:r>
          </a:p>
          <a:p>
            <a:r>
              <a:rPr lang="ru-RU" dirty="0"/>
              <a:t>Способен летать благодаря пропеллеру за спиной. </a:t>
            </a:r>
            <a:r>
              <a:rPr lang="ru-RU" dirty="0" err="1"/>
              <a:t>Карлсон</a:t>
            </a:r>
            <a:r>
              <a:rPr lang="ru-RU" dirty="0"/>
              <a:t> живёт в маленьком домике, спрятанном за большой дымовой трубой, на крыше многоквартирного дома в Стокгольме, в районе </a:t>
            </a:r>
            <a:r>
              <a:rPr lang="ru-RU" dirty="0" err="1"/>
              <a:t>Васастан</a:t>
            </a:r>
            <a:r>
              <a:rPr lang="ru-RU" dirty="0"/>
              <a:t>, где жила сама </a:t>
            </a:r>
            <a:r>
              <a:rPr lang="ru-RU" dirty="0" err="1"/>
              <a:t>Астрид</a:t>
            </a:r>
            <a:r>
              <a:rPr lang="ru-RU" dirty="0"/>
              <a:t> Линдгрен.</a:t>
            </a:r>
          </a:p>
        </p:txBody>
      </p:sp>
    </p:spTree>
    <p:extLst>
      <p:ext uri="{BB962C8B-B14F-4D97-AF65-F5344CB8AC3E}">
        <p14:creationId xmlns:p14="http://schemas.microsoft.com/office/powerpoint/2010/main" val="125131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937000"/>
            <a:ext cx="867251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Звуки</a:t>
            </a:r>
            <a:r>
              <a:rPr lang="ru-RU" sz="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[к]</a:t>
            </a:r>
            <a:r>
              <a:rPr lang="ru-RU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  <a:r>
              <a:rPr lang="ru-RU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[к</a:t>
            </a:r>
            <a:r>
              <a:rPr lang="ru-RU" sz="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']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Обозначаются на письме буквой </a:t>
            </a: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2075" y="3514725"/>
            <a:ext cx="1943100" cy="1800225"/>
          </a:xfrm>
          <a:prstGeom prst="rect">
            <a:avLst/>
          </a:prstGeom>
          <a:solidFill>
            <a:srgbClr val="00B0F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1054100" y="2541588"/>
            <a:ext cx="2646363" cy="936625"/>
          </a:xfrm>
          <a:prstGeom prst="triangle">
            <a:avLst/>
          </a:prstGeom>
          <a:solidFill>
            <a:srgbClr val="00206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63713" y="3810000"/>
            <a:ext cx="1225550" cy="1209675"/>
          </a:xfrm>
          <a:prstGeom prst="rect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72113" y="3459163"/>
            <a:ext cx="1943100" cy="1800225"/>
          </a:xfrm>
          <a:prstGeom prst="rect">
            <a:avLst/>
          </a:prstGeom>
          <a:solidFill>
            <a:srgbClr val="00B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5078413" y="2513013"/>
            <a:ext cx="2646362" cy="936625"/>
          </a:xfrm>
          <a:prstGeom prst="triangle">
            <a:avLst/>
          </a:prstGeom>
          <a:solidFill>
            <a:srgbClr val="0033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30888" y="3694113"/>
            <a:ext cx="1225550" cy="1209675"/>
          </a:xfrm>
          <a:prstGeom prst="rect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11837" y="3906304"/>
            <a:ext cx="7922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  <a:r>
              <a:rPr lang="ru-RU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6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37344" y="3790754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К' </a:t>
            </a:r>
          </a:p>
        </p:txBody>
      </p:sp>
      <p:pic>
        <p:nvPicPr>
          <p:cNvPr id="14" name="Picture 5" descr="C:\Users\Helen\Desktop\схемы\схемы\2011-09-08_193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7" y="5489575"/>
            <a:ext cx="18192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Users\Helen\Desktop\схемы\схемы\2011-09-08_1937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5378450"/>
            <a:ext cx="18319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0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99D9298-0722-4741-9061-1D780D4D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6158"/>
            <a:ext cx="7848872" cy="620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E9739DC-E865-4FE6-A3AD-3217CF4077EB}"/>
              </a:ext>
            </a:extLst>
          </p:cNvPr>
          <p:cNvSpPr/>
          <p:nvPr/>
        </p:nvSpPr>
        <p:spPr>
          <a:xfrm>
            <a:off x="1619672" y="1988840"/>
            <a:ext cx="576064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C341825-78CC-4EBA-8C93-7DFCA1B40EBA}"/>
              </a:ext>
            </a:extLst>
          </p:cNvPr>
          <p:cNvSpPr/>
          <p:nvPr/>
        </p:nvSpPr>
        <p:spPr>
          <a:xfrm>
            <a:off x="2339752" y="1990446"/>
            <a:ext cx="576064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О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80E8597-46F3-45E5-8E69-515E7AFB81BD}"/>
              </a:ext>
            </a:extLst>
          </p:cNvPr>
          <p:cNvSpPr/>
          <p:nvPr/>
        </p:nvSpPr>
        <p:spPr>
          <a:xfrm>
            <a:off x="4355976" y="2708920"/>
            <a:ext cx="576064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6DE255B-9919-45B6-91A3-F2569FD28B07}"/>
              </a:ext>
            </a:extLst>
          </p:cNvPr>
          <p:cNvSpPr/>
          <p:nvPr/>
        </p:nvSpPr>
        <p:spPr>
          <a:xfrm>
            <a:off x="4337998" y="1988840"/>
            <a:ext cx="576064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A2E0DCA-A3C3-4837-8E28-15713B708874}"/>
              </a:ext>
            </a:extLst>
          </p:cNvPr>
          <p:cNvSpPr/>
          <p:nvPr/>
        </p:nvSpPr>
        <p:spPr>
          <a:xfrm>
            <a:off x="3050843" y="1974737"/>
            <a:ext cx="576064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У</a:t>
            </a:r>
          </a:p>
        </p:txBody>
      </p:sp>
      <p:sp>
        <p:nvSpPr>
          <p:cNvPr id="12" name="Прямоугольник: скругленные углы 10">
            <a:extLst>
              <a:ext uri="{FF2B5EF4-FFF2-40B4-BE49-F238E27FC236}">
                <a16:creationId xmlns:a16="http://schemas.microsoft.com/office/drawing/2014/main" id="{BA2E0DCA-A3C3-4837-8E28-15713B708874}"/>
              </a:ext>
            </a:extLst>
          </p:cNvPr>
          <p:cNvSpPr/>
          <p:nvPr/>
        </p:nvSpPr>
        <p:spPr>
          <a:xfrm>
            <a:off x="1619672" y="5805264"/>
            <a:ext cx="576064" cy="57606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н</a:t>
            </a:r>
          </a:p>
        </p:txBody>
      </p:sp>
      <p:sp>
        <p:nvSpPr>
          <p:cNvPr id="13" name="Прямоугольник: скругленные углы 10">
            <a:extLst>
              <a:ext uri="{FF2B5EF4-FFF2-40B4-BE49-F238E27FC236}">
                <a16:creationId xmlns:a16="http://schemas.microsoft.com/office/drawing/2014/main" id="{BA2E0DCA-A3C3-4837-8E28-15713B708874}"/>
              </a:ext>
            </a:extLst>
          </p:cNvPr>
          <p:cNvSpPr/>
          <p:nvPr/>
        </p:nvSpPr>
        <p:spPr>
          <a:xfrm>
            <a:off x="1619672" y="4653136"/>
            <a:ext cx="576064" cy="57606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14" name="Прямоугольник: скругленные углы 10">
            <a:extLst>
              <a:ext uri="{FF2B5EF4-FFF2-40B4-BE49-F238E27FC236}">
                <a16:creationId xmlns:a16="http://schemas.microsoft.com/office/drawing/2014/main" id="{BA2E0DCA-A3C3-4837-8E28-15713B708874}"/>
              </a:ext>
            </a:extLst>
          </p:cNvPr>
          <p:cNvSpPr/>
          <p:nvPr/>
        </p:nvSpPr>
        <p:spPr>
          <a:xfrm>
            <a:off x="2348136" y="4653136"/>
            <a:ext cx="576064" cy="57606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к</a:t>
            </a:r>
          </a:p>
        </p:txBody>
      </p:sp>
    </p:spTree>
    <p:extLst>
      <p:ext uri="{BB962C8B-B14F-4D97-AF65-F5344CB8AC3E}">
        <p14:creationId xmlns:p14="http://schemas.microsoft.com/office/powerpoint/2010/main" val="24734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1972669" cy="2630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484784"/>
            <a:ext cx="2449168" cy="1913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340768"/>
            <a:ext cx="1807337" cy="3066515"/>
          </a:xfrm>
          <a:prstGeom prst="rect">
            <a:avLst/>
          </a:prstGeom>
        </p:spPr>
      </p:pic>
      <p:pic>
        <p:nvPicPr>
          <p:cNvPr id="2050" name="Picture 2" descr="https://banner2.cleanpng.com/20181108/rai/kisspng-little-red-riding-hood-portable-network-graphics-f-design-wilds-cat-5be4b66a3b08d2.33419406154171556224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611" y="1214563"/>
            <a:ext cx="1767744" cy="2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27" y="4149080"/>
            <a:ext cx="1610470" cy="213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454" y="3548408"/>
            <a:ext cx="1827315" cy="2926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2769" y="4598822"/>
            <a:ext cx="2484276" cy="165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5643" y="4143518"/>
            <a:ext cx="1543207" cy="20740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105335"/>
            <a:ext cx="781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Карлсона</a:t>
            </a:r>
            <a:r>
              <a:rPr lang="ru-RU" dirty="0" smtClean="0"/>
              <a:t> сегодня день рождения.</a:t>
            </a:r>
          </a:p>
          <a:p>
            <a:r>
              <a:rPr lang="ru-RU" dirty="0" smtClean="0"/>
              <a:t> Кого из сказочных героев он позвал к себе на праздник? Почему именно их?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17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638"/>
            <a:ext cx="2117477" cy="18948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612" y="1031961"/>
            <a:ext cx="2160240" cy="1440160"/>
          </a:xfrm>
          <a:prstGeom prst="rect">
            <a:avLst/>
          </a:prstGeom>
        </p:spPr>
      </p:pic>
      <p:sp>
        <p:nvSpPr>
          <p:cNvPr id="4" name="AutoShape 2" descr="https://fikiwiki.com/uploads/posts/2022-02/1645014694_13-fikiwiki-com-p-kartinki-kefir-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11" y="916817"/>
            <a:ext cx="2276014" cy="1629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0" y="2719949"/>
            <a:ext cx="1980288" cy="1980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418" y="2606945"/>
            <a:ext cx="2447119" cy="1957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905" y="2739648"/>
            <a:ext cx="2038626" cy="14270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0778" y="1094830"/>
            <a:ext cx="1491779" cy="1864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4466" y="3179380"/>
            <a:ext cx="1718091" cy="13744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672" y="4553853"/>
            <a:ext cx="2758253" cy="20797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6056" y="4553853"/>
            <a:ext cx="2427017" cy="17008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2959" y="171322"/>
            <a:ext cx="759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гостей он накрыл стол. Как вы думаете, какие сладости были на столе?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3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69" y="1039949"/>
            <a:ext cx="2523828" cy="1892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183" y="771116"/>
            <a:ext cx="2573839" cy="2430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476" y="548680"/>
            <a:ext cx="2465090" cy="1590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51" y="3789040"/>
            <a:ext cx="2860945" cy="21413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636" y="3314400"/>
            <a:ext cx="2664296" cy="1545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795" y="2423706"/>
            <a:ext cx="2321675" cy="1781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572" y="4596768"/>
            <a:ext cx="2608898" cy="20284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323" y="5085184"/>
            <a:ext cx="1524872" cy="1524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79272"/>
            <a:ext cx="793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Гости принесли подарки. Как вы думаете, что могли подарить приглашенные?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7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" t="-434" r="31959"/>
          <a:stretch/>
        </p:blipFill>
        <p:spPr>
          <a:xfrm>
            <a:off x="2051720" y="1268760"/>
            <a:ext cx="4824536" cy="5004102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71800" y="2132856"/>
            <a:ext cx="360040" cy="338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907" y="2111497"/>
            <a:ext cx="384081" cy="359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040" y="2132856"/>
            <a:ext cx="384081" cy="359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147" y="2122176"/>
            <a:ext cx="384081" cy="359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423" y="3284984"/>
            <a:ext cx="384081" cy="359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999" y="3284983"/>
            <a:ext cx="384081" cy="3596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63" y="3308020"/>
            <a:ext cx="384081" cy="3596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118916" y="3270172"/>
            <a:ext cx="384081" cy="3596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4509120"/>
            <a:ext cx="384081" cy="3596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4509119"/>
            <a:ext cx="384081" cy="3596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999" y="4508774"/>
            <a:ext cx="384081" cy="3596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163" y="4493864"/>
            <a:ext cx="384081" cy="3596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5661248"/>
            <a:ext cx="384081" cy="3596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907" y="5667794"/>
            <a:ext cx="384081" cy="3596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5660901"/>
            <a:ext cx="384081" cy="3596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961" y="5660900"/>
            <a:ext cx="384081" cy="3596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1560" y="80239"/>
            <a:ext cx="8312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Карлсон</a:t>
            </a:r>
            <a:r>
              <a:rPr lang="ru-RU" dirty="0" smtClean="0"/>
              <a:t> очень любил играть. </a:t>
            </a:r>
          </a:p>
          <a:p>
            <a:r>
              <a:rPr lang="ru-RU" dirty="0" smtClean="0"/>
              <a:t>Он подготовил для своих друзей различные конкурсы и забавы. Угадай какой звук.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8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45a540e37ffe369d517daed6b6e863afb1b08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3078</TotalTime>
  <Words>507</Words>
  <Application>Microsoft Office PowerPoint</Application>
  <PresentationFormat>Экран (4:3)</PresentationFormat>
  <Paragraphs>105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237</cp:revision>
  <dcterms:modified xsi:type="dcterms:W3CDTF">2025-10-15T14:22:54Z</dcterms:modified>
</cp:coreProperties>
</file>