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3" r:id="rId8"/>
    <p:sldId id="262" r:id="rId9"/>
    <p:sldId id="263" r:id="rId10"/>
    <p:sldId id="275" r:id="rId11"/>
    <p:sldId id="264" r:id="rId12"/>
    <p:sldId id="265" r:id="rId13"/>
    <p:sldId id="276" r:id="rId14"/>
    <p:sldId id="266" r:id="rId15"/>
    <p:sldId id="267" r:id="rId16"/>
    <p:sldId id="272" r:id="rId17"/>
    <p:sldId id="269" r:id="rId18"/>
    <p:sldId id="270" r:id="rId19"/>
    <p:sldId id="274" r:id="rId20"/>
    <p:sldId id="27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687" autoAdjust="0"/>
  </p:normalViewPr>
  <p:slideViewPr>
    <p:cSldViewPr>
      <p:cViewPr varScale="1">
        <p:scale>
          <a:sx n="102" d="100"/>
          <a:sy n="102" d="100"/>
        </p:scale>
        <p:origin x="188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 userDrawn="1"/>
        </p:nvSpPr>
        <p:spPr>
          <a:xfrm>
            <a:off x="1280872" y="1174924"/>
            <a:ext cx="7251567" cy="4248472"/>
          </a:xfrm>
          <a:prstGeom prst="roundRect">
            <a:avLst/>
          </a:prstGeom>
          <a:solidFill>
            <a:schemeClr val="lt1">
              <a:alpha val="57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205869" y="2934061"/>
            <a:ext cx="6066907" cy="11521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581128"/>
            <a:ext cx="1626659" cy="188041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13.06.2024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3129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13.06.2024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002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13.06.2024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573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755576" y="437456"/>
            <a:ext cx="8136904" cy="6192688"/>
          </a:xfrm>
          <a:prstGeom prst="roundRect">
            <a:avLst/>
          </a:prstGeom>
          <a:solidFill>
            <a:schemeClr val="lt1">
              <a:alpha val="67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-2087785" y="2324582"/>
            <a:ext cx="6572859" cy="203826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211144" cy="99365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00808"/>
            <a:ext cx="8229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13.06.2024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2821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13.06.2024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378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13.06.2024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715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13.06.2024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997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13.06.2024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080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13.06.2024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794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13.06.2024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46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13.06.2024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327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2CC29-3107-46C9-97B5-70F74598B9A2}" type="datetimeFigureOut">
              <a:rPr lang="ru-RU" smtClean="0"/>
              <a:t>13.06.2024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685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842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20.png"/><Relationship Id="rId7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40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1124744"/>
            <a:ext cx="734481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«Введение понятия обыкновенной дроби на основе измерения величин</a:t>
            </a:r>
            <a:endParaRPr lang="ru-RU" sz="32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средство повышения обобщенности знаний и способов действий с</a:t>
            </a:r>
            <a:endParaRPr lang="ru-RU" sz="32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предметным материалом</a:t>
            </a:r>
            <a:r>
              <a:rPr lang="ru-RU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endParaRPr lang="ru-RU" sz="32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20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Примеры </a:t>
            </a:r>
            <a:r>
              <a:rPr lang="ru-RU" sz="20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использования </a:t>
            </a:r>
            <a:r>
              <a:rPr lang="ru-RU" sz="2000" b="1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деятельностного</a:t>
            </a:r>
            <a:r>
              <a:rPr lang="ru-RU" sz="20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подхода </a:t>
            </a:r>
            <a:endParaRPr lang="ru-RU" sz="2000" b="1" i="1" dirty="0" smtClean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20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20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системе современного урока </a:t>
            </a:r>
            <a:r>
              <a:rPr lang="ru-RU" sz="20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математики)</a:t>
            </a:r>
            <a:endParaRPr lang="ru-RU" sz="20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3968" y="5949280"/>
            <a:ext cx="46085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 С. Павлова, учитель математики</a:t>
            </a:r>
            <a:r>
              <a:rPr lang="ru-RU" sz="2000" b="1" i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i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МАОУ </a:t>
            </a:r>
            <a:r>
              <a:rPr lang="ru-RU" sz="20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лицея 34 г. Тюмени</a:t>
            </a:r>
          </a:p>
        </p:txBody>
      </p:sp>
    </p:spTree>
    <p:extLst>
      <p:ext uri="{BB962C8B-B14F-4D97-AF65-F5344CB8AC3E}">
        <p14:creationId xmlns:p14="http://schemas.microsoft.com/office/powerpoint/2010/main" val="414530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15716" y="548680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Итоги проделанной работы: </a:t>
            </a:r>
            <a:endParaRPr lang="ru-RU" sz="32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656" y="1268760"/>
            <a:ext cx="727280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 algn="ctr">
              <a:buAutoNum type="arabicParenR"/>
            </a:pPr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числа нам известны, </a:t>
            </a:r>
            <a:r>
              <a:rPr lang="ru-RU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всегда </a:t>
            </a:r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можем </a:t>
            </a:r>
            <a:r>
              <a:rPr lang="ru-RU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некоторые действия (даже с известными числами) и решить соответствующие задачи</a:t>
            </a:r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endParaRPr lang="ru-RU" sz="2800" dirty="0" smtClean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Ограниченность возможности </a:t>
            </a:r>
            <a:r>
              <a:rPr lang="ru-RU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измерения-отмеривания </a:t>
            </a:r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величин. Надо </a:t>
            </a:r>
            <a:r>
              <a:rPr lang="ru-RU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открыть (изобрести) новые способы измерения-отмеривания величин в ситуации, когда единица не укладывается в измеряемой величине без остатка.</a:t>
            </a:r>
          </a:p>
          <a:p>
            <a:pPr marL="514350" lvl="0" indent="-514350" algn="ctr">
              <a:buAutoNum type="arabicParenR"/>
            </a:pPr>
            <a:endParaRPr lang="ru-RU" sz="2800" dirty="0"/>
          </a:p>
          <a:p>
            <a:pPr algn="ctr"/>
            <a:endParaRPr lang="ru-RU" sz="28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34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8397" t="6681" r="26983" b="50440"/>
          <a:stretch/>
        </p:blipFill>
        <p:spPr>
          <a:xfrm>
            <a:off x="107503" y="1700808"/>
            <a:ext cx="8925389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331640" y="431666"/>
            <a:ext cx="61926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Учебная задача №1  </a:t>
            </a:r>
          </a:p>
          <a:p>
            <a:pPr algn="ctr"/>
            <a:r>
              <a:rPr lang="ru-RU" sz="280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(знакомая ситуация)</a:t>
            </a:r>
            <a:endParaRPr lang="ru-RU" sz="28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904092" y="4146639"/>
                <a:ext cx="2448272" cy="7607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i="1">
                          <a:latin typeface="Cambria Math" panose="02040503050406030204" pitchFamily="18" charset="0"/>
                        </a:rPr>
                        <m:t>𝐸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ru-RU" sz="32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a:rPr lang="ru-RU" sz="3200" i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groupChr>
                      <m:r>
                        <a:rPr lang="ru-RU" sz="3200" i="1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4092" y="4146639"/>
                <a:ext cx="2448272" cy="76072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l="29253" t="38022" r="58480" b="48557"/>
          <a:stretch/>
        </p:blipFill>
        <p:spPr>
          <a:xfrm>
            <a:off x="6597224" y="2996952"/>
            <a:ext cx="2079231" cy="2198261"/>
          </a:xfrm>
          <a:prstGeom prst="rect">
            <a:avLst/>
          </a:prstGeom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1835696" y="3717032"/>
            <a:ext cx="50405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744180" y="5731728"/>
            <a:ext cx="50405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240124" y="5731728"/>
            <a:ext cx="50405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763688" y="5731728"/>
            <a:ext cx="50405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259632" y="5731728"/>
            <a:ext cx="50405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755576" y="5733256"/>
            <a:ext cx="50405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4143555" y="3212976"/>
            <a:ext cx="363233" cy="25717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4499992" y="2922442"/>
            <a:ext cx="391544" cy="29053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4891536" y="2708920"/>
            <a:ext cx="256528" cy="21352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4143555" y="2720205"/>
            <a:ext cx="1004509" cy="761236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3352364" y="6268860"/>
            <a:ext cx="1289348" cy="0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2015716" y="6279434"/>
            <a:ext cx="1336648" cy="0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755576" y="6279434"/>
            <a:ext cx="1260140" cy="0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5818313" y="6264199"/>
            <a:ext cx="1289348" cy="0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4641712" y="6268860"/>
            <a:ext cx="1289348" cy="0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6876256" y="3470155"/>
            <a:ext cx="1368152" cy="0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6948264" y="3100823"/>
                <a:ext cx="11521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ru-RU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∙5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8264" y="3100823"/>
                <a:ext cx="1152128" cy="369332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Овал 50"/>
          <p:cNvSpPr/>
          <p:nvPr/>
        </p:nvSpPr>
        <p:spPr>
          <a:xfrm>
            <a:off x="251520" y="1737507"/>
            <a:ext cx="652572" cy="4320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Прямоугольник 24"/>
              <p:cNvSpPr/>
              <p:nvPr/>
            </p:nvSpPr>
            <p:spPr>
              <a:xfrm>
                <a:off x="945175" y="4852369"/>
                <a:ext cx="2448272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0" i="1" smtClean="0">
                          <a:latin typeface="Cambria Math" panose="02040503050406030204" pitchFamily="18" charset="0"/>
                        </a:rPr>
                        <m:t>А=5</m:t>
                      </m:r>
                      <m:r>
                        <a:rPr lang="ru-RU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ru-RU" sz="3200" b="0" i="1" smtClean="0">
                          <a:latin typeface="Cambria Math" panose="02040503050406030204" pitchFamily="18" charset="0"/>
                        </a:rPr>
                        <m:t>Е</m:t>
                      </m:r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25" name="Прямоугольник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5175" y="4852369"/>
                <a:ext cx="2448272" cy="584775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Прямоугольник 25"/>
              <p:cNvSpPr/>
              <p:nvPr/>
            </p:nvSpPr>
            <p:spPr>
              <a:xfrm>
                <a:off x="4024455" y="4758747"/>
                <a:ext cx="2448272" cy="7536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sz="3200" i="1" smtClean="0">
                        <a:latin typeface="Cambria Math" panose="02040503050406030204" pitchFamily="18" charset="0"/>
                      </a:rPr>
                      <m:t>𝐸</m:t>
                    </m:r>
                    <m:groupChr>
                      <m:groupChrPr>
                        <m:chr m:val="→"/>
                        <m:vertJc m:val="bot"/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ru-RU" sz="3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groupChr>
                  </m:oMath>
                </a14:m>
                <a:r>
                  <a:rPr lang="ru-RU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</a:t>
                </a:r>
                <a:endPara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Прямоугольник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4455" y="4758747"/>
                <a:ext cx="2448272" cy="753668"/>
              </a:xfrm>
              <a:prstGeom prst="rect">
                <a:avLst/>
              </a:prstGeom>
              <a:blipFill rotWithShape="0">
                <a:blip r:embed="rId7"/>
                <a:stretch>
                  <a:fillRect b="-2601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Прямоугольник 26"/>
              <p:cNvSpPr/>
              <p:nvPr/>
            </p:nvSpPr>
            <p:spPr>
              <a:xfrm>
                <a:off x="4870612" y="4843194"/>
                <a:ext cx="2448272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0" i="1" smtClean="0">
                          <a:latin typeface="Cambria Math" panose="02040503050406030204" pitchFamily="18" charset="0"/>
                        </a:rPr>
                        <m:t>С=3</m:t>
                      </m:r>
                      <m:r>
                        <a:rPr lang="ru-RU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ru-RU" sz="3200" b="0" i="1" smtClean="0">
                          <a:latin typeface="Cambria Math" panose="02040503050406030204" pitchFamily="18" charset="0"/>
                        </a:rPr>
                        <m:t>Е</m:t>
                      </m:r>
                    </m:oMath>
                  </m:oMathPara>
                </a14:m>
                <a:endPara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Прямоугольник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0612" y="4843194"/>
                <a:ext cx="2448272" cy="584775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Прямоугольник 27"/>
              <p:cNvSpPr/>
              <p:nvPr/>
            </p:nvSpPr>
            <p:spPr>
              <a:xfrm>
                <a:off x="5818313" y="2229922"/>
                <a:ext cx="2448272" cy="7607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sz="3200" b="0" i="1" smtClean="0">
                        <a:latin typeface="Cambria Math" panose="02040503050406030204" pitchFamily="18" charset="0"/>
                      </a:rPr>
                      <m:t>С</m:t>
                    </m:r>
                    <m:groupChr>
                      <m:groupChrPr>
                        <m:chr m:val="→"/>
                        <m:vertJc m:val="bot"/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ru-RU" sz="32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e>
                    </m:groupChr>
                  </m:oMath>
                </a14:m>
                <a:r>
                  <a:rPr lang="ru-RU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</a:t>
                </a:r>
                <a:endPara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8" name="Прямоугольник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8313" y="2229922"/>
                <a:ext cx="2448272" cy="760721"/>
              </a:xfrm>
              <a:prstGeom prst="rect">
                <a:avLst/>
              </a:prstGeom>
              <a:blipFill rotWithShape="0">
                <a:blip r:embed="rId9"/>
                <a:stretch>
                  <a:fillRect b="-248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Прямоугольник 28"/>
              <p:cNvSpPr/>
              <p:nvPr/>
            </p:nvSpPr>
            <p:spPr>
              <a:xfrm>
                <a:off x="6695728" y="2367760"/>
                <a:ext cx="2448272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0" i="1" smtClean="0">
                          <a:latin typeface="Cambria Math" panose="02040503050406030204" pitchFamily="18" charset="0"/>
                        </a:rPr>
                        <m:t>Т=5</m:t>
                      </m:r>
                      <m:r>
                        <a:rPr lang="ru-RU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∙С</m:t>
                      </m:r>
                    </m:oMath>
                  </m:oMathPara>
                </a14:m>
                <a:endPara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9" name="Прямоугольник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5728" y="2367760"/>
                <a:ext cx="2448272" cy="584775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0546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0" grpId="0"/>
      <p:bldP spid="25" grpId="0"/>
      <p:bldP spid="26" grpId="0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8397" t="49559" r="25777" b="6514"/>
          <a:stretch/>
        </p:blipFill>
        <p:spPr>
          <a:xfrm>
            <a:off x="251520" y="1844824"/>
            <a:ext cx="8784976" cy="4736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331640" y="431666"/>
            <a:ext cx="61926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Учебная задача №2 </a:t>
            </a:r>
          </a:p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(новая ситуация)</a:t>
            </a:r>
            <a:endParaRPr lang="ru-RU" sz="28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4860032" y="2924944"/>
                <a:ext cx="1261692" cy="7516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i="1">
                          <a:latin typeface="Cambria Math" panose="02040503050406030204" pitchFamily="18" charset="0"/>
                        </a:rPr>
                        <m:t>𝐸</m:t>
                      </m:r>
                      <m:groupChr>
                        <m:groupChrPr>
                          <m:chr m:val="←"/>
                          <m:vertJc m:val="bot"/>
                          <m:ctrlPr>
                            <a:rPr lang="ru-RU" sz="32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a:rPr lang="ru-RU" sz="3200" i="0"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</m:groupChr>
                      <m:r>
                        <a:rPr lang="ru-RU" sz="3200" i="0">
                          <a:latin typeface="Cambria Math" panose="02040503050406030204" pitchFamily="18" charset="0"/>
                        </a:rPr>
                        <m:t>С</m:t>
                      </m:r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0032" y="2924944"/>
                <a:ext cx="1261692" cy="751616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29515" t="38231" r="59007" b="48651"/>
          <a:stretch/>
        </p:blipFill>
        <p:spPr>
          <a:xfrm>
            <a:off x="6804248" y="3032226"/>
            <a:ext cx="1928214" cy="2361769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699792" y="4941168"/>
            <a:ext cx="1512168" cy="0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869360" y="5873978"/>
            <a:ext cx="1512168" cy="0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345440" y="5875625"/>
            <a:ext cx="1512168" cy="0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833272" y="5877272"/>
            <a:ext cx="1512168" cy="0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321104" y="5877272"/>
            <a:ext cx="1512168" cy="0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899592" y="5877272"/>
            <a:ext cx="1512168" cy="0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7020272" y="3676560"/>
            <a:ext cx="1368152" cy="0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517432" y="3098451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2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3059832" y="4797152"/>
            <a:ext cx="0" cy="288032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419872" y="4797152"/>
            <a:ext cx="0" cy="288032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779912" y="4797152"/>
            <a:ext cx="0" cy="288032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19"/>
              <p:cNvSpPr/>
              <p:nvPr/>
            </p:nvSpPr>
            <p:spPr>
              <a:xfrm>
                <a:off x="90000" y="4180447"/>
                <a:ext cx="2448272" cy="7607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i="1">
                          <a:latin typeface="Cambria Math" panose="02040503050406030204" pitchFamily="18" charset="0"/>
                        </a:rPr>
                        <m:t>𝐸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ru-RU" sz="32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a:rPr lang="ru-RU" sz="3200" i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groupChr>
                      <m:r>
                        <a:rPr lang="ru-RU" sz="3200" i="1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20" name="Прямоугольник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000" y="4180447"/>
                <a:ext cx="2448272" cy="760721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20"/>
              <p:cNvSpPr/>
              <p:nvPr/>
            </p:nvSpPr>
            <p:spPr>
              <a:xfrm>
                <a:off x="131083" y="4886177"/>
                <a:ext cx="2448272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0" i="1" smtClean="0">
                          <a:latin typeface="Cambria Math" panose="02040503050406030204" pitchFamily="18" charset="0"/>
                        </a:rPr>
                        <m:t>А=5</m:t>
                      </m:r>
                      <m:r>
                        <a:rPr lang="ru-RU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ru-RU" sz="3200" b="0" i="1" smtClean="0">
                          <a:latin typeface="Cambria Math" panose="02040503050406030204" pitchFamily="18" charset="0"/>
                        </a:rPr>
                        <m:t>Е</m:t>
                      </m:r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21" name="Прямоугольник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083" y="4886177"/>
                <a:ext cx="2448272" cy="584775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" name="Прямая соединительная линия 21"/>
          <p:cNvCxnSpPr/>
          <p:nvPr/>
        </p:nvCxnSpPr>
        <p:spPr>
          <a:xfrm flipV="1">
            <a:off x="6196036" y="3271101"/>
            <a:ext cx="374446" cy="10819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782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916832"/>
            <a:ext cx="864096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4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4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отмеривании величины новая (промежуточная) единица может получаться не только укрупнением исходной единицы, но и ее разбиением на равные части.</a:t>
            </a: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908720"/>
            <a:ext cx="68582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Итоги проделанной работы: </a:t>
            </a:r>
          </a:p>
        </p:txBody>
      </p:sp>
    </p:spTree>
    <p:extLst>
      <p:ext uri="{BB962C8B-B14F-4D97-AF65-F5344CB8AC3E}">
        <p14:creationId xmlns:p14="http://schemas.microsoft.com/office/powerpoint/2010/main" val="38889983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6827" t="4986" r="14930" b="5271"/>
          <a:stretch/>
        </p:blipFill>
        <p:spPr>
          <a:xfrm>
            <a:off x="1259632" y="1052736"/>
            <a:ext cx="7488832" cy="55396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547664" y="3717032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Единицу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повторяем 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 и получаем величину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19672" y="4869160"/>
            <a:ext cx="3240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повторяем 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раз и получаем величину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52120" y="3501008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Единицу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разбиваем на 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равных частей и получаем величину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96136" y="4894272"/>
            <a:ext cx="3240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повторяем 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раз и получаем величину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38289" t="39104" r="39715" b="42068"/>
          <a:stretch/>
        </p:blipFill>
        <p:spPr>
          <a:xfrm>
            <a:off x="5508104" y="1412776"/>
            <a:ext cx="2864201" cy="1379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Овал 11"/>
          <p:cNvSpPr/>
          <p:nvPr/>
        </p:nvSpPr>
        <p:spPr>
          <a:xfrm>
            <a:off x="6895755" y="1772816"/>
            <a:ext cx="52509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2915816" y="1818535"/>
            <a:ext cx="1152128" cy="0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3167844" y="1421365"/>
                <a:ext cx="608820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7844" y="1421365"/>
                <a:ext cx="608820" cy="307777"/>
              </a:xfrm>
              <a:prstGeom prst="rect">
                <a:avLst/>
              </a:prstGeom>
              <a:blipFill rotWithShape="0">
                <a:blip r:embed="rId4"/>
                <a:stretch>
                  <a:fillRect l="-10000" r="-4000" b="-235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Прямая соединительная линия 12"/>
          <p:cNvCxnSpPr/>
          <p:nvPr/>
        </p:nvCxnSpPr>
        <p:spPr>
          <a:xfrm>
            <a:off x="6372200" y="2204864"/>
            <a:ext cx="144016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6526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2" grpId="0" animBg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4023" t="13295" r="9322" b="8595"/>
          <a:stretch/>
        </p:blipFill>
        <p:spPr>
          <a:xfrm rot="21445155">
            <a:off x="1064175" y="1290693"/>
            <a:ext cx="7467407" cy="42800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403648" y="437304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новой записью </a:t>
            </a:r>
            <a:endParaRPr lang="ru-RU" sz="4000" b="1" i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6372200" y="2564904"/>
            <a:ext cx="144016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497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7862" t="46533" r="29356" b="31451"/>
          <a:stretch/>
        </p:blipFill>
        <p:spPr>
          <a:xfrm>
            <a:off x="1" y="1700808"/>
            <a:ext cx="9110102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646131" y="620688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Тренировочные упражнения</a:t>
            </a:r>
            <a:endParaRPr lang="ru-RU" sz="4000" b="1" i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899592" y="2567288"/>
            <a:ext cx="144016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067944" y="2556082"/>
            <a:ext cx="144016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7236296" y="2549852"/>
            <a:ext cx="144016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710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18562" t="5500" r="13377" b="4669"/>
          <a:stretch/>
        </p:blipFill>
        <p:spPr>
          <a:xfrm>
            <a:off x="971600" y="620688"/>
            <a:ext cx="7856220" cy="5832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6228184" y="4725144"/>
                <a:ext cx="552844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ru-RU" i="0">
                          <a:latin typeface="Cambria Math" panose="02040503050406030204" pitchFamily="18" charset="0"/>
                        </a:rPr>
                        <m:t> </m:t>
                      </m:r>
                      <m:acc>
                        <m:accPr>
                          <m:chr m:val="̅"/>
                          <m:ctrlPr>
                            <a:rPr lang="ru-RU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ru-RU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acc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8184" y="4725144"/>
                <a:ext cx="552844" cy="369332"/>
              </a:xfrm>
              <a:prstGeom prst="rect">
                <a:avLst/>
              </a:prstGeom>
              <a:blipFill rotWithShape="0">
                <a:blip r:embed="rId3"/>
                <a:stretch>
                  <a:fillRect r="-311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l="30831" t="57699" r="34151" b="31672"/>
          <a:stretch/>
        </p:blipFill>
        <p:spPr>
          <a:xfrm>
            <a:off x="1222906" y="4726111"/>
            <a:ext cx="7353608" cy="1687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2699792" y="6222503"/>
            <a:ext cx="42739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Какой вывод можно сделать?</a:t>
            </a:r>
            <a:endParaRPr lang="ru-RU" sz="24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2195736" y="5589240"/>
            <a:ext cx="144016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524328" y="5589956"/>
            <a:ext cx="144016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318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0002" t="7409" r="8312" b="8127"/>
          <a:stretch/>
        </p:blipFill>
        <p:spPr>
          <a:xfrm>
            <a:off x="1619671" y="1844824"/>
            <a:ext cx="7180587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051720" y="548680"/>
            <a:ext cx="58326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обыкновенной дроби в общепринятом виде</a:t>
            </a:r>
            <a:endParaRPr lang="ru-RU" sz="2800" b="1" i="1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2123728" y="3933056"/>
            <a:ext cx="144016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275856" y="2996952"/>
            <a:ext cx="144016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087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63688" y="460263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Проблема 1: </a:t>
            </a:r>
          </a:p>
          <a:p>
            <a:pPr algn="ctr"/>
            <a:r>
              <a:rPr lang="ru-RU" sz="24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мерка </a:t>
            </a:r>
            <a:r>
              <a:rPr lang="ru-RU" sz="2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не укладывается в величине целое число раз</a:t>
            </a:r>
            <a:endParaRPr lang="ru-RU" sz="24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20504" y="1712719"/>
            <a:ext cx="37632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новые способы измерения </a:t>
            </a:r>
            <a:endParaRPr lang="ru-RU" sz="24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27784" y="2708615"/>
            <a:ext cx="49658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новые </a:t>
            </a:r>
            <a:r>
              <a:rPr lang="ru-RU" sz="24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числа (обыкновенные дроби)</a:t>
            </a:r>
            <a:endParaRPr lang="ru-RU" sz="24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3166073"/>
            <a:ext cx="77768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Проблема 2: </a:t>
            </a:r>
          </a:p>
          <a:p>
            <a:pPr algn="ctr"/>
            <a:r>
              <a:rPr lang="ru-RU" sz="24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использовать </a:t>
            </a:r>
            <a:r>
              <a:rPr lang="ru-RU" sz="2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долю можно не сразу, а только для измерения остатка, получающегося после промеривания величины основной меркой</a:t>
            </a:r>
            <a:endParaRPr lang="ru-RU" sz="24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95736" y="5157192"/>
            <a:ext cx="57072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способ приводит к смешанным числам </a:t>
            </a:r>
            <a:endParaRPr lang="ru-RU" sz="24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4747387" y="1259468"/>
            <a:ext cx="0" cy="538438"/>
          </a:xfrm>
          <a:prstGeom prst="straightConnector1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747387" y="2174384"/>
            <a:ext cx="0" cy="538438"/>
          </a:xfrm>
          <a:prstGeom prst="straightConnector1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747387" y="4735733"/>
            <a:ext cx="0" cy="538438"/>
          </a:xfrm>
          <a:prstGeom prst="straightConnector1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31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1484784"/>
            <a:ext cx="73083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Скажи мне - и я забуду, </a:t>
            </a:r>
            <a:endParaRPr lang="ru-RU" sz="3200" b="1" i="1" dirty="0" smtClean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покажи </a:t>
            </a:r>
            <a:r>
              <a:rPr lang="ru-RU" sz="32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 - и я запомню, </a:t>
            </a:r>
            <a:endParaRPr lang="ru-RU" sz="3200" b="1" i="1" dirty="0" smtClean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дай </a:t>
            </a:r>
            <a:r>
              <a:rPr lang="ru-RU" sz="32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 действовать самому - и я научусь</a:t>
            </a:r>
            <a:r>
              <a:rPr lang="ru-RU" sz="32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r"/>
            <a:r>
              <a:rPr lang="ru-RU" sz="32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Конфуций</a:t>
            </a:r>
            <a:endParaRPr lang="ru-RU" sz="3200" i="1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652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043608" y="2924944"/>
            <a:ext cx="73448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Спасибо за внимание</a:t>
            </a:r>
            <a:r>
              <a:rPr lang="en-US" sz="4400" b="1" i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!</a:t>
            </a:r>
            <a:endParaRPr lang="ru-RU" sz="44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420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1656" t="36400" r="51963" b="34201"/>
          <a:stretch/>
        </p:blipFill>
        <p:spPr>
          <a:xfrm>
            <a:off x="1403648" y="1340768"/>
            <a:ext cx="6944995" cy="4353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23528" y="404664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 «Математика 5» </a:t>
            </a:r>
          </a:p>
          <a:p>
            <a:pPr algn="ctr"/>
            <a:r>
              <a:rPr lang="ru-RU" sz="24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</a:t>
            </a:r>
            <a:r>
              <a:rPr lang="ru-RU" sz="2400" b="1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М.Б.Волович</a:t>
            </a:r>
            <a:r>
              <a:rPr lang="ru-RU" sz="24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i="1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31072" y="4437112"/>
            <a:ext cx="7101368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8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332656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 «Математика 5» </a:t>
            </a:r>
          </a:p>
          <a:p>
            <a:pPr algn="ctr"/>
            <a:r>
              <a:rPr lang="ru-RU" sz="24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</a:t>
            </a:r>
            <a:r>
              <a:rPr lang="ru-RU" sz="2400" b="1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Э.Р.Нурк</a:t>
            </a:r>
            <a:r>
              <a:rPr lang="ru-RU" sz="2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i="1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6387" t="17794" r="22657" b="23972"/>
          <a:stretch/>
        </p:blipFill>
        <p:spPr>
          <a:xfrm>
            <a:off x="755576" y="1131063"/>
            <a:ext cx="8279092" cy="5322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716016" y="4725144"/>
            <a:ext cx="4068452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53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95736" y="332656"/>
            <a:ext cx="48965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 </a:t>
            </a:r>
            <a:r>
              <a:rPr lang="ru-RU" sz="24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«Математика </a:t>
            </a:r>
            <a:r>
              <a:rPr lang="ru-RU" sz="2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5» </a:t>
            </a:r>
          </a:p>
          <a:p>
            <a:pPr algn="ctr"/>
            <a:r>
              <a:rPr lang="ru-RU" sz="2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</a:t>
            </a:r>
            <a:r>
              <a:rPr lang="ru-RU" sz="2400" b="1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И.И.Зубарева</a:t>
            </a:r>
            <a:endParaRPr lang="ru-RU" sz="2400" b="1" i="1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32651" t="13290" r="35606" b="31890"/>
          <a:stretch/>
        </p:blipFill>
        <p:spPr>
          <a:xfrm>
            <a:off x="2021565" y="1340768"/>
            <a:ext cx="5337064" cy="518457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779912" y="1700808"/>
            <a:ext cx="3492388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97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7664" y="404664"/>
            <a:ext cx="61206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 </a:t>
            </a:r>
            <a:r>
              <a:rPr lang="ru-RU" sz="24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«Математика </a:t>
            </a:r>
            <a:r>
              <a:rPr lang="ru-RU" sz="2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5» </a:t>
            </a:r>
          </a:p>
          <a:p>
            <a:pPr algn="ctr"/>
            <a:r>
              <a:rPr lang="ru-RU" sz="2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</a:t>
            </a:r>
            <a:r>
              <a:rPr lang="ru-RU" sz="2400" b="1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Н.Я.Виленкин</a:t>
            </a:r>
            <a:endParaRPr lang="ru-RU" sz="2400" b="1" i="1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36174" t="18551" r="33912" b="13429"/>
          <a:stretch/>
        </p:blipFill>
        <p:spPr>
          <a:xfrm>
            <a:off x="2483768" y="1235661"/>
            <a:ext cx="4248472" cy="543409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491880" y="6004291"/>
            <a:ext cx="3168352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79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1645927"/>
            <a:ext cx="7560839" cy="3517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2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Постановка задачи, проблемной ситуации. 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2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Решение проблемной ситуации (задачи), определяющее </a:t>
            </a: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новый способ действия.</a:t>
            </a:r>
            <a:endParaRPr lang="ru-RU" sz="2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2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Фиксация </a:t>
            </a: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произведенных действий в модельной форме </a:t>
            </a:r>
            <a:r>
              <a:rPr lang="ru-RU" sz="2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(абстрагирование отношений).</a:t>
            </a:r>
            <a:endParaRPr lang="ru-RU" sz="2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2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Изучение свойств </a:t>
            </a: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выделенного отношения.</a:t>
            </a:r>
            <a:endParaRPr lang="ru-RU" sz="2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основе выделенных свойств </a:t>
            </a:r>
            <a:r>
              <a:rPr lang="ru-RU" sz="2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выводится система </a:t>
            </a:r>
            <a:r>
              <a:rPr lang="ru-RU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частно</a:t>
            </a: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-практических задач.</a:t>
            </a:r>
            <a:endParaRPr lang="ru-RU" sz="2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35696" y="404664"/>
            <a:ext cx="669674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Этапы обучении при </a:t>
            </a:r>
            <a:r>
              <a:rPr lang="ru-RU" sz="2800" b="1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деятельностном</a:t>
            </a:r>
            <a:r>
              <a:rPr lang="ru-RU" sz="28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подходе: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324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2"/>
          <a:srcRect l="28045" t="33238" r="28018" b="25214"/>
          <a:stretch/>
        </p:blipFill>
        <p:spPr>
          <a:xfrm>
            <a:off x="-39512" y="1449960"/>
            <a:ext cx="9164014" cy="4874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4" name="Овал 33"/>
          <p:cNvSpPr/>
          <p:nvPr/>
        </p:nvSpPr>
        <p:spPr>
          <a:xfrm>
            <a:off x="323528" y="1628800"/>
            <a:ext cx="432048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1331640" y="431666"/>
            <a:ext cx="61926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задача № 1 </a:t>
            </a:r>
          </a:p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(проблемная ситуация)</a:t>
            </a:r>
            <a:endParaRPr lang="ru-RU" sz="28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827584" y="2420888"/>
            <a:ext cx="1008112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2778763" y="3128839"/>
            <a:ext cx="1008112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1770651" y="3128839"/>
            <a:ext cx="1008112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827584" y="3128839"/>
            <a:ext cx="1008112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827584" y="4509120"/>
            <a:ext cx="1008112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1835696" y="4509120"/>
            <a:ext cx="1008112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3851920" y="4505233"/>
            <a:ext cx="864096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2843808" y="4505233"/>
            <a:ext cx="1008112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2843808" y="3813284"/>
            <a:ext cx="1008112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1835696" y="3813284"/>
            <a:ext cx="1008112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827584" y="3813284"/>
            <a:ext cx="1008112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15"/>
              <p:cNvSpPr/>
              <p:nvPr/>
            </p:nvSpPr>
            <p:spPr>
              <a:xfrm>
                <a:off x="4542495" y="2606688"/>
                <a:ext cx="2448272" cy="7536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i="1" smtClean="0">
                          <a:latin typeface="Cambria Math" panose="02040503050406030204" pitchFamily="18" charset="0"/>
                        </a:rPr>
                        <m:t>𝐸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ru-RU" sz="32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groupChr>
                      <m:r>
                        <a:rPr lang="ru-RU" sz="3200" i="1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16" name="Прямоугольник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2495" y="2606688"/>
                <a:ext cx="2448272" cy="753668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16"/>
              <p:cNvSpPr/>
              <p:nvPr/>
            </p:nvSpPr>
            <p:spPr>
              <a:xfrm>
                <a:off x="5191158" y="3973155"/>
                <a:ext cx="2448272" cy="7516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sz="3200" i="1" smtClean="0">
                        <a:latin typeface="Cambria Math" panose="02040503050406030204" pitchFamily="18" charset="0"/>
                      </a:rPr>
                      <m:t>𝐸</m:t>
                    </m:r>
                    <m:groupChr>
                      <m:groupChrPr>
                        <m:chr m:val="→"/>
                        <m:vertJc m:val="bot"/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ru-RU" sz="32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e>
                    </m:groupChr>
                  </m:oMath>
                </a14:m>
                <a:r>
                  <a:rPr lang="ru-RU" sz="3200" dirty="0" smtClean="0"/>
                  <a:t>С</a:t>
                </a:r>
                <a:endParaRPr lang="ru-RU" sz="3200" dirty="0"/>
              </a:p>
            </p:txBody>
          </p:sp>
        </mc:Choice>
        <mc:Fallback xmlns="">
          <p:sp>
            <p:nvSpPr>
              <p:cNvPr id="17" name="Прямоугольник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1158" y="3973155"/>
                <a:ext cx="2448272" cy="751616"/>
              </a:xfrm>
              <a:prstGeom prst="rect">
                <a:avLst/>
              </a:prstGeom>
              <a:blipFill rotWithShape="0">
                <a:blip r:embed="rId4"/>
                <a:stretch>
                  <a:fillRect b="-268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Прямоугольник 17"/>
              <p:cNvSpPr/>
              <p:nvPr/>
            </p:nvSpPr>
            <p:spPr>
              <a:xfrm>
                <a:off x="4521539" y="3266687"/>
                <a:ext cx="2448272" cy="7662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i="1" smtClean="0">
                          <a:latin typeface="Cambria Math" panose="02040503050406030204" pitchFamily="18" charset="0"/>
                        </a:rPr>
                        <m:t>𝐸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ru-RU" sz="3200" i="1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ru-RU" sz="3200" b="0" i="1" smtClean="0">
                              <a:latin typeface="Cambria Math" panose="02040503050406030204" pitchFamily="18" charset="0"/>
                            </a:rPr>
                            <m:t>?</m:t>
                          </m:r>
                        </m:e>
                      </m:groupChr>
                      <m:r>
                        <a:rPr lang="ru-RU" sz="3200" b="0" i="1" smtClean="0">
                          <a:latin typeface="Cambria Math" panose="02040503050406030204" pitchFamily="18" charset="0"/>
                        </a:rPr>
                        <m:t>В</m:t>
                      </m:r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18" name="Прямоугольник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1539" y="3266687"/>
                <a:ext cx="2448272" cy="766235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угольник 18"/>
              <p:cNvSpPr/>
              <p:nvPr/>
            </p:nvSpPr>
            <p:spPr>
              <a:xfrm>
                <a:off x="6393257" y="2743264"/>
                <a:ext cx="2448272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0" i="1" smtClean="0">
                          <a:latin typeface="Cambria Math" panose="02040503050406030204" pitchFamily="18" charset="0"/>
                        </a:rPr>
                        <m:t>А=3</m:t>
                      </m:r>
                      <m:r>
                        <a:rPr lang="ru-RU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ru-RU" sz="3200" b="0" i="1" smtClean="0">
                          <a:latin typeface="Cambria Math" panose="02040503050406030204" pitchFamily="18" charset="0"/>
                        </a:rPr>
                        <m:t>Е</m:t>
                      </m:r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19" name="Прямоугольник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3257" y="2743264"/>
                <a:ext cx="2448272" cy="584775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19"/>
              <p:cNvSpPr/>
              <p:nvPr/>
            </p:nvSpPr>
            <p:spPr>
              <a:xfrm>
                <a:off x="6517480" y="4139996"/>
                <a:ext cx="2448272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0" i="1" smtClean="0">
                          <a:latin typeface="Cambria Math" panose="02040503050406030204" pitchFamily="18" charset="0"/>
                        </a:rPr>
                        <m:t>С=4</m:t>
                      </m:r>
                      <m:r>
                        <a:rPr lang="ru-RU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ru-RU" sz="3200" b="0" i="1" smtClean="0">
                          <a:latin typeface="Cambria Math" panose="02040503050406030204" pitchFamily="18" charset="0"/>
                        </a:rPr>
                        <m:t>Е</m:t>
                      </m:r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20" name="Прямоугольник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7480" y="4139996"/>
                <a:ext cx="2448272" cy="58477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20"/>
              <p:cNvSpPr/>
              <p:nvPr/>
            </p:nvSpPr>
            <p:spPr>
              <a:xfrm>
                <a:off x="6415294" y="3404251"/>
                <a:ext cx="2448272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i="1" smtClean="0">
                          <a:latin typeface="Cambria Math" panose="02040503050406030204" pitchFamily="18" charset="0"/>
                        </a:rPr>
                        <m:t>В</m:t>
                      </m:r>
                      <m:r>
                        <a:rPr lang="ru-RU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   </m:t>
                      </m:r>
                      <m:r>
                        <a:rPr lang="ru-RU" sz="3200" b="0" i="1" smtClean="0">
                          <a:latin typeface="Cambria Math" panose="02040503050406030204" pitchFamily="18" charset="0"/>
                        </a:rPr>
                        <m:t>?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   </m:t>
                      </m:r>
                      <m:r>
                        <a:rPr lang="ru-RU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ru-RU" sz="3200" b="0" i="1" smtClean="0">
                          <a:latin typeface="Cambria Math" panose="02040503050406030204" pitchFamily="18" charset="0"/>
                        </a:rPr>
                        <m:t>Е</m:t>
                      </m:r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21" name="Прямоугольник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5294" y="3404251"/>
                <a:ext cx="2448272" cy="584775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Скругленный прямоугольник 1"/>
          <p:cNvSpPr/>
          <p:nvPr/>
        </p:nvSpPr>
        <p:spPr>
          <a:xfrm>
            <a:off x="7540007" y="3479009"/>
            <a:ext cx="433312" cy="36004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ru-RU" sz="32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027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1640" y="431666"/>
            <a:ext cx="61926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задача № 2 </a:t>
            </a:r>
          </a:p>
          <a:p>
            <a:pPr algn="ctr"/>
            <a:r>
              <a:rPr lang="ru-RU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(проблемная ситуация)</a:t>
            </a:r>
            <a:endParaRPr lang="ru-RU" sz="28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10746" t="31840" r="12376" b="32890"/>
          <a:stretch/>
        </p:blipFill>
        <p:spPr>
          <a:xfrm>
            <a:off x="323528" y="2204864"/>
            <a:ext cx="8370925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2624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409</Words>
  <Application>Microsoft Office PowerPoint</Application>
  <PresentationFormat>Экран (4:3)</PresentationFormat>
  <Paragraphs>75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«Математика 1»</dc:title>
  <dc:creator>Ольга</dc:creator>
  <cp:lastModifiedBy>Ирина</cp:lastModifiedBy>
  <cp:revision>117</cp:revision>
  <dcterms:created xsi:type="dcterms:W3CDTF">2016-03-12T21:35:53Z</dcterms:created>
  <dcterms:modified xsi:type="dcterms:W3CDTF">2024-06-13T13:06:53Z</dcterms:modified>
</cp:coreProperties>
</file>