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57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2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6143" y="1939724"/>
            <a:ext cx="103627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Склонение </a:t>
            </a:r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имён существительных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9632" y="5197231"/>
            <a:ext cx="5229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 учебному предмету: русский язык </a:t>
            </a:r>
          </a:p>
          <a:p>
            <a:r>
              <a:rPr lang="ru-RU" dirty="0" smtClean="0"/>
              <a:t> Учитель начальных классов </a:t>
            </a:r>
            <a:r>
              <a:rPr lang="ru-RU" smtClean="0"/>
              <a:t>МОУ «СОШ №26»</a:t>
            </a:r>
            <a:endParaRPr lang="ru-RU" dirty="0" smtClean="0"/>
          </a:p>
          <a:p>
            <a:r>
              <a:rPr lang="ru-RU" dirty="0" smtClean="0"/>
              <a:t>Евдокимова Елена Александровна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779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14760" y="1748854"/>
            <a:ext cx="4800600" cy="635000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768917" y="2443918"/>
            <a:ext cx="4800600" cy="635000"/>
            <a:chOff x="1728" y="2048"/>
            <a:chExt cx="3024" cy="400"/>
          </a:xfrm>
        </p:grpSpPr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" name="Group 116"/>
          <p:cNvGrpSpPr>
            <a:grpSpLocks/>
          </p:cNvGrpSpPr>
          <p:nvPr/>
        </p:nvGrpSpPr>
        <p:grpSpPr bwMode="auto">
          <a:xfrm>
            <a:off x="745363" y="4089679"/>
            <a:ext cx="4800600" cy="635000"/>
            <a:chOff x="1728" y="2624"/>
            <a:chExt cx="3024" cy="400"/>
          </a:xfrm>
        </p:grpSpPr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grpSp>
          <p:nvGrpSpPr>
            <p:cNvPr id="119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28642" y="1924223"/>
            <a:ext cx="500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</a:t>
            </a:r>
            <a:r>
              <a:rPr lang="ru-RU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начальную </a:t>
            </a:r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(</a:t>
            </a:r>
            <a:r>
              <a:rPr lang="ru-RU" dirty="0" err="1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242962" y="2589391"/>
            <a:ext cx="362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род существительного</a:t>
            </a:r>
            <a:endParaRPr 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9" name="Group 116"/>
          <p:cNvGrpSpPr>
            <a:grpSpLocks/>
          </p:cNvGrpSpPr>
          <p:nvPr/>
        </p:nvGrpSpPr>
        <p:grpSpPr bwMode="auto">
          <a:xfrm>
            <a:off x="745363" y="3249329"/>
            <a:ext cx="4800603" cy="635000"/>
            <a:chOff x="1728" y="2624"/>
            <a:chExt cx="3024" cy="400"/>
          </a:xfrm>
        </p:grpSpPr>
        <p:sp>
          <p:nvSpPr>
            <p:cNvPr id="230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Text Box 118"/>
            <p:cNvSpPr txBox="1">
              <a:spLocks noChangeArrowheads="1"/>
            </p:cNvSpPr>
            <p:nvPr/>
          </p:nvSpPr>
          <p:spPr bwMode="auto">
            <a:xfrm>
              <a:off x="2055" y="2697"/>
              <a:ext cx="26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smtClean="0">
                  <a:solidFill>
                    <a:srgbClr val="3937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Выделить окончание в начальной форме</a:t>
              </a:r>
              <a:endParaRPr lang="en-US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2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233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1320489" y="4198237"/>
            <a:ext cx="461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роду и окончанию определить склонение</a:t>
            </a:r>
            <a:endParaRPr 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" name="Рисунок 2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296" y="1741560"/>
            <a:ext cx="4620601" cy="3183618"/>
          </a:xfrm>
          <a:prstGeom prst="rect">
            <a:avLst/>
          </a:prstGeom>
        </p:spPr>
      </p:pic>
      <p:pic>
        <p:nvPicPr>
          <p:cNvPr id="288" name="Рисунок 2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33" y="1437845"/>
            <a:ext cx="952500" cy="952500"/>
          </a:xfrm>
          <a:prstGeom prst="rect">
            <a:avLst/>
          </a:prstGeom>
        </p:spPr>
      </p:pic>
      <p:sp>
        <p:nvSpPr>
          <p:cNvPr id="291" name="Прямоугольник 290"/>
          <p:cNvSpPr/>
          <p:nvPr/>
        </p:nvSpPr>
        <p:spPr>
          <a:xfrm>
            <a:off x="45293" y="736371"/>
            <a:ext cx="12205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Как определить склонение имени существительного?</a:t>
            </a:r>
            <a:endParaRPr lang="ru-RU" sz="4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0112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8" grpId="0"/>
      <p:bldP spid="2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24" y="650326"/>
            <a:ext cx="1113041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имена существительные и определите их склонение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424" y="1467615"/>
            <a:ext cx="10963386" cy="83099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Железо, иней, морковь, антенна, рюкзак, здоровье, беседа, кофе, деревня, память, </a:t>
            </a:r>
            <a:endParaRPr lang="ru-RU" sz="2400" dirty="0" smtClean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</a:t>
            </a:r>
            <a:r>
              <a:rPr lang="ru-RU" sz="24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гвоздика.</a:t>
            </a:r>
            <a:endParaRPr lang="ru-RU" sz="24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001485" y="2699655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9636033" y="2699656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318759" y="2690944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01485" y="3284430"/>
            <a:ext cx="15168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антенна</a:t>
            </a:r>
          </a:p>
          <a:p>
            <a:r>
              <a:rPr lang="ru-RU" sz="28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  <a:endParaRPr lang="ru-RU" sz="28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гвоздика</a:t>
            </a:r>
          </a:p>
        </p:txBody>
      </p:sp>
      <p:sp>
        <p:nvSpPr>
          <p:cNvPr id="233" name="Прямоугольник 232"/>
          <p:cNvSpPr/>
          <p:nvPr/>
        </p:nvSpPr>
        <p:spPr>
          <a:xfrm>
            <a:off x="5318759" y="327571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</a:t>
            </a:r>
          </a:p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иней</a:t>
            </a:r>
          </a:p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рюкзак</a:t>
            </a:r>
          </a:p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9636033" y="3275717"/>
            <a:ext cx="1440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</a:p>
          <a:p>
            <a:r>
              <a:rPr lang="ru-RU" sz="2800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</p:txBody>
      </p:sp>
      <p:sp>
        <p:nvSpPr>
          <p:cNvPr id="235" name="Прямоугольник 234"/>
          <p:cNvSpPr/>
          <p:nvPr/>
        </p:nvSpPr>
        <p:spPr>
          <a:xfrm>
            <a:off x="2111828" y="3424780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2116182" y="3879248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2235281" y="4287266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6239234" y="3438652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6157889" y="3819868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603389" y="3827302"/>
            <a:ext cx="283483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6552746" y="4684064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6618061" y="5080862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0806909" y="3424780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6426925" y="4275099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4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  <p:bldP spid="232" grpId="0"/>
      <p:bldP spid="233" grpId="0"/>
      <p:bldP spid="234" grpId="0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4" y="514074"/>
            <a:ext cx="1152000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96" y="510844"/>
            <a:ext cx="1152000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8" name="Рисунок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53" y="510844"/>
            <a:ext cx="1001984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9" name="Рисунок 2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10" y="537748"/>
            <a:ext cx="1459232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07" y="510844"/>
            <a:ext cx="1152000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27" y="531288"/>
            <a:ext cx="1152000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2" name="Рисунок 2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46" y="537748"/>
            <a:ext cx="1152000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3" name="Рисунок 2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3" y="544208"/>
            <a:ext cx="1152000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4" name="Рисунок 2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60" y="577572"/>
            <a:ext cx="1125096" cy="11250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" name="Рисунок 2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0" y="577572"/>
            <a:ext cx="1152000" cy="11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6" name="TextBox 235"/>
          <p:cNvSpPr txBox="1"/>
          <p:nvPr/>
        </p:nvSpPr>
        <p:spPr>
          <a:xfrm>
            <a:off x="1302757" y="1803796"/>
            <a:ext cx="916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безударные гласные. Разберите слова по составу.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7" name="Рисунок 2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542" y="2327016"/>
            <a:ext cx="707202" cy="7072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38" name="TextBox 237"/>
          <p:cNvSpPr txBox="1"/>
          <p:nvPr/>
        </p:nvSpPr>
        <p:spPr>
          <a:xfrm>
            <a:off x="1847978" y="2507647"/>
            <a:ext cx="157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9" name="Рисунок 2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2757" y="3250492"/>
            <a:ext cx="526772" cy="526772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1829529" y="3245293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Дор…га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2" name="Рисунок 2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2757" y="3991690"/>
            <a:ext cx="543627" cy="543627"/>
          </a:xfrm>
          <a:prstGeom prst="rect">
            <a:avLst/>
          </a:prstGeom>
        </p:spPr>
      </p:pic>
      <p:sp>
        <p:nvSpPr>
          <p:cNvPr id="243" name="TextBox 242"/>
          <p:cNvSpPr txBox="1"/>
          <p:nvPr/>
        </p:nvSpPr>
        <p:spPr>
          <a:xfrm>
            <a:off x="1812397" y="3979588"/>
            <a:ext cx="1609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Т…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традь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" name="Рисунок 2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5427" y="2327016"/>
            <a:ext cx="723182" cy="723182"/>
          </a:xfrm>
          <a:prstGeom prst="rect">
            <a:avLst/>
          </a:prstGeom>
        </p:spPr>
      </p:pic>
      <p:sp>
        <p:nvSpPr>
          <p:cNvPr id="246" name="TextBox 245"/>
          <p:cNvSpPr txBox="1"/>
          <p:nvPr/>
        </p:nvSpPr>
        <p:spPr>
          <a:xfrm>
            <a:off x="5342716" y="2507647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льзить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7" name="Рисунок 2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0561" y="3117879"/>
            <a:ext cx="778048" cy="77804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48" name="TextBox 247"/>
          <p:cNvSpPr txBox="1"/>
          <p:nvPr/>
        </p:nvSpPr>
        <p:spPr>
          <a:xfrm>
            <a:off x="5342716" y="3254044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пительный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9" name="Рисунок 2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69527" y="3963608"/>
            <a:ext cx="539200" cy="539200"/>
          </a:xfrm>
          <a:prstGeom prst="rect">
            <a:avLst/>
          </a:prstGeom>
        </p:spPr>
      </p:pic>
      <p:sp>
        <p:nvSpPr>
          <p:cNvPr id="250" name="TextBox 249"/>
          <p:cNvSpPr txBox="1"/>
          <p:nvPr/>
        </p:nvSpPr>
        <p:spPr>
          <a:xfrm>
            <a:off x="5342716" y="4012097"/>
            <a:ext cx="205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С…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доватый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1" name="Рисунок 2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2373" y="2354724"/>
            <a:ext cx="612268" cy="612268"/>
          </a:xfrm>
          <a:prstGeom prst="rect">
            <a:avLst/>
          </a:prstGeom>
        </p:spPr>
      </p:pic>
      <p:sp>
        <p:nvSpPr>
          <p:cNvPr id="252" name="TextBox 251"/>
          <p:cNvSpPr txBox="1"/>
          <p:nvPr/>
        </p:nvSpPr>
        <p:spPr>
          <a:xfrm>
            <a:off x="9612452" y="2438038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П…лёт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3" name="Рисунок 2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32373" y="3157329"/>
            <a:ext cx="611184" cy="611184"/>
          </a:xfrm>
          <a:prstGeom prst="rect">
            <a:avLst/>
          </a:prstGeom>
        </p:spPr>
      </p:pic>
      <p:sp>
        <p:nvSpPr>
          <p:cNvPr id="254" name="TextBox 253"/>
          <p:cNvSpPr txBox="1"/>
          <p:nvPr/>
        </p:nvSpPr>
        <p:spPr>
          <a:xfrm>
            <a:off x="9612452" y="3254044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…ник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" name="Рисунок 2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0100" y="3947079"/>
            <a:ext cx="555729" cy="555729"/>
          </a:xfrm>
          <a:prstGeom prst="rect">
            <a:avLst/>
          </a:prstGeom>
        </p:spPr>
      </p:pic>
      <p:sp>
        <p:nvSpPr>
          <p:cNvPr id="257" name="TextBox 256"/>
          <p:cNvSpPr txBox="1"/>
          <p:nvPr/>
        </p:nvSpPr>
        <p:spPr>
          <a:xfrm>
            <a:off x="9612452" y="4012097"/>
            <a:ext cx="146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К…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313988" y="2441064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488876" y="3139887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080373" y="3881232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818913" y="2434378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6000167" y="3179490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640474" y="3932555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9940793" y="2369602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0138255" y="3179489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9933477" y="3950542"/>
            <a:ext cx="4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3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Рисунок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5" y="722811"/>
            <a:ext cx="9413966" cy="5556885"/>
          </a:xfrm>
          <a:prstGeom prst="rect">
            <a:avLst/>
          </a:prstGeom>
        </p:spPr>
      </p:pic>
      <p:pic>
        <p:nvPicPr>
          <p:cNvPr id="250" name="Рисунок 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8051" y="103414"/>
            <a:ext cx="1238794" cy="1238794"/>
          </a:xfrm>
          <a:prstGeom prst="rect">
            <a:avLst/>
          </a:prstGeom>
        </p:spPr>
      </p:pic>
      <p:pic>
        <p:nvPicPr>
          <p:cNvPr id="251" name="Рисунок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02983" y="103414"/>
            <a:ext cx="1389017" cy="13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52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622" y="563333"/>
            <a:ext cx="10166489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предложения и определите падежи выделенных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имён существительных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837079" y="2203269"/>
            <a:ext cx="4397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купила </a:t>
            </a:r>
            <a:r>
              <a:rPr lang="ru-RU" altLang="ru-RU" sz="2000" b="1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яблоки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магазине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гуляли по </a:t>
            </a:r>
            <a:r>
              <a:rPr lang="ru-RU" altLang="ru-RU" sz="2000" b="1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вечером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лежит </a:t>
            </a:r>
            <a:r>
              <a:rPr lang="ru-RU" altLang="ru-RU" sz="2000" b="1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499036" y="1861111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338763" y="2264229"/>
            <a:ext cx="33312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горжусь своей </a:t>
            </a:r>
            <a:r>
              <a:rPr lang="ru-RU" altLang="ru-RU" b="1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страной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растут красивые </a:t>
            </a:r>
            <a:r>
              <a:rPr lang="ru-RU" altLang="ru-RU" b="1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играли с </a:t>
            </a:r>
            <a:r>
              <a:rPr lang="ru-RU" altLang="ru-RU" b="1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мячом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улице. </a:t>
            </a:r>
          </a:p>
          <a:p>
            <a:endParaRPr lang="ru-RU" dirty="0"/>
          </a:p>
        </p:txBody>
      </p:sp>
      <p:sp>
        <p:nvSpPr>
          <p:cNvPr id="236" name="TextBox 235"/>
          <p:cNvSpPr txBox="1"/>
          <p:nvPr/>
        </p:nvSpPr>
        <p:spPr>
          <a:xfrm>
            <a:off x="2545877" y="276238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775345" y="3708984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9244468" y="1972436"/>
            <a:ext cx="660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9800196" y="276238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831731" y="3606507"/>
            <a:ext cx="660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2" name="Рисунок 2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6" y="2206963"/>
            <a:ext cx="2422855" cy="24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056" y="3609942"/>
            <a:ext cx="2951159" cy="3020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813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склонение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268">
            <a:off x="4893708" y="1218140"/>
            <a:ext cx="1202802" cy="1116938"/>
          </a:xfrm>
        </p:spPr>
      </p:pic>
      <p:sp>
        <p:nvSpPr>
          <p:cNvPr id="5" name="TextBox 4"/>
          <p:cNvSpPr txBox="1"/>
          <p:nvPr/>
        </p:nvSpPr>
        <p:spPr>
          <a:xfrm>
            <a:off x="838200" y="2367069"/>
            <a:ext cx="11066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изменение формы имени существительного по падежам и числам. В русском языке существуют три склонения, каждое из которых имеет свои особенности и правила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7406" y="405161"/>
            <a:ext cx="68971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Новая тема</a:t>
            </a:r>
            <a:endParaRPr lang="ru-RU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1056" y="4620208"/>
            <a:ext cx="2690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93793"/>
                </a:solidFill>
              </a:rPr>
              <a:t>Имена существительные каждого склонения при изменении по падежам имеют одинаковые окончания в одних и тех же </a:t>
            </a:r>
            <a:r>
              <a:rPr lang="ru-RU" sz="1600" dirty="0" smtClean="0">
                <a:solidFill>
                  <a:srgbClr val="393793"/>
                </a:solidFill>
              </a:rPr>
              <a:t>падежах.</a:t>
            </a:r>
            <a:endParaRPr lang="ru-RU" sz="1600" dirty="0">
              <a:solidFill>
                <a:srgbClr val="393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30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612" y="70634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endParaRPr 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36" y="955288"/>
            <a:ext cx="827678" cy="827678"/>
          </a:xfrm>
        </p:spPr>
      </p:pic>
      <p:sp>
        <p:nvSpPr>
          <p:cNvPr id="5" name="TextBox 4"/>
          <p:cNvSpPr txBox="1"/>
          <p:nvPr/>
        </p:nvSpPr>
        <p:spPr>
          <a:xfrm>
            <a:off x="1253036" y="2031908"/>
            <a:ext cx="9171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первому склонению относятся существительные женского и мужского рода, которые в начальной форме (именительном падеже единственного числа) оканчиваются на -а, -я.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7919" y="3675134"/>
            <a:ext cx="567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мама, школа, папа, земля.</a:t>
            </a:r>
            <a:endParaRPr lang="ru-RU" sz="36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2775" y="3894964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5109" y="4419038"/>
            <a:ext cx="271265" cy="358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2106" y="3899050"/>
            <a:ext cx="235130" cy="308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53537" y="4468780"/>
            <a:ext cx="227720" cy="308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5336" y="5090906"/>
            <a:ext cx="3424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роще</a:t>
            </a:r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(рощ</a:t>
            </a:r>
            <a:r>
              <a:rPr lang="ru-RU" sz="2000" b="1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 склонение</a:t>
            </a:r>
            <a:endParaRPr lang="ru-RU" sz="20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6895" y="487546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ж.р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785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612" y="70634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endParaRPr 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036" y="2031908"/>
            <a:ext cx="9171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второму склонению относятся существительные мужского рода с нулевым окончанием и среднего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 с окончанием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-о, -е.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6000" y="3357471"/>
            <a:ext cx="567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дом, сад, окно, море.</a:t>
            </a:r>
            <a:endParaRPr lang="ru-RU" sz="36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7312" y="3605860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17" y="963678"/>
            <a:ext cx="810895" cy="8108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300752" y="3569766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67401" y="3605860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4525" y="4122699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6000" y="4711726"/>
            <a:ext cx="340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окне</a:t>
            </a:r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(окн</a:t>
            </a:r>
            <a:r>
              <a:rPr lang="ru-RU" sz="2000" b="1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 склонение</a:t>
            </a:r>
            <a:endParaRPr lang="ru-RU" sz="20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8630" y="443362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ср.р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87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612" y="70634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endParaRPr lang="ru-RU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036" y="2031908"/>
            <a:ext cx="9171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третьему склонению относятся существительные женского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рода, которые оканчиваются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мягкий знак -ь.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0205" y="3223942"/>
            <a:ext cx="567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тетрадь, дочь, ночь, дверь.</a:t>
            </a:r>
            <a:endParaRPr lang="ru-RU" sz="36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2939" y="3963552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80" y="938124"/>
            <a:ext cx="731632" cy="7316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993084" y="3457469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91452" y="3466007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8412" y="3963552"/>
            <a:ext cx="269968" cy="314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0205" y="4617170"/>
            <a:ext cx="4004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(тетрад</a:t>
            </a:r>
            <a:r>
              <a:rPr lang="ru-RU" sz="2000" b="1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dirty="0" smtClean="0">
                <a:solidFill>
                  <a:srgbClr val="3937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3 склонение</a:t>
            </a:r>
            <a:endParaRPr lang="ru-RU" sz="2000" dirty="0">
              <a:solidFill>
                <a:srgbClr val="3937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829" y="43638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ж.р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960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64" y="850785"/>
            <a:ext cx="827678" cy="827678"/>
          </a:xfrm>
        </p:spPr>
      </p:pic>
      <p:pic>
        <p:nvPicPr>
          <p:cNvPr id="229" name="Рисунок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51" y="850785"/>
            <a:ext cx="810895" cy="810895"/>
          </a:xfrm>
          <a:prstGeom prst="rect">
            <a:avLst/>
          </a:prstGeom>
        </p:spPr>
      </p:pic>
      <p:pic>
        <p:nvPicPr>
          <p:cNvPr id="230" name="Рисунок 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614" y="834001"/>
            <a:ext cx="827678" cy="8276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825" y="1678463"/>
            <a:ext cx="986360" cy="986360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26490" y="1678463"/>
            <a:ext cx="938463" cy="938463"/>
          </a:xfrm>
          <a:prstGeom prst="rect">
            <a:avLst/>
          </a:prstGeom>
        </p:spPr>
      </p:pic>
      <p:pic>
        <p:nvPicPr>
          <p:cNvPr id="232" name="Рисунок 2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692" y="1630566"/>
            <a:ext cx="986360" cy="986360"/>
          </a:xfrm>
          <a:prstGeom prst="rect">
            <a:avLst/>
          </a:prstGeom>
        </p:spPr>
      </p:pic>
      <p:pic>
        <p:nvPicPr>
          <p:cNvPr id="234" name="Рисунок 2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17346" y="1565884"/>
            <a:ext cx="938463" cy="938463"/>
          </a:xfrm>
          <a:prstGeom prst="rect">
            <a:avLst/>
          </a:prstGeom>
        </p:spPr>
      </p:pic>
      <p:pic>
        <p:nvPicPr>
          <p:cNvPr id="235" name="Рисунок 2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11023" flipH="1">
            <a:off x="9450007" y="1826888"/>
            <a:ext cx="716677" cy="716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3" y="2664823"/>
            <a:ext cx="1070887" cy="1070887"/>
          </a:xfrm>
          <a:prstGeom prst="rect">
            <a:avLst/>
          </a:prstGeom>
        </p:spPr>
      </p:pic>
      <p:pic>
        <p:nvPicPr>
          <p:cNvPr id="236" name="Рисунок 2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54" y="2623890"/>
            <a:ext cx="1111820" cy="1111820"/>
          </a:xfrm>
          <a:prstGeom prst="rect">
            <a:avLst/>
          </a:prstGeom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95" y="2623890"/>
            <a:ext cx="1036052" cy="1036052"/>
          </a:xfrm>
          <a:prstGeom prst="rect">
            <a:avLst/>
          </a:prstGeom>
        </p:spPr>
      </p:pic>
      <p:pic>
        <p:nvPicPr>
          <p:cNvPr id="238" name="Рисунок 2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89" y="2586006"/>
            <a:ext cx="1111820" cy="1111820"/>
          </a:xfrm>
          <a:prstGeom prst="rect">
            <a:avLst/>
          </a:prstGeom>
        </p:spPr>
      </p:pic>
      <p:pic>
        <p:nvPicPr>
          <p:cNvPr id="239" name="Рисунок 2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57" y="2586006"/>
            <a:ext cx="1036052" cy="1036052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71" y="2548122"/>
            <a:ext cx="1111820" cy="1111820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08" y="2600142"/>
            <a:ext cx="1111684" cy="1111684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27" y="2583320"/>
            <a:ext cx="1111820" cy="1111820"/>
          </a:xfrm>
          <a:prstGeom prst="rect">
            <a:avLst/>
          </a:prstGeom>
        </p:spPr>
      </p:pic>
      <p:pic>
        <p:nvPicPr>
          <p:cNvPr id="244" name="Рисунок 2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84" y="2568588"/>
            <a:ext cx="1070887" cy="1070887"/>
          </a:xfrm>
          <a:prstGeom prst="rect">
            <a:avLst/>
          </a:prstGeom>
        </p:spPr>
      </p:pic>
      <p:pic>
        <p:nvPicPr>
          <p:cNvPr id="245" name="Рисунок 2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415" y="2510238"/>
            <a:ext cx="1111820" cy="1111820"/>
          </a:xfrm>
          <a:prstGeom prst="rect">
            <a:avLst/>
          </a:prstGeom>
        </p:spPr>
      </p:pic>
      <p:pic>
        <p:nvPicPr>
          <p:cNvPr id="246" name="Рисунок 2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0190" y="3417389"/>
            <a:ext cx="150223" cy="150223"/>
          </a:xfrm>
          <a:prstGeom prst="rect">
            <a:avLst/>
          </a:prstGeom>
        </p:spPr>
      </p:pic>
      <p:pic>
        <p:nvPicPr>
          <p:cNvPr id="247" name="Рисунок 2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5196" y="3417986"/>
            <a:ext cx="150223" cy="150223"/>
          </a:xfrm>
          <a:prstGeom prst="rect">
            <a:avLst/>
          </a:prstGeom>
        </p:spPr>
      </p:pic>
      <p:pic>
        <p:nvPicPr>
          <p:cNvPr id="248" name="Рисунок 2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2343" y="3417389"/>
            <a:ext cx="150223" cy="150223"/>
          </a:xfrm>
          <a:prstGeom prst="rect">
            <a:avLst/>
          </a:prstGeom>
        </p:spPr>
      </p:pic>
      <p:pic>
        <p:nvPicPr>
          <p:cNvPr id="249" name="Рисунок 2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7342" y="3417389"/>
            <a:ext cx="150223" cy="150223"/>
          </a:xfrm>
          <a:prstGeom prst="rect">
            <a:avLst/>
          </a:prstGeom>
        </p:spPr>
      </p:pic>
      <p:pic>
        <p:nvPicPr>
          <p:cNvPr id="250" name="Рисунок 2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8366" y="3417389"/>
            <a:ext cx="150223" cy="150223"/>
          </a:xfrm>
          <a:prstGeom prst="rect">
            <a:avLst/>
          </a:prstGeom>
        </p:spPr>
      </p:pic>
      <p:pic>
        <p:nvPicPr>
          <p:cNvPr id="251" name="Рисунок 2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4312" y="3417389"/>
            <a:ext cx="150223" cy="150223"/>
          </a:xfrm>
          <a:prstGeom prst="rect">
            <a:avLst/>
          </a:prstGeom>
        </p:spPr>
      </p:pic>
      <p:pic>
        <p:nvPicPr>
          <p:cNvPr id="252" name="Рисунок 2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3843" y="3417389"/>
            <a:ext cx="150223" cy="150223"/>
          </a:xfrm>
          <a:prstGeom prst="rect">
            <a:avLst/>
          </a:prstGeom>
        </p:spPr>
      </p:pic>
      <p:pic>
        <p:nvPicPr>
          <p:cNvPr id="253" name="Рисунок 2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4901" y="3417388"/>
            <a:ext cx="150223" cy="150223"/>
          </a:xfrm>
          <a:prstGeom prst="rect">
            <a:avLst/>
          </a:prstGeom>
        </p:spPr>
      </p:pic>
      <p:pic>
        <p:nvPicPr>
          <p:cNvPr id="254" name="Рисунок 2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6217" y="3267165"/>
            <a:ext cx="150223" cy="150223"/>
          </a:xfrm>
          <a:prstGeom prst="rect">
            <a:avLst/>
          </a:prstGeom>
        </p:spPr>
      </p:pic>
      <p:pic>
        <p:nvPicPr>
          <p:cNvPr id="255" name="Рисунок 2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2163" y="3267164"/>
            <a:ext cx="150223" cy="150223"/>
          </a:xfrm>
          <a:prstGeom prst="rect">
            <a:avLst/>
          </a:prstGeom>
        </p:spPr>
      </p:pic>
      <p:sp>
        <p:nvSpPr>
          <p:cNvPr id="256" name="Прямоугольник 255"/>
          <p:cNvSpPr/>
          <p:nvPr/>
        </p:nvSpPr>
        <p:spPr>
          <a:xfrm>
            <a:off x="2708085" y="3417749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дядя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528773" y="3492499"/>
            <a:ext cx="185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трава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4835458" y="3417387"/>
            <a:ext cx="1180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6734228" y="3417387"/>
            <a:ext cx="1626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поле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9051507" y="3417387"/>
            <a:ext cx="1800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степь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1946055" y="3810223"/>
            <a:ext cx="360259" cy="401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949794" y="3753185"/>
            <a:ext cx="360259" cy="401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7904699" y="3756353"/>
            <a:ext cx="360259" cy="401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5950636" y="3758443"/>
            <a:ext cx="360259" cy="401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10421186" y="3719845"/>
            <a:ext cx="360259" cy="401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40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8" grpId="0"/>
      <p:bldP spid="259" grpId="0"/>
      <p:bldP spid="260" grpId="0"/>
      <p:bldP spid="261" grpId="0"/>
      <p:bldP spid="262" grpId="0" animBg="1"/>
      <p:bldP spid="266" grpId="0" animBg="1"/>
      <p:bldP spid="267" grpId="0" animBg="1"/>
      <p:bldP spid="268" grpId="0" animBg="1"/>
      <p:bldP spid="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370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склонение </vt:lpstr>
      <vt:lpstr>склонение</vt:lpstr>
      <vt:lpstr>склонение</vt:lpstr>
      <vt:lpstr>склонение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RePack by Diakov</cp:lastModifiedBy>
  <cp:revision>69</cp:revision>
  <dcterms:created xsi:type="dcterms:W3CDTF">2020-05-18T13:21:39Z</dcterms:created>
  <dcterms:modified xsi:type="dcterms:W3CDTF">2024-06-14T13:46:45Z</dcterms:modified>
</cp:coreProperties>
</file>