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5985BE-D3F1-4F7C-B2EE-E62042C10B5A}" v="262" dt="2025-03-31T10:17:03.316"/>
    <p1510:client id="{9105C21E-849E-42C3-A26A-FA39EB9EA87D}" v="2" dt="2025-03-31T10:17:54.421"/>
    <p1510:client id="{E557A22A-484D-46E2-A6D9-F0EF6E1C6780}" v="128" dt="2025-03-31T10:03:14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5EC540-0F7C-4F42-98F9-70405FED2321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46DFA21-B917-409A-ABE9-F2B402C60931}">
      <dgm:prSet/>
      <dgm:spPr/>
      <dgm:t>
        <a:bodyPr/>
        <a:lstStyle/>
        <a:p>
          <a:r>
            <a:rPr lang="ru-RU"/>
            <a:t>1.Предпосылки реформ.</a:t>
          </a:r>
          <a:endParaRPr lang="en-US"/>
        </a:p>
      </dgm:t>
    </dgm:pt>
    <dgm:pt modelId="{2D864FA1-07D5-4B07-908F-E04BA990AA59}" type="parTrans" cxnId="{70EC39F2-B7AE-4564-8154-569930AD0901}">
      <dgm:prSet/>
      <dgm:spPr/>
      <dgm:t>
        <a:bodyPr/>
        <a:lstStyle/>
        <a:p>
          <a:endParaRPr lang="en-US"/>
        </a:p>
      </dgm:t>
    </dgm:pt>
    <dgm:pt modelId="{18883B53-D010-4CCE-9303-E0C60B0785D6}" type="sibTrans" cxnId="{70EC39F2-B7AE-4564-8154-569930AD0901}">
      <dgm:prSet/>
      <dgm:spPr/>
      <dgm:t>
        <a:bodyPr/>
        <a:lstStyle/>
        <a:p>
          <a:endParaRPr lang="en-US"/>
        </a:p>
      </dgm:t>
    </dgm:pt>
    <dgm:pt modelId="{8113626A-9612-489C-8CD4-689BB1F5BF08}">
      <dgm:prSet/>
      <dgm:spPr/>
      <dgm:t>
        <a:bodyPr/>
        <a:lstStyle/>
        <a:p>
          <a:r>
            <a:rPr lang="ru-RU"/>
            <a:t>2.Реформы в сфере образования и культуры.</a:t>
          </a:r>
          <a:endParaRPr lang="en-US"/>
        </a:p>
      </dgm:t>
    </dgm:pt>
    <dgm:pt modelId="{16ABAE33-CFB1-46CF-BF47-01B430F9A843}" type="parTrans" cxnId="{2D486E63-548D-4191-B0BA-BDAFC4AFBA94}">
      <dgm:prSet/>
      <dgm:spPr/>
      <dgm:t>
        <a:bodyPr/>
        <a:lstStyle/>
        <a:p>
          <a:endParaRPr lang="en-US"/>
        </a:p>
      </dgm:t>
    </dgm:pt>
    <dgm:pt modelId="{9D3D0BB9-E4F6-4D32-A512-FBEB11AB9F9C}" type="sibTrans" cxnId="{2D486E63-548D-4191-B0BA-BDAFC4AFBA94}">
      <dgm:prSet/>
      <dgm:spPr/>
      <dgm:t>
        <a:bodyPr/>
        <a:lstStyle/>
        <a:p>
          <a:endParaRPr lang="en-US"/>
        </a:p>
      </dgm:t>
    </dgm:pt>
    <dgm:pt modelId="{BFBF9FC4-7FF4-4BAD-ADE3-E9E26B6F6F71}">
      <dgm:prSet/>
      <dgm:spPr/>
      <dgm:t>
        <a:bodyPr/>
        <a:lstStyle/>
        <a:p>
          <a:r>
            <a:rPr lang="ru-RU"/>
            <a:t>3.Изменение системы государственного управления.</a:t>
          </a:r>
          <a:endParaRPr lang="en-US"/>
        </a:p>
      </dgm:t>
    </dgm:pt>
    <dgm:pt modelId="{06AF25D0-1015-440C-8426-AAAE4AFCA65E}" type="parTrans" cxnId="{28FA8A6B-6A44-4992-8EDA-D85135651CD1}">
      <dgm:prSet/>
      <dgm:spPr/>
      <dgm:t>
        <a:bodyPr/>
        <a:lstStyle/>
        <a:p>
          <a:endParaRPr lang="en-US"/>
        </a:p>
      </dgm:t>
    </dgm:pt>
    <dgm:pt modelId="{0940F36A-B04F-47AD-8240-8327EC759F2B}" type="sibTrans" cxnId="{28FA8A6B-6A44-4992-8EDA-D85135651CD1}">
      <dgm:prSet/>
      <dgm:spPr/>
      <dgm:t>
        <a:bodyPr/>
        <a:lstStyle/>
        <a:p>
          <a:endParaRPr lang="en-US"/>
        </a:p>
      </dgm:t>
    </dgm:pt>
    <dgm:pt modelId="{E961B27D-3884-4177-B995-E44A19358257}">
      <dgm:prSet/>
      <dgm:spPr/>
      <dgm:t>
        <a:bodyPr/>
        <a:lstStyle/>
        <a:p>
          <a:r>
            <a:rPr lang="ru-RU"/>
            <a:t>4.«Табель о рангах».</a:t>
          </a:r>
          <a:endParaRPr lang="en-US"/>
        </a:p>
      </dgm:t>
    </dgm:pt>
    <dgm:pt modelId="{8E8A9BBB-1E0E-4157-9890-B1E0240D000F}" type="parTrans" cxnId="{87E55DB7-EC1D-41C5-BE5B-3BCFB88E4DDB}">
      <dgm:prSet/>
      <dgm:spPr/>
      <dgm:t>
        <a:bodyPr/>
        <a:lstStyle/>
        <a:p>
          <a:endParaRPr lang="en-US"/>
        </a:p>
      </dgm:t>
    </dgm:pt>
    <dgm:pt modelId="{3EFE4048-9173-437C-948F-41BEA555EF29}" type="sibTrans" cxnId="{87E55DB7-EC1D-41C5-BE5B-3BCFB88E4DDB}">
      <dgm:prSet/>
      <dgm:spPr/>
      <dgm:t>
        <a:bodyPr/>
        <a:lstStyle/>
        <a:p>
          <a:endParaRPr lang="en-US"/>
        </a:p>
      </dgm:t>
    </dgm:pt>
    <dgm:pt modelId="{0ED0B597-197E-43CE-8F1A-36E2C85791AD}">
      <dgm:prSet/>
      <dgm:spPr/>
      <dgm:t>
        <a:bodyPr/>
        <a:lstStyle/>
        <a:p>
          <a:r>
            <a:rPr lang="ru-RU"/>
            <a:t>5.Реформы областного управления, в церкви. Появление Прокуратуры.</a:t>
          </a:r>
          <a:endParaRPr lang="en-US"/>
        </a:p>
      </dgm:t>
    </dgm:pt>
    <dgm:pt modelId="{FF84B350-615F-4979-BFDB-22F569366019}" type="parTrans" cxnId="{DFCE4A00-AF05-471E-8EED-B9DEFBBBC2F0}">
      <dgm:prSet/>
      <dgm:spPr/>
      <dgm:t>
        <a:bodyPr/>
        <a:lstStyle/>
        <a:p>
          <a:endParaRPr lang="en-US"/>
        </a:p>
      </dgm:t>
    </dgm:pt>
    <dgm:pt modelId="{B9AFAC3F-B8CA-4E93-8F96-D8714C8265BD}" type="sibTrans" cxnId="{DFCE4A00-AF05-471E-8EED-B9DEFBBBC2F0}">
      <dgm:prSet/>
      <dgm:spPr/>
      <dgm:t>
        <a:bodyPr/>
        <a:lstStyle/>
        <a:p>
          <a:endParaRPr lang="en-US"/>
        </a:p>
      </dgm:t>
    </dgm:pt>
    <dgm:pt modelId="{5EDBFA67-8466-4F52-B76F-AFF8DC358684}">
      <dgm:prSet/>
      <dgm:spPr/>
      <dgm:t>
        <a:bodyPr/>
        <a:lstStyle/>
        <a:p>
          <a:r>
            <a:rPr lang="ru-RU"/>
            <a:t>6.«Указ о престолонаследии».</a:t>
          </a:r>
          <a:endParaRPr lang="en-US"/>
        </a:p>
      </dgm:t>
    </dgm:pt>
    <dgm:pt modelId="{0397C12E-FBC3-4B59-B75A-C2B44D160334}" type="parTrans" cxnId="{B8EAC18F-BC5F-4BDE-A80C-127C194970F4}">
      <dgm:prSet/>
      <dgm:spPr/>
      <dgm:t>
        <a:bodyPr/>
        <a:lstStyle/>
        <a:p>
          <a:endParaRPr lang="en-US"/>
        </a:p>
      </dgm:t>
    </dgm:pt>
    <dgm:pt modelId="{11431208-7BEE-4459-B580-81B725F7CA05}" type="sibTrans" cxnId="{B8EAC18F-BC5F-4BDE-A80C-127C194970F4}">
      <dgm:prSet/>
      <dgm:spPr/>
      <dgm:t>
        <a:bodyPr/>
        <a:lstStyle/>
        <a:p>
          <a:endParaRPr lang="en-US"/>
        </a:p>
      </dgm:t>
    </dgm:pt>
    <dgm:pt modelId="{93343A8C-9E4E-4F36-94F4-F83086AB989B}" type="pres">
      <dgm:prSet presAssocID="{E45EC540-0F7C-4F42-98F9-70405FED232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BA9111-73A3-4D88-A8F8-F29BE0EF5462}" type="pres">
      <dgm:prSet presAssocID="{D46DFA21-B917-409A-ABE9-F2B402C6093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7EE022-7700-4415-B207-C11B614ABCC7}" type="pres">
      <dgm:prSet presAssocID="{18883B53-D010-4CCE-9303-E0C60B0785D6}" presName="sibTrans" presStyleCnt="0"/>
      <dgm:spPr/>
    </dgm:pt>
    <dgm:pt modelId="{89AD83CE-A8A9-426D-8838-C90BFEA08593}" type="pres">
      <dgm:prSet presAssocID="{8113626A-9612-489C-8CD4-689BB1F5BF0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7C50C3-F7D9-4B8A-96EE-EA0732BC9A85}" type="pres">
      <dgm:prSet presAssocID="{9D3D0BB9-E4F6-4D32-A512-FBEB11AB9F9C}" presName="sibTrans" presStyleCnt="0"/>
      <dgm:spPr/>
    </dgm:pt>
    <dgm:pt modelId="{0480CCF7-AC98-4914-BE5D-2F39213546A2}" type="pres">
      <dgm:prSet presAssocID="{BFBF9FC4-7FF4-4BAD-ADE3-E9E26B6F6F7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B591BE-E5C6-498F-B784-E1EC8815BAB2}" type="pres">
      <dgm:prSet presAssocID="{0940F36A-B04F-47AD-8240-8327EC759F2B}" presName="sibTrans" presStyleCnt="0"/>
      <dgm:spPr/>
    </dgm:pt>
    <dgm:pt modelId="{1F55724D-DC87-433E-B9CC-ACDE0DFCA596}" type="pres">
      <dgm:prSet presAssocID="{E961B27D-3884-4177-B995-E44A1935825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C3B78D-576E-4030-88D1-626988D843EF}" type="pres">
      <dgm:prSet presAssocID="{3EFE4048-9173-437C-948F-41BEA555EF29}" presName="sibTrans" presStyleCnt="0"/>
      <dgm:spPr/>
    </dgm:pt>
    <dgm:pt modelId="{547B85E7-70F2-40FE-8E87-75A7265E1890}" type="pres">
      <dgm:prSet presAssocID="{0ED0B597-197E-43CE-8F1A-36E2C85791A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2CA4D1-D58D-4CB8-8B87-3721AB4A0464}" type="pres">
      <dgm:prSet presAssocID="{B9AFAC3F-B8CA-4E93-8F96-D8714C8265BD}" presName="sibTrans" presStyleCnt="0"/>
      <dgm:spPr/>
    </dgm:pt>
    <dgm:pt modelId="{93220AEC-0525-4B22-9C81-C596E4FA145B}" type="pres">
      <dgm:prSet presAssocID="{5EDBFA67-8466-4F52-B76F-AFF8DC35868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EC39F2-B7AE-4564-8154-569930AD0901}" srcId="{E45EC540-0F7C-4F42-98F9-70405FED2321}" destId="{D46DFA21-B917-409A-ABE9-F2B402C60931}" srcOrd="0" destOrd="0" parTransId="{2D864FA1-07D5-4B07-908F-E04BA990AA59}" sibTransId="{18883B53-D010-4CCE-9303-E0C60B0785D6}"/>
    <dgm:cxn modelId="{87E55DB7-EC1D-41C5-BE5B-3BCFB88E4DDB}" srcId="{E45EC540-0F7C-4F42-98F9-70405FED2321}" destId="{E961B27D-3884-4177-B995-E44A19358257}" srcOrd="3" destOrd="0" parTransId="{8E8A9BBB-1E0E-4157-9890-B1E0240D000F}" sibTransId="{3EFE4048-9173-437C-948F-41BEA555EF29}"/>
    <dgm:cxn modelId="{DFCE4A00-AF05-471E-8EED-B9DEFBBBC2F0}" srcId="{E45EC540-0F7C-4F42-98F9-70405FED2321}" destId="{0ED0B597-197E-43CE-8F1A-36E2C85791AD}" srcOrd="4" destOrd="0" parTransId="{FF84B350-615F-4979-BFDB-22F569366019}" sibTransId="{B9AFAC3F-B8CA-4E93-8F96-D8714C8265BD}"/>
    <dgm:cxn modelId="{CA0A399A-FC2A-496D-B9E5-23C14E4F6FEE}" type="presOf" srcId="{E961B27D-3884-4177-B995-E44A19358257}" destId="{1F55724D-DC87-433E-B9CC-ACDE0DFCA596}" srcOrd="0" destOrd="0" presId="urn:microsoft.com/office/officeart/2005/8/layout/default"/>
    <dgm:cxn modelId="{CED9AABC-E099-4A53-A328-A8A6C423896D}" type="presOf" srcId="{8113626A-9612-489C-8CD4-689BB1F5BF08}" destId="{89AD83CE-A8A9-426D-8838-C90BFEA08593}" srcOrd="0" destOrd="0" presId="urn:microsoft.com/office/officeart/2005/8/layout/default"/>
    <dgm:cxn modelId="{FB1C76AC-2719-4D62-8F29-751E477FE550}" type="presOf" srcId="{5EDBFA67-8466-4F52-B76F-AFF8DC358684}" destId="{93220AEC-0525-4B22-9C81-C596E4FA145B}" srcOrd="0" destOrd="0" presId="urn:microsoft.com/office/officeart/2005/8/layout/default"/>
    <dgm:cxn modelId="{A3A6C0E3-EF67-418B-A52A-7E8F3B6C03CD}" type="presOf" srcId="{BFBF9FC4-7FF4-4BAD-ADE3-E9E26B6F6F71}" destId="{0480CCF7-AC98-4914-BE5D-2F39213546A2}" srcOrd="0" destOrd="0" presId="urn:microsoft.com/office/officeart/2005/8/layout/default"/>
    <dgm:cxn modelId="{DC00DCF3-D618-424B-AD51-163D16AD7539}" type="presOf" srcId="{E45EC540-0F7C-4F42-98F9-70405FED2321}" destId="{93343A8C-9E4E-4F36-94F4-F83086AB989B}" srcOrd="0" destOrd="0" presId="urn:microsoft.com/office/officeart/2005/8/layout/default"/>
    <dgm:cxn modelId="{2D486E63-548D-4191-B0BA-BDAFC4AFBA94}" srcId="{E45EC540-0F7C-4F42-98F9-70405FED2321}" destId="{8113626A-9612-489C-8CD4-689BB1F5BF08}" srcOrd="1" destOrd="0" parTransId="{16ABAE33-CFB1-46CF-BF47-01B430F9A843}" sibTransId="{9D3D0BB9-E4F6-4D32-A512-FBEB11AB9F9C}"/>
    <dgm:cxn modelId="{9EB82821-1034-4514-8719-ECCC2D00C26C}" type="presOf" srcId="{D46DFA21-B917-409A-ABE9-F2B402C60931}" destId="{14BA9111-73A3-4D88-A8F8-F29BE0EF5462}" srcOrd="0" destOrd="0" presId="urn:microsoft.com/office/officeart/2005/8/layout/default"/>
    <dgm:cxn modelId="{7BA7CA16-653B-4DB1-B952-A078D51E944A}" type="presOf" srcId="{0ED0B597-197E-43CE-8F1A-36E2C85791AD}" destId="{547B85E7-70F2-40FE-8E87-75A7265E1890}" srcOrd="0" destOrd="0" presId="urn:microsoft.com/office/officeart/2005/8/layout/default"/>
    <dgm:cxn modelId="{28FA8A6B-6A44-4992-8EDA-D85135651CD1}" srcId="{E45EC540-0F7C-4F42-98F9-70405FED2321}" destId="{BFBF9FC4-7FF4-4BAD-ADE3-E9E26B6F6F71}" srcOrd="2" destOrd="0" parTransId="{06AF25D0-1015-440C-8426-AAAE4AFCA65E}" sibTransId="{0940F36A-B04F-47AD-8240-8327EC759F2B}"/>
    <dgm:cxn modelId="{B8EAC18F-BC5F-4BDE-A80C-127C194970F4}" srcId="{E45EC540-0F7C-4F42-98F9-70405FED2321}" destId="{5EDBFA67-8466-4F52-B76F-AFF8DC358684}" srcOrd="5" destOrd="0" parTransId="{0397C12E-FBC3-4B59-B75A-C2B44D160334}" sibTransId="{11431208-7BEE-4459-B580-81B725F7CA05}"/>
    <dgm:cxn modelId="{A43D2AF0-3733-4C99-98F5-8973EF45ECCD}" type="presParOf" srcId="{93343A8C-9E4E-4F36-94F4-F83086AB989B}" destId="{14BA9111-73A3-4D88-A8F8-F29BE0EF5462}" srcOrd="0" destOrd="0" presId="urn:microsoft.com/office/officeart/2005/8/layout/default"/>
    <dgm:cxn modelId="{F48AD139-E1D8-4F79-809C-704C8D0C831C}" type="presParOf" srcId="{93343A8C-9E4E-4F36-94F4-F83086AB989B}" destId="{6D7EE022-7700-4415-B207-C11B614ABCC7}" srcOrd="1" destOrd="0" presId="urn:microsoft.com/office/officeart/2005/8/layout/default"/>
    <dgm:cxn modelId="{3DF4BE45-50FF-4F93-81D3-DB8B4255F01C}" type="presParOf" srcId="{93343A8C-9E4E-4F36-94F4-F83086AB989B}" destId="{89AD83CE-A8A9-426D-8838-C90BFEA08593}" srcOrd="2" destOrd="0" presId="urn:microsoft.com/office/officeart/2005/8/layout/default"/>
    <dgm:cxn modelId="{5E0827C2-706F-43E1-9B9D-6B3199E240D1}" type="presParOf" srcId="{93343A8C-9E4E-4F36-94F4-F83086AB989B}" destId="{D47C50C3-F7D9-4B8A-96EE-EA0732BC9A85}" srcOrd="3" destOrd="0" presId="urn:microsoft.com/office/officeart/2005/8/layout/default"/>
    <dgm:cxn modelId="{8AEF516E-40DA-4E91-AA58-B0A9AA472DF6}" type="presParOf" srcId="{93343A8C-9E4E-4F36-94F4-F83086AB989B}" destId="{0480CCF7-AC98-4914-BE5D-2F39213546A2}" srcOrd="4" destOrd="0" presId="urn:microsoft.com/office/officeart/2005/8/layout/default"/>
    <dgm:cxn modelId="{058713A8-3ABA-48EC-86C8-4D37016DDF46}" type="presParOf" srcId="{93343A8C-9E4E-4F36-94F4-F83086AB989B}" destId="{A2B591BE-E5C6-498F-B784-E1EC8815BAB2}" srcOrd="5" destOrd="0" presId="urn:microsoft.com/office/officeart/2005/8/layout/default"/>
    <dgm:cxn modelId="{C6C536A5-02A5-45D0-8EB7-188BF53B5DEA}" type="presParOf" srcId="{93343A8C-9E4E-4F36-94F4-F83086AB989B}" destId="{1F55724D-DC87-433E-B9CC-ACDE0DFCA596}" srcOrd="6" destOrd="0" presId="urn:microsoft.com/office/officeart/2005/8/layout/default"/>
    <dgm:cxn modelId="{DDDF6699-0217-40A5-BBCC-32771EFDE310}" type="presParOf" srcId="{93343A8C-9E4E-4F36-94F4-F83086AB989B}" destId="{43C3B78D-576E-4030-88D1-626988D843EF}" srcOrd="7" destOrd="0" presId="urn:microsoft.com/office/officeart/2005/8/layout/default"/>
    <dgm:cxn modelId="{352A4B8C-782C-452D-8E58-238E64DAE8CD}" type="presParOf" srcId="{93343A8C-9E4E-4F36-94F4-F83086AB989B}" destId="{547B85E7-70F2-40FE-8E87-75A7265E1890}" srcOrd="8" destOrd="0" presId="urn:microsoft.com/office/officeart/2005/8/layout/default"/>
    <dgm:cxn modelId="{8BDE91CD-5D60-4AFA-B779-1FD5BB8C8780}" type="presParOf" srcId="{93343A8C-9E4E-4F36-94F4-F83086AB989B}" destId="{D82CA4D1-D58D-4CB8-8B87-3721AB4A0464}" srcOrd="9" destOrd="0" presId="urn:microsoft.com/office/officeart/2005/8/layout/default"/>
    <dgm:cxn modelId="{B59C4C28-A3BC-4747-B238-4A5BEE95C887}" type="presParOf" srcId="{93343A8C-9E4E-4F36-94F4-F83086AB989B}" destId="{93220AEC-0525-4B22-9C81-C596E4FA145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46597E-F8D3-472D-B4BD-1B9D56C57766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373852AB-0CAC-49D1-869B-38B16F01A56D}">
      <dgm:prSet/>
      <dgm:spPr/>
      <dgm:t>
        <a:bodyPr/>
        <a:lstStyle/>
        <a:p>
          <a:r>
            <a:rPr lang="ru-RU"/>
            <a:t>•Отставание России в социально-экономическом, военном и культурном развитии от европейских стран</a:t>
          </a:r>
          <a:endParaRPr lang="en-US"/>
        </a:p>
      </dgm:t>
    </dgm:pt>
    <dgm:pt modelId="{5E848B46-4D0E-4B1B-B34E-07FE15215987}" type="parTrans" cxnId="{AD8E0728-B1A4-4B16-87BC-F5901B291949}">
      <dgm:prSet/>
      <dgm:spPr/>
      <dgm:t>
        <a:bodyPr/>
        <a:lstStyle/>
        <a:p>
          <a:endParaRPr lang="en-US"/>
        </a:p>
      </dgm:t>
    </dgm:pt>
    <dgm:pt modelId="{02650A57-89F7-49E8-ACCA-06C72B34AA91}" type="sibTrans" cxnId="{AD8E0728-B1A4-4B16-87BC-F5901B291949}">
      <dgm:prSet/>
      <dgm:spPr/>
      <dgm:t>
        <a:bodyPr/>
        <a:lstStyle/>
        <a:p>
          <a:endParaRPr lang="en-US"/>
        </a:p>
      </dgm:t>
    </dgm:pt>
    <dgm:pt modelId="{79B23123-E322-43C9-A326-0DB295B406E7}">
      <dgm:prSet/>
      <dgm:spPr/>
      <dgm:t>
        <a:bodyPr/>
        <a:lstStyle/>
        <a:p>
          <a:r>
            <a:rPr lang="ru-RU"/>
            <a:t>•Осознание необходимости реформ с использованием европейского опыта</a:t>
          </a:r>
          <a:endParaRPr lang="en-US"/>
        </a:p>
      </dgm:t>
    </dgm:pt>
    <dgm:pt modelId="{929C9B1B-37CB-425E-B6B4-C987E023F118}" type="parTrans" cxnId="{968728A0-5845-4EF9-8FEB-BAA5A8EE2E23}">
      <dgm:prSet/>
      <dgm:spPr/>
      <dgm:t>
        <a:bodyPr/>
        <a:lstStyle/>
        <a:p>
          <a:endParaRPr lang="en-US"/>
        </a:p>
      </dgm:t>
    </dgm:pt>
    <dgm:pt modelId="{F6496751-2485-473E-8403-DE67BA246E15}" type="sibTrans" cxnId="{968728A0-5845-4EF9-8FEB-BAA5A8EE2E23}">
      <dgm:prSet/>
      <dgm:spPr/>
      <dgm:t>
        <a:bodyPr/>
        <a:lstStyle/>
        <a:p>
          <a:endParaRPr lang="en-US"/>
        </a:p>
      </dgm:t>
    </dgm:pt>
    <dgm:pt modelId="{F35F03BC-8A63-4C50-824A-1545ED19A50E}">
      <dgm:prSet/>
      <dgm:spPr/>
      <dgm:t>
        <a:bodyPr/>
        <a:lstStyle/>
        <a:p>
          <a:r>
            <a:rPr lang="ru-RU"/>
            <a:t>•Активно-волевая деятельность Петра I, ориентирование на преобразования в стране</a:t>
          </a:r>
          <a:endParaRPr lang="en-US"/>
        </a:p>
      </dgm:t>
    </dgm:pt>
    <dgm:pt modelId="{E2C3B772-06CD-432D-911D-4D76E258534C}" type="parTrans" cxnId="{34546183-C17E-4997-A6EB-6CC2580887EC}">
      <dgm:prSet/>
      <dgm:spPr/>
      <dgm:t>
        <a:bodyPr/>
        <a:lstStyle/>
        <a:p>
          <a:endParaRPr lang="en-US"/>
        </a:p>
      </dgm:t>
    </dgm:pt>
    <dgm:pt modelId="{84C5AF5B-3B85-4120-A296-1067052D62B0}" type="sibTrans" cxnId="{34546183-C17E-4997-A6EB-6CC2580887EC}">
      <dgm:prSet/>
      <dgm:spPr/>
      <dgm:t>
        <a:bodyPr/>
        <a:lstStyle/>
        <a:p>
          <a:endParaRPr lang="en-US"/>
        </a:p>
      </dgm:t>
    </dgm:pt>
    <dgm:pt modelId="{E8D6CB89-0D83-4750-9240-9584FF589063}">
      <dgm:prSet/>
      <dgm:spPr/>
      <dgm:t>
        <a:bodyPr/>
        <a:lstStyle/>
        <a:p>
          <a:r>
            <a:rPr lang="ru-RU"/>
            <a:t>•Предшествующее развитие страны в XVII в.. Попытки реформ царей Алексея Михайловича и Федора Алексеевича</a:t>
          </a:r>
          <a:endParaRPr lang="en-US"/>
        </a:p>
      </dgm:t>
    </dgm:pt>
    <dgm:pt modelId="{8173119D-81F2-42B9-9A76-9E3E8822AA57}" type="parTrans" cxnId="{F197F842-F2D9-43BF-82E4-3E29F8104F15}">
      <dgm:prSet/>
      <dgm:spPr/>
      <dgm:t>
        <a:bodyPr/>
        <a:lstStyle/>
        <a:p>
          <a:endParaRPr lang="en-US"/>
        </a:p>
      </dgm:t>
    </dgm:pt>
    <dgm:pt modelId="{CA6A9320-CB33-4F51-843B-E02500859138}" type="sibTrans" cxnId="{F197F842-F2D9-43BF-82E4-3E29F8104F15}">
      <dgm:prSet/>
      <dgm:spPr/>
      <dgm:t>
        <a:bodyPr/>
        <a:lstStyle/>
        <a:p>
          <a:endParaRPr lang="en-US"/>
        </a:p>
      </dgm:t>
    </dgm:pt>
    <dgm:pt modelId="{E3F1F8B2-1234-4CBE-9F35-232E8AA992E9}">
      <dgm:prSet/>
      <dgm:spPr/>
      <dgm:t>
        <a:bodyPr/>
        <a:lstStyle/>
        <a:p>
          <a:r>
            <a:rPr lang="ru-RU"/>
            <a:t>•Поездка Петра I в Европу – «Великое посольство» 1697-1698 гг.</a:t>
          </a:r>
          <a:endParaRPr lang="en-US"/>
        </a:p>
      </dgm:t>
    </dgm:pt>
    <dgm:pt modelId="{AFE12D3B-D818-45D0-A510-D1DEEA583E35}" type="parTrans" cxnId="{4D625F91-E6D1-4312-ABEB-DC5437B24874}">
      <dgm:prSet/>
      <dgm:spPr/>
      <dgm:t>
        <a:bodyPr/>
        <a:lstStyle/>
        <a:p>
          <a:endParaRPr lang="en-US"/>
        </a:p>
      </dgm:t>
    </dgm:pt>
    <dgm:pt modelId="{CE4DB140-F093-4644-B1C6-5CC34FDE4169}" type="sibTrans" cxnId="{4D625F91-E6D1-4312-ABEB-DC5437B24874}">
      <dgm:prSet/>
      <dgm:spPr/>
      <dgm:t>
        <a:bodyPr/>
        <a:lstStyle/>
        <a:p>
          <a:endParaRPr lang="en-US"/>
        </a:p>
      </dgm:t>
    </dgm:pt>
    <dgm:pt modelId="{514FAF1B-6A11-4652-B65C-5EC360AC1BFD}" type="pres">
      <dgm:prSet presAssocID="{AA46597E-F8D3-472D-B4BD-1B9D56C5776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738BB95-B2C9-4301-B1D9-1E9B6F6973E5}" type="pres">
      <dgm:prSet presAssocID="{373852AB-0CAC-49D1-869B-38B16F01A56D}" presName="thickLine" presStyleLbl="alignNode1" presStyleIdx="0" presStyleCnt="5"/>
      <dgm:spPr/>
    </dgm:pt>
    <dgm:pt modelId="{7606F74A-8C94-4CF9-A4B0-685A6FEA4D4E}" type="pres">
      <dgm:prSet presAssocID="{373852AB-0CAC-49D1-869B-38B16F01A56D}" presName="horz1" presStyleCnt="0"/>
      <dgm:spPr/>
    </dgm:pt>
    <dgm:pt modelId="{8BBFD86D-4070-4D3F-94C5-3C161D451F40}" type="pres">
      <dgm:prSet presAssocID="{373852AB-0CAC-49D1-869B-38B16F01A56D}" presName="tx1" presStyleLbl="revTx" presStyleIdx="0" presStyleCnt="5"/>
      <dgm:spPr/>
      <dgm:t>
        <a:bodyPr/>
        <a:lstStyle/>
        <a:p>
          <a:endParaRPr lang="ru-RU"/>
        </a:p>
      </dgm:t>
    </dgm:pt>
    <dgm:pt modelId="{0EE38AB5-2A01-4E7F-B6F4-14239B5BAA8F}" type="pres">
      <dgm:prSet presAssocID="{373852AB-0CAC-49D1-869B-38B16F01A56D}" presName="vert1" presStyleCnt="0"/>
      <dgm:spPr/>
    </dgm:pt>
    <dgm:pt modelId="{33713DFE-47F4-41F4-9324-5F26A3A346B5}" type="pres">
      <dgm:prSet presAssocID="{79B23123-E322-43C9-A326-0DB295B406E7}" presName="thickLine" presStyleLbl="alignNode1" presStyleIdx="1" presStyleCnt="5"/>
      <dgm:spPr/>
    </dgm:pt>
    <dgm:pt modelId="{7C0B80E9-1687-4511-A93A-C1477C8A6874}" type="pres">
      <dgm:prSet presAssocID="{79B23123-E322-43C9-A326-0DB295B406E7}" presName="horz1" presStyleCnt="0"/>
      <dgm:spPr/>
    </dgm:pt>
    <dgm:pt modelId="{5A04BE0E-0009-4932-80DE-91FE821E9DEC}" type="pres">
      <dgm:prSet presAssocID="{79B23123-E322-43C9-A326-0DB295B406E7}" presName="tx1" presStyleLbl="revTx" presStyleIdx="1" presStyleCnt="5"/>
      <dgm:spPr/>
      <dgm:t>
        <a:bodyPr/>
        <a:lstStyle/>
        <a:p>
          <a:endParaRPr lang="ru-RU"/>
        </a:p>
      </dgm:t>
    </dgm:pt>
    <dgm:pt modelId="{C951C0EF-2A1E-4D1D-A480-085BBDE6CF0D}" type="pres">
      <dgm:prSet presAssocID="{79B23123-E322-43C9-A326-0DB295B406E7}" presName="vert1" presStyleCnt="0"/>
      <dgm:spPr/>
    </dgm:pt>
    <dgm:pt modelId="{4E832A42-7278-4376-85F6-1688E82931C2}" type="pres">
      <dgm:prSet presAssocID="{F35F03BC-8A63-4C50-824A-1545ED19A50E}" presName="thickLine" presStyleLbl="alignNode1" presStyleIdx="2" presStyleCnt="5"/>
      <dgm:spPr/>
    </dgm:pt>
    <dgm:pt modelId="{583F5210-338A-4BBB-9FF8-A161EBEA2F89}" type="pres">
      <dgm:prSet presAssocID="{F35F03BC-8A63-4C50-824A-1545ED19A50E}" presName="horz1" presStyleCnt="0"/>
      <dgm:spPr/>
    </dgm:pt>
    <dgm:pt modelId="{6511A2C4-507E-4664-8748-1DFE6F73CC06}" type="pres">
      <dgm:prSet presAssocID="{F35F03BC-8A63-4C50-824A-1545ED19A50E}" presName="tx1" presStyleLbl="revTx" presStyleIdx="2" presStyleCnt="5"/>
      <dgm:spPr/>
      <dgm:t>
        <a:bodyPr/>
        <a:lstStyle/>
        <a:p>
          <a:endParaRPr lang="ru-RU"/>
        </a:p>
      </dgm:t>
    </dgm:pt>
    <dgm:pt modelId="{5539E663-BC96-4176-8FA2-BAE35EE1360B}" type="pres">
      <dgm:prSet presAssocID="{F35F03BC-8A63-4C50-824A-1545ED19A50E}" presName="vert1" presStyleCnt="0"/>
      <dgm:spPr/>
    </dgm:pt>
    <dgm:pt modelId="{A668454D-372D-4614-ACB6-C40C6D858C62}" type="pres">
      <dgm:prSet presAssocID="{E8D6CB89-0D83-4750-9240-9584FF589063}" presName="thickLine" presStyleLbl="alignNode1" presStyleIdx="3" presStyleCnt="5"/>
      <dgm:spPr/>
    </dgm:pt>
    <dgm:pt modelId="{795FA619-AAD8-4840-B871-24855202B132}" type="pres">
      <dgm:prSet presAssocID="{E8D6CB89-0D83-4750-9240-9584FF589063}" presName="horz1" presStyleCnt="0"/>
      <dgm:spPr/>
    </dgm:pt>
    <dgm:pt modelId="{78FE662E-20B9-42A6-8AC2-9ADFD5FAB6A3}" type="pres">
      <dgm:prSet presAssocID="{E8D6CB89-0D83-4750-9240-9584FF589063}" presName="tx1" presStyleLbl="revTx" presStyleIdx="3" presStyleCnt="5"/>
      <dgm:spPr/>
      <dgm:t>
        <a:bodyPr/>
        <a:lstStyle/>
        <a:p>
          <a:endParaRPr lang="ru-RU"/>
        </a:p>
      </dgm:t>
    </dgm:pt>
    <dgm:pt modelId="{74AC2ECE-B3D9-4FFF-AEF9-7D680D26CCD2}" type="pres">
      <dgm:prSet presAssocID="{E8D6CB89-0D83-4750-9240-9584FF589063}" presName="vert1" presStyleCnt="0"/>
      <dgm:spPr/>
    </dgm:pt>
    <dgm:pt modelId="{64E5FDCF-1624-472F-98FB-FE80E317D623}" type="pres">
      <dgm:prSet presAssocID="{E3F1F8B2-1234-4CBE-9F35-232E8AA992E9}" presName="thickLine" presStyleLbl="alignNode1" presStyleIdx="4" presStyleCnt="5"/>
      <dgm:spPr/>
    </dgm:pt>
    <dgm:pt modelId="{8AA5F9E7-3D04-440A-BF93-7F34FE7AD728}" type="pres">
      <dgm:prSet presAssocID="{E3F1F8B2-1234-4CBE-9F35-232E8AA992E9}" presName="horz1" presStyleCnt="0"/>
      <dgm:spPr/>
    </dgm:pt>
    <dgm:pt modelId="{A58F6506-2EA8-4B41-81D4-CC4272DFAA6B}" type="pres">
      <dgm:prSet presAssocID="{E3F1F8B2-1234-4CBE-9F35-232E8AA992E9}" presName="tx1" presStyleLbl="revTx" presStyleIdx="4" presStyleCnt="5"/>
      <dgm:spPr/>
      <dgm:t>
        <a:bodyPr/>
        <a:lstStyle/>
        <a:p>
          <a:endParaRPr lang="ru-RU"/>
        </a:p>
      </dgm:t>
    </dgm:pt>
    <dgm:pt modelId="{F9098332-F861-4375-8EDB-7BC7A71B572B}" type="pres">
      <dgm:prSet presAssocID="{E3F1F8B2-1234-4CBE-9F35-232E8AA992E9}" presName="vert1" presStyleCnt="0"/>
      <dgm:spPr/>
    </dgm:pt>
  </dgm:ptLst>
  <dgm:cxnLst>
    <dgm:cxn modelId="{11824716-C3A7-4D5B-8C36-28460CCB3C65}" type="presOf" srcId="{E3F1F8B2-1234-4CBE-9F35-232E8AA992E9}" destId="{A58F6506-2EA8-4B41-81D4-CC4272DFAA6B}" srcOrd="0" destOrd="0" presId="urn:microsoft.com/office/officeart/2008/layout/LinedList"/>
    <dgm:cxn modelId="{F197F842-F2D9-43BF-82E4-3E29F8104F15}" srcId="{AA46597E-F8D3-472D-B4BD-1B9D56C57766}" destId="{E8D6CB89-0D83-4750-9240-9584FF589063}" srcOrd="3" destOrd="0" parTransId="{8173119D-81F2-42B9-9A76-9E3E8822AA57}" sibTransId="{CA6A9320-CB33-4F51-843B-E02500859138}"/>
    <dgm:cxn modelId="{9ED31A0D-C1D2-40C0-A0D0-496DE5005266}" type="presOf" srcId="{F35F03BC-8A63-4C50-824A-1545ED19A50E}" destId="{6511A2C4-507E-4664-8748-1DFE6F73CC06}" srcOrd="0" destOrd="0" presId="urn:microsoft.com/office/officeart/2008/layout/LinedList"/>
    <dgm:cxn modelId="{2D1ECF1A-953E-4BFA-8C9C-4687FFC56CD9}" type="presOf" srcId="{E8D6CB89-0D83-4750-9240-9584FF589063}" destId="{78FE662E-20B9-42A6-8AC2-9ADFD5FAB6A3}" srcOrd="0" destOrd="0" presId="urn:microsoft.com/office/officeart/2008/layout/LinedList"/>
    <dgm:cxn modelId="{C3A41597-CFB9-4D92-8C37-C7E31114493B}" type="presOf" srcId="{79B23123-E322-43C9-A326-0DB295B406E7}" destId="{5A04BE0E-0009-4932-80DE-91FE821E9DEC}" srcOrd="0" destOrd="0" presId="urn:microsoft.com/office/officeart/2008/layout/LinedList"/>
    <dgm:cxn modelId="{968728A0-5845-4EF9-8FEB-BAA5A8EE2E23}" srcId="{AA46597E-F8D3-472D-B4BD-1B9D56C57766}" destId="{79B23123-E322-43C9-A326-0DB295B406E7}" srcOrd="1" destOrd="0" parTransId="{929C9B1B-37CB-425E-B6B4-C987E023F118}" sibTransId="{F6496751-2485-473E-8403-DE67BA246E15}"/>
    <dgm:cxn modelId="{AD8E0728-B1A4-4B16-87BC-F5901B291949}" srcId="{AA46597E-F8D3-472D-B4BD-1B9D56C57766}" destId="{373852AB-0CAC-49D1-869B-38B16F01A56D}" srcOrd="0" destOrd="0" parTransId="{5E848B46-4D0E-4B1B-B34E-07FE15215987}" sibTransId="{02650A57-89F7-49E8-ACCA-06C72B34AA91}"/>
    <dgm:cxn modelId="{8275D09C-FFAA-451E-A731-720B391AD0FA}" type="presOf" srcId="{373852AB-0CAC-49D1-869B-38B16F01A56D}" destId="{8BBFD86D-4070-4D3F-94C5-3C161D451F40}" srcOrd="0" destOrd="0" presId="urn:microsoft.com/office/officeart/2008/layout/LinedList"/>
    <dgm:cxn modelId="{34546183-C17E-4997-A6EB-6CC2580887EC}" srcId="{AA46597E-F8D3-472D-B4BD-1B9D56C57766}" destId="{F35F03BC-8A63-4C50-824A-1545ED19A50E}" srcOrd="2" destOrd="0" parTransId="{E2C3B772-06CD-432D-911D-4D76E258534C}" sibTransId="{84C5AF5B-3B85-4120-A296-1067052D62B0}"/>
    <dgm:cxn modelId="{908D8CA8-9908-4FA7-A321-2DADB8B2B26B}" type="presOf" srcId="{AA46597E-F8D3-472D-B4BD-1B9D56C57766}" destId="{514FAF1B-6A11-4652-B65C-5EC360AC1BFD}" srcOrd="0" destOrd="0" presId="urn:microsoft.com/office/officeart/2008/layout/LinedList"/>
    <dgm:cxn modelId="{4D625F91-E6D1-4312-ABEB-DC5437B24874}" srcId="{AA46597E-F8D3-472D-B4BD-1B9D56C57766}" destId="{E3F1F8B2-1234-4CBE-9F35-232E8AA992E9}" srcOrd="4" destOrd="0" parTransId="{AFE12D3B-D818-45D0-A510-D1DEEA583E35}" sibTransId="{CE4DB140-F093-4644-B1C6-5CC34FDE4169}"/>
    <dgm:cxn modelId="{EFF07C38-53B7-4523-A1D6-45B9AF6EC926}" type="presParOf" srcId="{514FAF1B-6A11-4652-B65C-5EC360AC1BFD}" destId="{8738BB95-B2C9-4301-B1D9-1E9B6F6973E5}" srcOrd="0" destOrd="0" presId="urn:microsoft.com/office/officeart/2008/layout/LinedList"/>
    <dgm:cxn modelId="{BDA29A3B-B588-4686-BBE2-1F99D02CB20A}" type="presParOf" srcId="{514FAF1B-6A11-4652-B65C-5EC360AC1BFD}" destId="{7606F74A-8C94-4CF9-A4B0-685A6FEA4D4E}" srcOrd="1" destOrd="0" presId="urn:microsoft.com/office/officeart/2008/layout/LinedList"/>
    <dgm:cxn modelId="{2C039631-3929-45B4-8576-204DE6B97B88}" type="presParOf" srcId="{7606F74A-8C94-4CF9-A4B0-685A6FEA4D4E}" destId="{8BBFD86D-4070-4D3F-94C5-3C161D451F40}" srcOrd="0" destOrd="0" presId="urn:microsoft.com/office/officeart/2008/layout/LinedList"/>
    <dgm:cxn modelId="{AF10EEBD-B1A8-4188-ADA0-A464F9FCD2FB}" type="presParOf" srcId="{7606F74A-8C94-4CF9-A4B0-685A6FEA4D4E}" destId="{0EE38AB5-2A01-4E7F-B6F4-14239B5BAA8F}" srcOrd="1" destOrd="0" presId="urn:microsoft.com/office/officeart/2008/layout/LinedList"/>
    <dgm:cxn modelId="{C8740322-1348-4131-BE66-98E48B53EF72}" type="presParOf" srcId="{514FAF1B-6A11-4652-B65C-5EC360AC1BFD}" destId="{33713DFE-47F4-41F4-9324-5F26A3A346B5}" srcOrd="2" destOrd="0" presId="urn:microsoft.com/office/officeart/2008/layout/LinedList"/>
    <dgm:cxn modelId="{A92C7B02-017C-419F-884D-529F769914A7}" type="presParOf" srcId="{514FAF1B-6A11-4652-B65C-5EC360AC1BFD}" destId="{7C0B80E9-1687-4511-A93A-C1477C8A6874}" srcOrd="3" destOrd="0" presId="urn:microsoft.com/office/officeart/2008/layout/LinedList"/>
    <dgm:cxn modelId="{FCFC324A-04C8-4DDD-9CFA-17B000B66497}" type="presParOf" srcId="{7C0B80E9-1687-4511-A93A-C1477C8A6874}" destId="{5A04BE0E-0009-4932-80DE-91FE821E9DEC}" srcOrd="0" destOrd="0" presId="urn:microsoft.com/office/officeart/2008/layout/LinedList"/>
    <dgm:cxn modelId="{4FCAD374-DFAA-44C1-9203-ABDA12599B50}" type="presParOf" srcId="{7C0B80E9-1687-4511-A93A-C1477C8A6874}" destId="{C951C0EF-2A1E-4D1D-A480-085BBDE6CF0D}" srcOrd="1" destOrd="0" presId="urn:microsoft.com/office/officeart/2008/layout/LinedList"/>
    <dgm:cxn modelId="{984EF5C4-E472-4558-81D6-37A2ADBDB7FE}" type="presParOf" srcId="{514FAF1B-6A11-4652-B65C-5EC360AC1BFD}" destId="{4E832A42-7278-4376-85F6-1688E82931C2}" srcOrd="4" destOrd="0" presId="urn:microsoft.com/office/officeart/2008/layout/LinedList"/>
    <dgm:cxn modelId="{8648C4A5-BB62-4226-AA63-E56382E7FC54}" type="presParOf" srcId="{514FAF1B-6A11-4652-B65C-5EC360AC1BFD}" destId="{583F5210-338A-4BBB-9FF8-A161EBEA2F89}" srcOrd="5" destOrd="0" presId="urn:microsoft.com/office/officeart/2008/layout/LinedList"/>
    <dgm:cxn modelId="{0DDDC161-47EE-4DED-BD81-1A01E8314F56}" type="presParOf" srcId="{583F5210-338A-4BBB-9FF8-A161EBEA2F89}" destId="{6511A2C4-507E-4664-8748-1DFE6F73CC06}" srcOrd="0" destOrd="0" presId="urn:microsoft.com/office/officeart/2008/layout/LinedList"/>
    <dgm:cxn modelId="{85E3C0F8-FADF-49F9-822E-94B20DC0CC76}" type="presParOf" srcId="{583F5210-338A-4BBB-9FF8-A161EBEA2F89}" destId="{5539E663-BC96-4176-8FA2-BAE35EE1360B}" srcOrd="1" destOrd="0" presId="urn:microsoft.com/office/officeart/2008/layout/LinedList"/>
    <dgm:cxn modelId="{A3236037-265A-423D-B350-74489224BEBA}" type="presParOf" srcId="{514FAF1B-6A11-4652-B65C-5EC360AC1BFD}" destId="{A668454D-372D-4614-ACB6-C40C6D858C62}" srcOrd="6" destOrd="0" presId="urn:microsoft.com/office/officeart/2008/layout/LinedList"/>
    <dgm:cxn modelId="{BD2AF14B-6464-49C3-8A21-C715D626E359}" type="presParOf" srcId="{514FAF1B-6A11-4652-B65C-5EC360AC1BFD}" destId="{795FA619-AAD8-4840-B871-24855202B132}" srcOrd="7" destOrd="0" presId="urn:microsoft.com/office/officeart/2008/layout/LinedList"/>
    <dgm:cxn modelId="{5C1B1EF0-119E-4B8A-BC14-3A8ABEA81942}" type="presParOf" srcId="{795FA619-AAD8-4840-B871-24855202B132}" destId="{78FE662E-20B9-42A6-8AC2-9ADFD5FAB6A3}" srcOrd="0" destOrd="0" presId="urn:microsoft.com/office/officeart/2008/layout/LinedList"/>
    <dgm:cxn modelId="{AA699CBE-6113-46DA-9466-7D682AC64845}" type="presParOf" srcId="{795FA619-AAD8-4840-B871-24855202B132}" destId="{74AC2ECE-B3D9-4FFF-AEF9-7D680D26CCD2}" srcOrd="1" destOrd="0" presId="urn:microsoft.com/office/officeart/2008/layout/LinedList"/>
    <dgm:cxn modelId="{625BC76E-99D2-42F0-B29A-4280A4B9F761}" type="presParOf" srcId="{514FAF1B-6A11-4652-B65C-5EC360AC1BFD}" destId="{64E5FDCF-1624-472F-98FB-FE80E317D623}" srcOrd="8" destOrd="0" presId="urn:microsoft.com/office/officeart/2008/layout/LinedList"/>
    <dgm:cxn modelId="{B3E66B4B-461F-4E6E-8B4E-7BF8B7C91099}" type="presParOf" srcId="{514FAF1B-6A11-4652-B65C-5EC360AC1BFD}" destId="{8AA5F9E7-3D04-440A-BF93-7F34FE7AD728}" srcOrd="9" destOrd="0" presId="urn:microsoft.com/office/officeart/2008/layout/LinedList"/>
    <dgm:cxn modelId="{5303667E-32F0-494B-AEE5-96F642677E84}" type="presParOf" srcId="{8AA5F9E7-3D04-440A-BF93-7F34FE7AD728}" destId="{A58F6506-2EA8-4B41-81D4-CC4272DFAA6B}" srcOrd="0" destOrd="0" presId="urn:microsoft.com/office/officeart/2008/layout/LinedList"/>
    <dgm:cxn modelId="{FFD0B7CC-30BE-423D-B66A-3F8B13D74001}" type="presParOf" srcId="{8AA5F9E7-3D04-440A-BF93-7F34FE7AD728}" destId="{F9098332-F861-4375-8EDB-7BC7A71B572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A9111-73A3-4D88-A8F8-F29BE0EF5462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/>
            <a:t>1.Предпосылки реформ.</a:t>
          </a:r>
          <a:endParaRPr lang="en-US" sz="2500" kern="1200"/>
        </a:p>
      </dsp:txBody>
      <dsp:txXfrm>
        <a:off x="0" y="39687"/>
        <a:ext cx="3286125" cy="1971675"/>
      </dsp:txXfrm>
    </dsp:sp>
    <dsp:sp modelId="{89AD83CE-A8A9-426D-8838-C90BFEA08593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/>
            <a:t>2.Реформы в сфере образования и культуры.</a:t>
          </a:r>
          <a:endParaRPr lang="en-US" sz="2500" kern="1200"/>
        </a:p>
      </dsp:txBody>
      <dsp:txXfrm>
        <a:off x="3614737" y="39687"/>
        <a:ext cx="3286125" cy="1971675"/>
      </dsp:txXfrm>
    </dsp:sp>
    <dsp:sp modelId="{0480CCF7-AC98-4914-BE5D-2F39213546A2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/>
            <a:t>3.Изменение системы государственного управления.</a:t>
          </a:r>
          <a:endParaRPr lang="en-US" sz="2500" kern="1200"/>
        </a:p>
      </dsp:txBody>
      <dsp:txXfrm>
        <a:off x="7229475" y="39687"/>
        <a:ext cx="3286125" cy="1971675"/>
      </dsp:txXfrm>
    </dsp:sp>
    <dsp:sp modelId="{1F55724D-DC87-433E-B9CC-ACDE0DFCA596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/>
            <a:t>4.«Табель о рангах».</a:t>
          </a:r>
          <a:endParaRPr lang="en-US" sz="2500" kern="1200"/>
        </a:p>
      </dsp:txBody>
      <dsp:txXfrm>
        <a:off x="0" y="2339975"/>
        <a:ext cx="3286125" cy="1971675"/>
      </dsp:txXfrm>
    </dsp:sp>
    <dsp:sp modelId="{547B85E7-70F2-40FE-8E87-75A7265E1890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/>
            <a:t>5.Реформы областного управления, в церкви. Появление Прокуратуры.</a:t>
          </a:r>
          <a:endParaRPr lang="en-US" sz="2500" kern="1200"/>
        </a:p>
      </dsp:txBody>
      <dsp:txXfrm>
        <a:off x="3614737" y="2339975"/>
        <a:ext cx="3286125" cy="1971675"/>
      </dsp:txXfrm>
    </dsp:sp>
    <dsp:sp modelId="{93220AEC-0525-4B22-9C81-C596E4FA145B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/>
            <a:t>6.«Указ о престолонаследии».</a:t>
          </a:r>
          <a:endParaRPr lang="en-US" sz="2500" kern="1200"/>
        </a:p>
      </dsp:txBody>
      <dsp:txXfrm>
        <a:off x="7229475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8BB95-B2C9-4301-B1D9-1E9B6F6973E5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FD86D-4070-4D3F-94C5-3C161D451F40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/>
            <a:t>•Отставание России в социально-экономическом, военном и культурном развитии от европейских стран</a:t>
          </a:r>
          <a:endParaRPr lang="en-US" sz="2400" kern="1200"/>
        </a:p>
      </dsp:txBody>
      <dsp:txXfrm>
        <a:off x="0" y="531"/>
        <a:ext cx="10515600" cy="870055"/>
      </dsp:txXfrm>
    </dsp:sp>
    <dsp:sp modelId="{33713DFE-47F4-41F4-9324-5F26A3A346B5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04BE0E-0009-4932-80DE-91FE821E9DEC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/>
            <a:t>•Осознание необходимости реформ с использованием европейского опыта</a:t>
          </a:r>
          <a:endParaRPr lang="en-US" sz="2400" kern="1200"/>
        </a:p>
      </dsp:txBody>
      <dsp:txXfrm>
        <a:off x="0" y="870586"/>
        <a:ext cx="10515600" cy="870055"/>
      </dsp:txXfrm>
    </dsp:sp>
    <dsp:sp modelId="{4E832A42-7278-4376-85F6-1688E82931C2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1A2C4-507E-4664-8748-1DFE6F73CC06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/>
            <a:t>•Активно-волевая деятельность Петра I, ориентирование на преобразования в стране</a:t>
          </a:r>
          <a:endParaRPr lang="en-US" sz="2400" kern="1200"/>
        </a:p>
      </dsp:txBody>
      <dsp:txXfrm>
        <a:off x="0" y="1740641"/>
        <a:ext cx="10515600" cy="870055"/>
      </dsp:txXfrm>
    </dsp:sp>
    <dsp:sp modelId="{A668454D-372D-4614-ACB6-C40C6D858C62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FE662E-20B9-42A6-8AC2-9ADFD5FAB6A3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/>
            <a:t>•Предшествующее развитие страны в XVII в.. Попытки реформ царей Алексея Михайловича и Федора Алексеевича</a:t>
          </a:r>
          <a:endParaRPr lang="en-US" sz="2400" kern="1200"/>
        </a:p>
      </dsp:txBody>
      <dsp:txXfrm>
        <a:off x="0" y="2610696"/>
        <a:ext cx="10515600" cy="870055"/>
      </dsp:txXfrm>
    </dsp:sp>
    <dsp:sp modelId="{64E5FDCF-1624-472F-98FB-FE80E317D623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F6506-2EA8-4B41-81D4-CC4272DFAA6B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/>
            <a:t>•Поездка Петра I в Европу – «Великое посольство» 1697-1698 гг.</a:t>
          </a:r>
          <a:endParaRPr lang="en-US" sz="2400" kern="1200"/>
        </a:p>
      </dsp:txBody>
      <dsp:txXfrm>
        <a:off x="0" y="3480751"/>
        <a:ext cx="10515600" cy="870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Человеческое лицо, картина, портрет, женщина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673CA749-3037-58C1-9B8E-52567B4028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4" r="28557" b="586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ru-RU" sz="4800" b="1">
                <a:solidFill>
                  <a:schemeClr val="bg1"/>
                </a:solidFill>
                <a:latin typeface="Times New Roman"/>
                <a:cs typeface="Times New Roman"/>
              </a:rPr>
              <a:t>Внутренняя политика Петра I</a:t>
            </a:r>
            <a:endParaRPr lang="ru-RU" sz="48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9056" y="5754624"/>
            <a:ext cx="641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МБОУ СОШ № 64 </a:t>
            </a:r>
            <a:r>
              <a:rPr lang="ru-RU" dirty="0" err="1" smtClean="0">
                <a:solidFill>
                  <a:schemeClr val="bg1"/>
                </a:solidFill>
              </a:rPr>
              <a:t>Засухина</a:t>
            </a:r>
            <a:r>
              <a:rPr lang="ru-RU" dirty="0" smtClean="0">
                <a:solidFill>
                  <a:schemeClr val="bg1"/>
                </a:solidFill>
              </a:rPr>
              <a:t> А.А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A74BF-9592-8FA4-7E1A-B4A73E827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Учебник Магницкого по «Арифметике»</a:t>
            </a:r>
          </a:p>
          <a:p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бумага, чернила, Бумажное изделие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134D98A7-A681-B698-856B-214837E2D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799986"/>
            <a:ext cx="7214616" cy="523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12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460DF-53BC-1AE2-A1E4-AE297C558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ru-RU" b="1">
                <a:latin typeface="Times New Roman"/>
                <a:cs typeface="Times New Roman"/>
              </a:rPr>
              <a:t>Наука:</a:t>
            </a:r>
            <a:endParaRPr lang="ru-RU" dirty="0"/>
          </a:p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B541D7-E967-8BA2-9A64-56C064D5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28489"/>
            <a:ext cx="4730496" cy="474847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None/>
            </a:pPr>
            <a:r>
              <a:rPr lang="ru-RU" sz="1600" dirty="0">
                <a:ea typeface="+mn-lt"/>
                <a:cs typeface="+mn-lt"/>
              </a:rPr>
              <a:t>-</a:t>
            </a:r>
            <a:r>
              <a:rPr lang="ru-RU" sz="2400" dirty="0">
                <a:latin typeface="Times New Roman"/>
                <a:cs typeface="Times New Roman"/>
              </a:rPr>
              <a:t>Географические исследования юга России, Сибири и Дальнего Востока; издание карт ряда районов России и других стран;</a:t>
            </a:r>
            <a:endParaRPr lang="ru-RU" sz="2400" dirty="0"/>
          </a:p>
          <a:p>
            <a:pPr>
              <a:buNone/>
            </a:pPr>
            <a:r>
              <a:rPr lang="ru-RU" sz="2400" dirty="0">
                <a:ea typeface="+mn-lt"/>
                <a:cs typeface="+mn-lt"/>
              </a:rPr>
              <a:t>-</a:t>
            </a:r>
            <a:r>
              <a:rPr lang="ru-RU" sz="2400" dirty="0">
                <a:latin typeface="Times New Roman"/>
                <a:cs typeface="Times New Roman"/>
              </a:rPr>
              <a:t>Геологические изыскания и открытие залежей каменного угля и нефти;</a:t>
            </a:r>
            <a:endParaRPr lang="ru-RU" sz="2400" dirty="0"/>
          </a:p>
          <a:p>
            <a:pPr>
              <a:buNone/>
            </a:pPr>
            <a:r>
              <a:rPr lang="ru-RU" sz="2400" dirty="0">
                <a:ea typeface="+mn-lt"/>
                <a:cs typeface="+mn-lt"/>
              </a:rPr>
              <a:t>-</a:t>
            </a:r>
            <a:r>
              <a:rPr lang="ru-RU" sz="2400" dirty="0">
                <a:latin typeface="Times New Roman"/>
                <a:cs typeface="Times New Roman"/>
              </a:rPr>
              <a:t>Исторические сочинения (об истории Северной войны)</a:t>
            </a:r>
            <a:endParaRPr lang="ru-RU" sz="2400" dirty="0"/>
          </a:p>
          <a:p>
            <a:pPr>
              <a:buNone/>
            </a:pPr>
            <a:r>
              <a:rPr lang="ru-RU" sz="2400" dirty="0">
                <a:ea typeface="+mn-lt"/>
                <a:cs typeface="+mn-lt"/>
              </a:rPr>
              <a:t>-</a:t>
            </a:r>
            <a:r>
              <a:rPr lang="ru-RU" sz="2400" dirty="0">
                <a:latin typeface="Times New Roman"/>
                <a:cs typeface="Times New Roman"/>
              </a:rPr>
              <a:t>Появление первого русского музея (Кунсткамера);</a:t>
            </a:r>
            <a:endParaRPr lang="ru-RU" sz="2400" dirty="0"/>
          </a:p>
          <a:p>
            <a:pPr>
              <a:buNone/>
            </a:pPr>
            <a:r>
              <a:rPr lang="ru-RU" sz="2400" dirty="0">
                <a:ea typeface="+mn-lt"/>
                <a:cs typeface="+mn-lt"/>
              </a:rPr>
              <a:t>-</a:t>
            </a:r>
            <a:r>
              <a:rPr lang="ru-RU" sz="2400" dirty="0">
                <a:latin typeface="Times New Roman"/>
                <a:cs typeface="Times New Roman"/>
              </a:rPr>
              <a:t>Устройство Ботанического сада;</a:t>
            </a:r>
            <a:endParaRPr lang="ru-RU" sz="2400" dirty="0"/>
          </a:p>
          <a:p>
            <a:pPr>
              <a:buNone/>
            </a:pPr>
            <a:r>
              <a:rPr lang="ru-RU" sz="2400" dirty="0">
                <a:ea typeface="+mn-lt"/>
                <a:cs typeface="+mn-lt"/>
              </a:rPr>
              <a:t>-</a:t>
            </a:r>
            <a:r>
              <a:rPr lang="ru-RU" sz="2400" dirty="0">
                <a:latin typeface="Times New Roman"/>
                <a:cs typeface="Times New Roman"/>
              </a:rPr>
              <a:t>Подготовлено создание Академии наук России – высшего научного центра.</a:t>
            </a:r>
            <a:endParaRPr lang="ru-RU" sz="2400" dirty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5" name="Рисунок 4" descr="Изображение выглядит как на открытом воздухе, небо, строительство, облако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8B17D470-F649-1C45-FB44-3D6943299C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46" r="-1" b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Рисунок 3" descr="Изображение выглядит как на открытом воздухе, небо, Правительственное здание, строительство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2D1A91F9-D4BE-FECC-6BF5-4B012F2384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52" r="12888" b="2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6534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одежда, картина, женщина, рисунок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1C77ACCE-AE24-962C-58C9-83E9FEBD81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3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F9D58-AC1F-CBF1-BC72-206353B5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ru-RU" sz="4000" b="1">
                <a:latin typeface="Times New Roman"/>
                <a:cs typeface="Times New Roman"/>
              </a:rPr>
              <a:t>Быт:</a:t>
            </a:r>
            <a:endParaRPr lang="ru-RU" sz="40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77487B-53D1-D98A-B500-9C5F6B990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ru-RU" sz="2000">
                <a:ea typeface="+mn-lt"/>
                <a:cs typeface="+mn-lt"/>
              </a:rPr>
              <a:t>-</a:t>
            </a:r>
            <a:r>
              <a:rPr lang="ru-RU" sz="2000">
                <a:latin typeface="Times New Roman"/>
                <a:cs typeface="Times New Roman"/>
              </a:rPr>
              <a:t>Одежда европейского образца;</a:t>
            </a:r>
            <a:endParaRPr lang="ru-RU" sz="2000"/>
          </a:p>
          <a:p>
            <a:pPr>
              <a:buNone/>
            </a:pPr>
            <a:r>
              <a:rPr lang="ru-RU" sz="2000">
                <a:ea typeface="+mn-lt"/>
                <a:cs typeface="+mn-lt"/>
              </a:rPr>
              <a:t>-</a:t>
            </a:r>
            <a:r>
              <a:rPr lang="ru-RU" sz="2000">
                <a:latin typeface="Times New Roman"/>
                <a:cs typeface="Times New Roman"/>
              </a:rPr>
              <a:t>Бритье бород;</a:t>
            </a:r>
            <a:endParaRPr lang="ru-RU" sz="2000"/>
          </a:p>
          <a:p>
            <a:pPr>
              <a:buNone/>
            </a:pPr>
            <a:r>
              <a:rPr lang="ru-RU" sz="2000">
                <a:ea typeface="+mn-lt"/>
                <a:cs typeface="+mn-lt"/>
              </a:rPr>
              <a:t>-</a:t>
            </a:r>
            <a:r>
              <a:rPr lang="ru-RU" sz="2000">
                <a:latin typeface="Times New Roman"/>
                <a:cs typeface="Times New Roman"/>
              </a:rPr>
              <a:t>Употребление чая, кофе, табака;</a:t>
            </a:r>
            <a:endParaRPr lang="ru-RU" sz="2000"/>
          </a:p>
          <a:p>
            <a:pPr>
              <a:buNone/>
            </a:pPr>
            <a:r>
              <a:rPr lang="ru-RU" sz="2000">
                <a:ea typeface="+mn-lt"/>
                <a:cs typeface="+mn-lt"/>
              </a:rPr>
              <a:t>-</a:t>
            </a:r>
            <a:r>
              <a:rPr lang="ru-RU" sz="2000">
                <a:latin typeface="Times New Roman"/>
                <a:cs typeface="Times New Roman"/>
              </a:rPr>
              <a:t>Устройство ассамблей;</a:t>
            </a:r>
            <a:endParaRPr lang="ru-RU" sz="2000"/>
          </a:p>
          <a:p>
            <a:pPr>
              <a:buNone/>
            </a:pPr>
            <a:r>
              <a:rPr lang="ru-RU" sz="2000">
                <a:ea typeface="+mn-lt"/>
                <a:cs typeface="+mn-lt"/>
              </a:rPr>
              <a:t>-</a:t>
            </a:r>
            <a:r>
              <a:rPr lang="ru-RU" sz="2000">
                <a:latin typeface="Times New Roman"/>
                <a:cs typeface="Times New Roman"/>
              </a:rPr>
              <a:t>«Юности честное зерцало» – кодекс поведения молодого поколения.</a:t>
            </a:r>
            <a:endParaRPr lang="ru-RU" sz="2000"/>
          </a:p>
          <a:p>
            <a:pPr marL="0" indent="0">
              <a:buNone/>
            </a:pP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2122561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4DEE1C-7FD6-4FA0-A96A-BDF952F199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52DF7-A6A9-596B-0FF6-50DFE1766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370227"/>
            <a:ext cx="9144000" cy="1193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/>
              <a:t>Ассамблеи</a:t>
            </a:r>
            <a:r>
              <a:rPr lang="en-US" sz="3700"/>
              <a:t> – торжественные приемы гостей в знатных домах</a:t>
            </a:r>
          </a:p>
          <a:p>
            <a:pPr algn="ctr"/>
            <a:endParaRPr lang="en-US" sz="3700"/>
          </a:p>
        </p:txBody>
      </p:sp>
      <p:pic>
        <p:nvPicPr>
          <p:cNvPr id="4" name="Рисунок 3" descr="Изображение выглядит как одежда, женщина, человек, картина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B82B10E8-D4B4-9365-E365-BECDBEC57F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83" r="2" b="31729"/>
          <a:stretch/>
        </p:blipFill>
        <p:spPr>
          <a:xfrm>
            <a:off x="1690046" y="386205"/>
            <a:ext cx="8903441" cy="3766876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5876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F7F0-784B-5879-4CEE-8BAD9B48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355"/>
            <a:ext cx="10515600" cy="11618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Изменение системы государственного управления</a:t>
            </a:r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Изображение выглядит как текст, снимок экрана, Шрифт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D202CB26-C83C-D779-90CD-6B8C20301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13" y="2599565"/>
            <a:ext cx="3291850" cy="36147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Шрифт, снимок экрана, круг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DC36CEC7-91B3-5191-7608-7254AECF9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987" y="3271603"/>
            <a:ext cx="3280032" cy="303271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снимок экрана, Шрифт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77683B7E-B6B2-9345-B135-BC39EDA45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586" y="2874929"/>
            <a:ext cx="3064132" cy="2251258"/>
          </a:xfrm>
          <a:prstGeom prst="rect">
            <a:avLst/>
          </a:prstGeom>
        </p:spPr>
      </p:pic>
      <p:pic>
        <p:nvPicPr>
          <p:cNvPr id="4" name="Объект 3" descr="Изображение выглядит как Шрифт, снимок экрана, текст, Прямоугольник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0216F560-7627-0BDE-45C7-4DC47A3FF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16466" y="1916167"/>
            <a:ext cx="3826132" cy="955681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снимок экрана, Шрифт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6D51DC46-DAE9-285F-418B-BDE936728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1546" y="5715043"/>
            <a:ext cx="5388232" cy="97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90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6C847-8709-315C-1308-36EB66597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Здание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Сената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Синода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Санкт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Петербурге</a:t>
            </a:r>
            <a:endParaRPr lang="en-US" sz="4800" kern="1200" dirty="0" err="1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endParaRPr lang="en-US" sz="4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Изображение выглядит как на открытом воздухе, небо, облако, строительство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56644161-4528-5618-455A-A166A581B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889" y="1845426"/>
            <a:ext cx="7417169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56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F7ABCA-A68A-47DD-B732-76FF34C6FB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F3B6F-77FF-3331-A46C-1A6A7974A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3505199"/>
            <a:ext cx="4809068" cy="2608143"/>
          </a:xfrm>
        </p:spPr>
        <p:txBody>
          <a:bodyPr anchor="t">
            <a:normAutofit/>
          </a:bodyPr>
          <a:lstStyle/>
          <a:p>
            <a:pPr algn="ctr"/>
            <a:r>
              <a:rPr lang="ru-RU" sz="4000" b="1">
                <a:latin typeface="Times New Roman"/>
                <a:cs typeface="Times New Roman"/>
              </a:rPr>
              <a:t>Коллегии</a:t>
            </a:r>
            <a:endParaRPr lang="ru-RU" sz="4000"/>
          </a:p>
        </p:txBody>
      </p:sp>
      <p:pic>
        <p:nvPicPr>
          <p:cNvPr id="7" name="Graphic 6" descr="Diploma Roll">
            <a:extLst>
              <a:ext uri="{FF2B5EF4-FFF2-40B4-BE49-F238E27FC236}">
                <a16:creationId xmlns:a16="http://schemas.microsoft.com/office/drawing/2014/main" id="{90FFFD8C-2990-06A5-3107-638C87A8B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90799" y="2519363"/>
            <a:ext cx="914400" cy="9144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8FC50ED-36D8-07C8-A73E-5D8B4C9DD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100" y="643467"/>
            <a:ext cx="5668433" cy="54017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None/>
            </a:pPr>
            <a:r>
              <a:rPr lang="ru-RU" sz="1800">
                <a:ea typeface="+mn-lt"/>
                <a:cs typeface="+mn-lt"/>
              </a:rPr>
              <a:t>-</a:t>
            </a:r>
            <a:r>
              <a:rPr lang="ru-RU" sz="1800">
                <a:latin typeface="Times New Roman"/>
                <a:cs typeface="Times New Roman"/>
              </a:rPr>
              <a:t>Иностранная коллегия</a:t>
            </a:r>
            <a:endParaRPr lang="ru-RU" sz="1800"/>
          </a:p>
          <a:p>
            <a:pPr>
              <a:buNone/>
            </a:pPr>
            <a:r>
              <a:rPr lang="ru-RU" sz="1800">
                <a:ea typeface="+mn-lt"/>
                <a:cs typeface="+mn-lt"/>
              </a:rPr>
              <a:t>-</a:t>
            </a:r>
            <a:r>
              <a:rPr lang="ru-RU" sz="1800">
                <a:latin typeface="Times New Roman"/>
                <a:cs typeface="Times New Roman"/>
              </a:rPr>
              <a:t>Военная коллегия</a:t>
            </a:r>
            <a:endParaRPr lang="ru-RU" sz="1800"/>
          </a:p>
          <a:p>
            <a:pPr>
              <a:buNone/>
            </a:pPr>
            <a:r>
              <a:rPr lang="ru-RU" sz="1800">
                <a:ea typeface="+mn-lt"/>
                <a:cs typeface="+mn-lt"/>
              </a:rPr>
              <a:t>-</a:t>
            </a:r>
            <a:r>
              <a:rPr lang="ru-RU" sz="1800">
                <a:latin typeface="Times New Roman"/>
                <a:cs typeface="Times New Roman"/>
              </a:rPr>
              <a:t>Адмиралтейская коллегия</a:t>
            </a:r>
            <a:endParaRPr lang="ru-RU" sz="1800"/>
          </a:p>
          <a:p>
            <a:pPr>
              <a:buNone/>
            </a:pPr>
            <a:r>
              <a:rPr lang="ru-RU" sz="1800">
                <a:ea typeface="+mn-lt"/>
                <a:cs typeface="+mn-lt"/>
              </a:rPr>
              <a:t>-</a:t>
            </a:r>
            <a:r>
              <a:rPr lang="ru-RU" sz="1800">
                <a:latin typeface="Times New Roman"/>
                <a:cs typeface="Times New Roman"/>
              </a:rPr>
              <a:t>Штатсконтор-коллегия</a:t>
            </a:r>
            <a:endParaRPr lang="ru-RU" sz="1800"/>
          </a:p>
          <a:p>
            <a:pPr>
              <a:buNone/>
            </a:pPr>
            <a:r>
              <a:rPr lang="ru-RU" sz="1800">
                <a:ea typeface="+mn-lt"/>
                <a:cs typeface="+mn-lt"/>
              </a:rPr>
              <a:t>-</a:t>
            </a:r>
            <a:r>
              <a:rPr lang="ru-RU" sz="1800">
                <a:latin typeface="Times New Roman"/>
                <a:cs typeface="Times New Roman"/>
              </a:rPr>
              <a:t>Ревизион-коллегия</a:t>
            </a:r>
            <a:endParaRPr lang="ru-RU" sz="1800"/>
          </a:p>
          <a:p>
            <a:pPr>
              <a:buNone/>
            </a:pPr>
            <a:r>
              <a:rPr lang="ru-RU" sz="1800">
                <a:ea typeface="+mn-lt"/>
                <a:cs typeface="+mn-lt"/>
              </a:rPr>
              <a:t>-</a:t>
            </a:r>
            <a:r>
              <a:rPr lang="ru-RU" sz="1800">
                <a:latin typeface="Times New Roman"/>
                <a:cs typeface="Times New Roman"/>
              </a:rPr>
              <a:t>Коммерц-коллегия</a:t>
            </a:r>
            <a:endParaRPr lang="ru-RU" sz="1800"/>
          </a:p>
          <a:p>
            <a:pPr>
              <a:buNone/>
            </a:pPr>
            <a:r>
              <a:rPr lang="ru-RU" sz="1800">
                <a:ea typeface="+mn-lt"/>
                <a:cs typeface="+mn-lt"/>
              </a:rPr>
              <a:t>-</a:t>
            </a:r>
            <a:r>
              <a:rPr lang="ru-RU" sz="1800">
                <a:latin typeface="Times New Roman"/>
                <a:cs typeface="Times New Roman"/>
              </a:rPr>
              <a:t>Берг-коллегия</a:t>
            </a:r>
            <a:endParaRPr lang="ru-RU" sz="1800"/>
          </a:p>
          <a:p>
            <a:pPr>
              <a:buNone/>
            </a:pPr>
            <a:r>
              <a:rPr lang="ru-RU" sz="1800">
                <a:ea typeface="+mn-lt"/>
                <a:cs typeface="+mn-lt"/>
              </a:rPr>
              <a:t>-</a:t>
            </a:r>
            <a:r>
              <a:rPr lang="ru-RU" sz="1800">
                <a:latin typeface="Times New Roman"/>
                <a:cs typeface="Times New Roman"/>
              </a:rPr>
              <a:t>Мануфактур-коллегия</a:t>
            </a:r>
            <a:endParaRPr lang="ru-RU" sz="1800"/>
          </a:p>
          <a:p>
            <a:pPr>
              <a:buNone/>
            </a:pPr>
            <a:r>
              <a:rPr lang="ru-RU" sz="1800">
                <a:ea typeface="+mn-lt"/>
                <a:cs typeface="+mn-lt"/>
              </a:rPr>
              <a:t>-</a:t>
            </a:r>
            <a:r>
              <a:rPr lang="ru-RU" sz="1800">
                <a:latin typeface="Times New Roman"/>
                <a:cs typeface="Times New Roman"/>
              </a:rPr>
              <a:t>Камер-коллегия</a:t>
            </a:r>
            <a:endParaRPr lang="ru-RU" sz="1800"/>
          </a:p>
          <a:p>
            <a:pPr>
              <a:buNone/>
            </a:pPr>
            <a:r>
              <a:rPr lang="ru-RU" sz="1800">
                <a:ea typeface="+mn-lt"/>
                <a:cs typeface="+mn-lt"/>
              </a:rPr>
              <a:t>-</a:t>
            </a:r>
            <a:r>
              <a:rPr lang="ru-RU" sz="1800">
                <a:latin typeface="Times New Roman"/>
                <a:cs typeface="Times New Roman"/>
              </a:rPr>
              <a:t>Юстиц-коллегия</a:t>
            </a:r>
            <a:endParaRPr lang="ru-RU" sz="1800"/>
          </a:p>
          <a:p>
            <a:pPr>
              <a:buNone/>
            </a:pPr>
            <a:r>
              <a:rPr lang="ru-RU" sz="1800">
                <a:ea typeface="+mn-lt"/>
                <a:cs typeface="+mn-lt"/>
              </a:rPr>
              <a:t>-</a:t>
            </a:r>
            <a:r>
              <a:rPr lang="ru-RU" sz="1800">
                <a:latin typeface="Times New Roman"/>
                <a:cs typeface="Times New Roman"/>
              </a:rPr>
              <a:t>Вотчинная коллегия</a:t>
            </a:r>
            <a:endParaRPr lang="ru-RU" sz="1800"/>
          </a:p>
          <a:p>
            <a:pPr>
              <a:buNone/>
            </a:pPr>
            <a:r>
              <a:rPr lang="ru-RU" sz="1800">
                <a:ea typeface="+mn-lt"/>
                <a:cs typeface="+mn-lt"/>
              </a:rPr>
              <a:t>-</a:t>
            </a:r>
            <a:r>
              <a:rPr lang="ru-RU" sz="1800">
                <a:latin typeface="Times New Roman"/>
                <a:cs typeface="Times New Roman"/>
              </a:rPr>
              <a:t>Главный магистрат</a:t>
            </a:r>
            <a:endParaRPr lang="ru-RU" sz="1800"/>
          </a:p>
          <a:p>
            <a:pPr>
              <a:buNone/>
            </a:pPr>
            <a:r>
              <a:rPr lang="ru-RU" sz="1800">
                <a:ea typeface="+mn-lt"/>
                <a:cs typeface="+mn-lt"/>
              </a:rPr>
              <a:t>-</a:t>
            </a:r>
            <a:r>
              <a:rPr lang="ru-RU" sz="1800">
                <a:latin typeface="Times New Roman"/>
                <a:cs typeface="Times New Roman"/>
              </a:rPr>
              <a:t>Обер-прокурор</a:t>
            </a:r>
            <a:endParaRPr lang="ru-RU" sz="1800"/>
          </a:p>
          <a:p>
            <a:pPr>
              <a:buNone/>
            </a:pPr>
            <a:r>
              <a:rPr lang="ru-RU" sz="1800">
                <a:ea typeface="+mn-lt"/>
                <a:cs typeface="+mn-lt"/>
              </a:rPr>
              <a:t>-</a:t>
            </a:r>
            <a:r>
              <a:rPr lang="ru-RU" sz="1800">
                <a:latin typeface="Times New Roman"/>
                <a:cs typeface="Times New Roman"/>
              </a:rPr>
              <a:t>Духовная коллегия</a:t>
            </a:r>
            <a:endParaRPr lang="ru-RU" sz="1800"/>
          </a:p>
          <a:p>
            <a:pPr marL="0" indent="0">
              <a:buNone/>
            </a:pPr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907195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A24DE7-C336-4994-8C52-D9B3F3D0FA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311" y="953311"/>
            <a:ext cx="10603149" cy="5263867"/>
          </a:xfrm>
          <a:prstGeom prst="roundRect">
            <a:avLst>
              <a:gd name="adj" fmla="val 156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9E0B95-73D8-4A6C-0E3F-6F07B424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rect">
            <a:avLst/>
          </a:prstGeom>
          <a:solidFill>
            <a:srgbClr val="665842"/>
          </a:solidFill>
          <a:ln>
            <a:solidFill>
              <a:srgbClr val="66584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Налоговая и финансовая реформы</a:t>
            </a:r>
            <a:endParaRPr lang="en-US" sz="2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sz="2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Объект 3" descr="Изображение выглядит как текст, снимок экрана, Шрифт, документ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2F06D48B-423D-C1F5-EB45-AAD90BCE9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0665" y="1731097"/>
            <a:ext cx="6804078" cy="370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72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монета, Человеческое лицо, деньги, валюта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2CBE2A65-EA85-F605-9201-73BCE11B5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8996" y="643466"/>
            <a:ext cx="807400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0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1C19D-8F26-2CF1-432E-A24936BA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«Табель о рангах» 1722 г.</a:t>
            </a:r>
            <a:endParaRPr lang="en-US" sz="6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endParaRPr lang="en-US" sz="6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текст, рукописный текст, документ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5C4A2837-E9AB-9899-C950-3E0F03512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9769" y="640080"/>
            <a:ext cx="7003670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28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ECB099-D8E5-548E-7FE7-C08B60BBAE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282" r="9085" b="425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4B2ADA-5B5B-FAEF-F794-94847E65E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365125"/>
            <a:ext cx="1866900" cy="1350963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/>
                <a:cs typeface="Times New Roman"/>
              </a:rPr>
              <a:t>План:</a:t>
            </a:r>
            <a:endParaRPr lang="ru-RU" dirty="0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58803F9E-D0AA-4DEF-37D1-7642CC4990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509865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6839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0454E1-6463-053B-A6DD-61828EEFA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12" y="820336"/>
            <a:ext cx="11424721" cy="457716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ru-RU" sz="3600" b="1" dirty="0">
                <a:solidFill>
                  <a:schemeClr val="tx2"/>
                </a:solidFill>
                <a:latin typeface="Times New Roman"/>
                <a:cs typeface="Times New Roman"/>
              </a:rPr>
              <a:t>1722 г.</a:t>
            </a:r>
            <a:r>
              <a:rPr lang="ru-RU" sz="3600" dirty="0">
                <a:solidFill>
                  <a:schemeClr val="tx2"/>
                </a:solidFill>
                <a:latin typeface="Times New Roman"/>
                <a:cs typeface="Times New Roman"/>
              </a:rPr>
              <a:t> – «Табель о рангах».</a:t>
            </a:r>
            <a:endParaRPr lang="ru-RU" sz="360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sz="3600" dirty="0">
                <a:solidFill>
                  <a:schemeClr val="tx2"/>
                </a:solidFill>
                <a:latin typeface="Times New Roman"/>
                <a:cs typeface="Times New Roman"/>
              </a:rPr>
              <a:t>Разделение гражданской, военной и придворной службы на 14 иерархических должностей.</a:t>
            </a:r>
            <a:endParaRPr lang="ru-RU" sz="360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sz="3600" dirty="0">
                <a:solidFill>
                  <a:schemeClr val="tx2"/>
                </a:solidFill>
                <a:latin typeface="Times New Roman"/>
                <a:cs typeface="Times New Roman"/>
              </a:rPr>
              <a:t>Чиновник, достигший 8 разряда, или офицер = дворянство </a:t>
            </a:r>
            <a:r>
              <a:rPr lang="ru-RU" sz="3600" dirty="0">
                <a:solidFill>
                  <a:schemeClr val="tx2"/>
                </a:solidFill>
                <a:sym typeface="Symbol"/>
              </a:rPr>
              <a:t>Þ</a:t>
            </a:r>
            <a:r>
              <a:rPr lang="ru-RU" sz="3600" dirty="0">
                <a:solidFill>
                  <a:schemeClr val="tx2"/>
                </a:solidFill>
                <a:latin typeface="Times New Roman"/>
                <a:cs typeface="Times New Roman"/>
              </a:rPr>
              <a:t> господствующий класс пополняется наиболее талантливыми. Все население, кроме дворянства и духовенства, платит налоги государству.</a:t>
            </a:r>
            <a:endParaRPr lang="ru-RU" sz="360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sz="3600" u="sng" dirty="0">
                <a:solidFill>
                  <a:schemeClr val="tx2"/>
                </a:solidFill>
                <a:latin typeface="Times New Roman"/>
                <a:cs typeface="Times New Roman"/>
              </a:rPr>
              <a:t>Значение: </a:t>
            </a:r>
            <a:r>
              <a:rPr lang="ru-RU" sz="3600" dirty="0">
                <a:solidFill>
                  <a:schemeClr val="tx2"/>
                </a:solidFill>
                <a:latin typeface="Times New Roman"/>
                <a:cs typeface="Times New Roman"/>
              </a:rPr>
              <a:t>возникла возможность получить дворянство не по рождению, а за службу государству и личные заслуги.</a:t>
            </a:r>
            <a:endParaRPr lang="ru-RU" sz="3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ru-RU" sz="140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09836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84922-D3E9-14E5-7FB1-194CA601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>
                <a:latin typeface="Times New Roman"/>
                <a:cs typeface="Times New Roman"/>
              </a:rPr>
              <a:t>Реформы областного управления</a:t>
            </a:r>
            <a:endParaRPr lang="ru-RU"/>
          </a:p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C7CC2E-7C58-D424-48B5-587F11534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909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ru-RU" sz="2400" dirty="0">
                <a:latin typeface="Times New Roman"/>
                <a:cs typeface="Times New Roman"/>
              </a:rPr>
              <a:t>Московская</a:t>
            </a:r>
            <a:endParaRPr lang="ru-RU" dirty="0"/>
          </a:p>
          <a:p>
            <a:pPr>
              <a:buNone/>
            </a:pPr>
            <a:r>
              <a:rPr lang="ru-RU" sz="2400" dirty="0">
                <a:latin typeface="Times New Roman"/>
                <a:cs typeface="Times New Roman"/>
              </a:rPr>
              <a:t>Петербургская</a:t>
            </a:r>
            <a:endParaRPr lang="ru-RU" dirty="0"/>
          </a:p>
          <a:p>
            <a:pPr>
              <a:buNone/>
            </a:pPr>
            <a:r>
              <a:rPr lang="ru-RU" sz="2400" dirty="0">
                <a:latin typeface="Times New Roman"/>
                <a:cs typeface="Times New Roman"/>
              </a:rPr>
              <a:t>Киевская</a:t>
            </a:r>
            <a:endParaRPr lang="ru-RU" dirty="0"/>
          </a:p>
          <a:p>
            <a:pPr>
              <a:buNone/>
            </a:pPr>
            <a:r>
              <a:rPr lang="ru-RU" sz="2400" dirty="0">
                <a:latin typeface="Times New Roman"/>
                <a:cs typeface="Times New Roman"/>
              </a:rPr>
              <a:t>Архангелогородская</a:t>
            </a:r>
            <a:endParaRPr lang="ru-RU" dirty="0"/>
          </a:p>
          <a:p>
            <a:pPr>
              <a:buNone/>
            </a:pPr>
            <a:r>
              <a:rPr lang="ru-RU" sz="2400" dirty="0">
                <a:latin typeface="Times New Roman"/>
                <a:cs typeface="Times New Roman"/>
              </a:rPr>
              <a:t>Смоленская</a:t>
            </a:r>
            <a:endParaRPr lang="ru-RU" dirty="0"/>
          </a:p>
          <a:p>
            <a:pPr>
              <a:buNone/>
            </a:pPr>
            <a:r>
              <a:rPr lang="ru-RU" sz="2400" dirty="0">
                <a:latin typeface="Times New Roman"/>
                <a:cs typeface="Times New Roman"/>
              </a:rPr>
              <a:t>Казанская</a:t>
            </a:r>
            <a:endParaRPr lang="ru-RU" dirty="0"/>
          </a:p>
          <a:p>
            <a:pPr>
              <a:buNone/>
            </a:pPr>
            <a:r>
              <a:rPr lang="ru-RU" sz="2400" dirty="0">
                <a:latin typeface="Times New Roman"/>
                <a:cs typeface="Times New Roman"/>
              </a:rPr>
              <a:t>Азовская</a:t>
            </a:r>
            <a:endParaRPr lang="ru-RU" dirty="0"/>
          </a:p>
          <a:p>
            <a:pPr>
              <a:buNone/>
            </a:pPr>
            <a:r>
              <a:rPr lang="ru-RU" sz="2400" dirty="0">
                <a:latin typeface="Times New Roman"/>
                <a:cs typeface="Times New Roman"/>
              </a:rPr>
              <a:t>Сибирская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9A477C-AE71-A579-B9AA-563706E372FF}"/>
              </a:ext>
            </a:extLst>
          </p:cNvPr>
          <p:cNvSpPr txBox="1"/>
          <p:nvPr/>
        </p:nvSpPr>
        <p:spPr>
          <a:xfrm>
            <a:off x="5092700" y="320040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>
                <a:latin typeface="Times New Roman"/>
                <a:cs typeface="Times New Roman"/>
              </a:rPr>
              <a:t>50 провинций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F2189-DEA8-A640-9183-7FA068C0686C}"/>
              </a:ext>
            </a:extLst>
          </p:cNvPr>
          <p:cNvSpPr txBox="1"/>
          <p:nvPr/>
        </p:nvSpPr>
        <p:spPr>
          <a:xfrm>
            <a:off x="8610600" y="317500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>
                <a:latin typeface="Times New Roman"/>
                <a:cs typeface="Times New Roman"/>
              </a:rPr>
              <a:t>уезды</a:t>
            </a:r>
          </a:p>
        </p:txBody>
      </p:sp>
    </p:spTree>
    <p:extLst>
      <p:ext uri="{BB962C8B-B14F-4D97-AF65-F5344CB8AC3E}">
        <p14:creationId xmlns:p14="http://schemas.microsoft.com/office/powerpoint/2010/main" val="3594548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55D143-5B7F-23B0-1517-234D8614D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ru-RU" sz="1700" b="1">
                <a:latin typeface="Times New Roman"/>
                <a:cs typeface="Times New Roman"/>
              </a:rPr>
              <a:t>Реформы в церкви:</a:t>
            </a:r>
            <a:endParaRPr lang="ru-RU" sz="1700"/>
          </a:p>
          <a:p>
            <a:pPr>
              <a:buNone/>
            </a:pPr>
            <a:r>
              <a:rPr lang="ru-RU" sz="1700">
                <a:latin typeface="Times New Roman"/>
                <a:cs typeface="Times New Roman"/>
              </a:rPr>
              <a:t>1700 г. – после смерти последнего патриарха Андриана новый не назначен, а выбран местоблюститель патриаршего престола.</a:t>
            </a:r>
            <a:endParaRPr lang="ru-RU" sz="1700"/>
          </a:p>
          <a:p>
            <a:pPr>
              <a:buNone/>
            </a:pPr>
            <a:r>
              <a:rPr lang="ru-RU" sz="1700" b="1">
                <a:latin typeface="Times New Roman"/>
                <a:cs typeface="Times New Roman"/>
              </a:rPr>
              <a:t>1721 г.  – учреждение </a:t>
            </a:r>
            <a:r>
              <a:rPr lang="ru-RU" sz="1700" b="1" i="1">
                <a:latin typeface="Times New Roman"/>
                <a:cs typeface="Times New Roman"/>
              </a:rPr>
              <a:t>Синода</a:t>
            </a:r>
            <a:r>
              <a:rPr lang="ru-RU" sz="1700" b="1">
                <a:latin typeface="Times New Roman"/>
                <a:cs typeface="Times New Roman"/>
              </a:rPr>
              <a:t>.</a:t>
            </a:r>
            <a:endParaRPr lang="ru-RU" sz="1700"/>
          </a:p>
          <a:p>
            <a:pPr>
              <a:buNone/>
            </a:pPr>
            <a:r>
              <a:rPr lang="ru-RU" sz="1700">
                <a:ea typeface="+mn-lt"/>
                <a:cs typeface="+mn-lt"/>
              </a:rPr>
              <a:t>•</a:t>
            </a:r>
            <a:r>
              <a:rPr lang="ru-RU" sz="1700">
                <a:latin typeface="Times New Roman"/>
                <a:cs typeface="Times New Roman"/>
              </a:rPr>
              <a:t> упразднение должности патриарха</a:t>
            </a:r>
            <a:endParaRPr lang="ru-RU" sz="1700"/>
          </a:p>
          <a:p>
            <a:pPr>
              <a:buNone/>
            </a:pPr>
            <a:r>
              <a:rPr lang="ru-RU" sz="1700">
                <a:ea typeface="+mn-lt"/>
                <a:cs typeface="+mn-lt"/>
              </a:rPr>
              <a:t>•</a:t>
            </a:r>
            <a:r>
              <a:rPr lang="ru-RU" sz="1700">
                <a:latin typeface="Times New Roman"/>
                <a:cs typeface="Times New Roman"/>
              </a:rPr>
              <a:t> наблюдение за Синодом – обер-прокурор</a:t>
            </a:r>
            <a:endParaRPr lang="ru-RU" sz="1700"/>
          </a:p>
          <a:p>
            <a:pPr>
              <a:buNone/>
            </a:pPr>
            <a:r>
              <a:rPr lang="ru-RU" sz="1700">
                <a:latin typeface="Times New Roman"/>
                <a:cs typeface="Times New Roman"/>
              </a:rPr>
              <a:t>1722 г. – утверждение штата священнослужителей.</a:t>
            </a:r>
            <a:endParaRPr lang="ru-RU" sz="1700"/>
          </a:p>
          <a:p>
            <a:pPr>
              <a:buNone/>
            </a:pPr>
            <a:r>
              <a:rPr lang="ru-RU" sz="1700">
                <a:ea typeface="+mn-lt"/>
                <a:cs typeface="+mn-lt"/>
              </a:rPr>
              <a:t>•</a:t>
            </a:r>
            <a:r>
              <a:rPr lang="ru-RU" sz="1700">
                <a:latin typeface="Times New Roman"/>
                <a:cs typeface="Times New Roman"/>
              </a:rPr>
              <a:t> 150 дворов = 1 священник</a:t>
            </a:r>
            <a:endParaRPr lang="ru-RU" sz="1700"/>
          </a:p>
          <a:p>
            <a:pPr>
              <a:buNone/>
            </a:pPr>
            <a:r>
              <a:rPr lang="ru-RU" sz="1700">
                <a:ea typeface="+mn-lt"/>
                <a:cs typeface="+mn-lt"/>
              </a:rPr>
              <a:t>•</a:t>
            </a:r>
            <a:r>
              <a:rPr lang="ru-RU" sz="1700">
                <a:latin typeface="Times New Roman"/>
                <a:cs typeface="Times New Roman"/>
              </a:rPr>
              <a:t> все вне штата = подушная подать</a:t>
            </a:r>
            <a:endParaRPr lang="ru-RU" sz="1700"/>
          </a:p>
          <a:p>
            <a:pPr>
              <a:buNone/>
            </a:pPr>
            <a:r>
              <a:rPr lang="ru-RU" sz="1700">
                <a:ea typeface="+mn-lt"/>
                <a:cs typeface="+mn-lt"/>
              </a:rPr>
              <a:t>•</a:t>
            </a:r>
            <a:r>
              <a:rPr lang="ru-RU" sz="1700">
                <a:latin typeface="Times New Roman"/>
                <a:cs typeface="Times New Roman"/>
              </a:rPr>
              <a:t> двойная подать на старообрядцев</a:t>
            </a:r>
            <a:endParaRPr lang="ru-RU" sz="1700"/>
          </a:p>
          <a:p>
            <a:pPr marL="0" indent="0">
              <a:buNone/>
            </a:pPr>
            <a:endParaRPr lang="ru-RU" sz="1700"/>
          </a:p>
        </p:txBody>
      </p:sp>
      <p:pic>
        <p:nvPicPr>
          <p:cNvPr id="4" name="Рисунок 3" descr="Изображение выглядит как одежда, картина, Пророк, Человеческое лицо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8BC0CFC7-2927-AC50-69B6-F894CBC5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631" y="329183"/>
            <a:ext cx="2726633" cy="342996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Шрифт, Графика, белый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6333B9AD-B7F4-8395-436F-661F30C0B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40" y="4100619"/>
            <a:ext cx="3995928" cy="213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90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FAD754-5067-7270-128F-83FB2CEA0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812" y="2382436"/>
            <a:ext cx="7919521" cy="302776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ru-RU" sz="3200" b="1" dirty="0">
                <a:solidFill>
                  <a:schemeClr val="tx2"/>
                </a:solidFill>
                <a:latin typeface="Times New Roman"/>
                <a:cs typeface="Times New Roman"/>
              </a:rPr>
              <a:t>1711 г.</a:t>
            </a:r>
            <a:r>
              <a:rPr lang="ru-RU" sz="3200" dirty="0">
                <a:solidFill>
                  <a:schemeClr val="tx2"/>
                </a:solidFill>
                <a:latin typeface="Times New Roman"/>
                <a:cs typeface="Times New Roman"/>
              </a:rPr>
              <a:t> - введение должности фискалов.</a:t>
            </a:r>
            <a:endParaRPr lang="ru-RU" sz="320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sz="3200" b="1" dirty="0">
                <a:solidFill>
                  <a:schemeClr val="tx2"/>
                </a:solidFill>
                <a:latin typeface="Times New Roman"/>
                <a:cs typeface="Times New Roman"/>
              </a:rPr>
              <a:t>1722 г. - создана Прокуратура.</a:t>
            </a:r>
            <a:r>
              <a:rPr lang="ru-RU" sz="320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endParaRPr lang="ru-RU" sz="320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sz="3200" dirty="0">
                <a:solidFill>
                  <a:schemeClr val="tx2"/>
                </a:solidFill>
                <a:latin typeface="Times New Roman"/>
                <a:cs typeface="Times New Roman"/>
              </a:rPr>
              <a:t>Задача: контроль и надзор за соблюдением законов. Прокуратура стоит над Сенатом и над всеми другими государственными учреждениями.</a:t>
            </a:r>
            <a:endParaRPr lang="ru-RU" sz="320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ru-RU" sz="200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957F29D-E8D0-3484-3245-6F4D05789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404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26D7A-0708-A8D9-D2EE-598DBC1B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anchor="b">
            <a:normAutofit/>
          </a:bodyPr>
          <a:lstStyle/>
          <a:p>
            <a:pPr algn="ctr"/>
            <a:endParaRPr lang="ru-RU" sz="3200">
              <a:solidFill>
                <a:srgbClr val="595959"/>
              </a:solidFill>
            </a:endParaRPr>
          </a:p>
          <a:p>
            <a:r>
              <a:rPr lang="ru-RU" sz="2400" b="1" dirty="0">
                <a:latin typeface="Times New Roman"/>
                <a:cs typeface="Times New Roman"/>
              </a:rPr>
              <a:t>Павел Иванович Ягужинский – Генерал – прокурор.</a:t>
            </a:r>
            <a:endParaRPr lang="ru-RU" dirty="0"/>
          </a:p>
          <a:p>
            <a:endParaRPr lang="ru-RU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626C8C-48D1-E43F-DEF8-E3CD6C2F0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2" y="2447337"/>
            <a:ext cx="4353116" cy="3770434"/>
          </a:xfrm>
        </p:spPr>
        <p:txBody>
          <a:bodyPr anchor="t">
            <a:normAutofit/>
          </a:bodyPr>
          <a:lstStyle/>
          <a:p>
            <a:endParaRPr lang="en-US" sz="2000">
              <a:solidFill>
                <a:srgbClr val="595959"/>
              </a:solidFill>
            </a:endParaRPr>
          </a:p>
        </p:txBody>
      </p:sp>
      <p:pic>
        <p:nvPicPr>
          <p:cNvPr id="4" name="Объект 3" descr="Изображение выглядит как текст, Человеческое лицо, одежда, портрет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6E8A1CFE-7295-C003-7D1D-EACB8B548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924" y="685799"/>
            <a:ext cx="4162809" cy="55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83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61BCC7-D851-CE9D-AEE1-246597C40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512" y="1010836"/>
            <a:ext cx="7576621" cy="439936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ru-RU" sz="2400" b="1" dirty="0">
                <a:solidFill>
                  <a:schemeClr val="tx2"/>
                </a:solidFill>
                <a:latin typeface="Times New Roman"/>
                <a:cs typeface="Times New Roman"/>
              </a:rPr>
              <a:t>1722 г. – «Указ о наследовании престола»</a:t>
            </a:r>
            <a:endParaRPr lang="ru-RU" sz="240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sz="2400" dirty="0">
                <a:solidFill>
                  <a:schemeClr val="tx2"/>
                </a:solidFill>
                <a:ea typeface="+mn-lt"/>
                <a:cs typeface="+mn-lt"/>
              </a:rPr>
              <a:t>•</a:t>
            </a:r>
            <a:r>
              <a:rPr lang="ru-RU" sz="2400" dirty="0">
                <a:solidFill>
                  <a:schemeClr val="tx2"/>
                </a:solidFill>
                <a:latin typeface="Times New Roman"/>
                <a:cs typeface="Times New Roman"/>
              </a:rPr>
              <a:t> император сам назначает наследника, исходя из интересов государства</a:t>
            </a:r>
            <a:endParaRPr lang="ru-RU" sz="240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sz="2400" dirty="0">
                <a:solidFill>
                  <a:schemeClr val="tx2"/>
                </a:solidFill>
                <a:ea typeface="+mn-lt"/>
                <a:cs typeface="+mn-lt"/>
              </a:rPr>
              <a:t>•</a:t>
            </a:r>
            <a:r>
              <a:rPr lang="ru-RU" sz="2400" dirty="0">
                <a:solidFill>
                  <a:schemeClr val="tx2"/>
                </a:solidFill>
                <a:latin typeface="Times New Roman"/>
                <a:cs typeface="Times New Roman"/>
              </a:rPr>
              <a:t> император может отменить решение, если наследник не оправдал надежд</a:t>
            </a:r>
            <a:endParaRPr lang="ru-RU" sz="240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sz="2400" dirty="0">
                <a:solidFill>
                  <a:schemeClr val="tx2"/>
                </a:solidFill>
                <a:ea typeface="+mn-lt"/>
                <a:cs typeface="+mn-lt"/>
              </a:rPr>
              <a:t>•</a:t>
            </a:r>
            <a:r>
              <a:rPr lang="ru-RU" sz="2400" dirty="0">
                <a:solidFill>
                  <a:schemeClr val="tx2"/>
                </a:solidFill>
                <a:latin typeface="Times New Roman"/>
                <a:cs typeface="Times New Roman"/>
              </a:rPr>
              <a:t> сопротивление указу = смертная казнь = государственная измена</a:t>
            </a:r>
            <a:endParaRPr lang="ru-RU" sz="240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sz="2400" err="1">
                <a:solidFill>
                  <a:schemeClr val="tx2"/>
                </a:solidFill>
                <a:sym typeface="Symbol"/>
              </a:rPr>
              <a:t>Þ</a:t>
            </a:r>
            <a:r>
              <a:rPr lang="ru-RU" sz="2400" err="1">
                <a:solidFill>
                  <a:schemeClr val="tx2"/>
                </a:solidFill>
                <a:latin typeface="Times New Roman"/>
                <a:cs typeface="Times New Roman"/>
              </a:rPr>
              <a:t>указ</a:t>
            </a:r>
            <a:r>
              <a:rPr lang="ru-RU" sz="2400" dirty="0">
                <a:solidFill>
                  <a:schemeClr val="tx2"/>
                </a:solidFill>
                <a:latin typeface="Times New Roman"/>
                <a:cs typeface="Times New Roman"/>
              </a:rPr>
              <a:t> – следствие конфликта с Алексеем.</a:t>
            </a:r>
            <a:endParaRPr lang="ru-RU" sz="240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sz="2400" dirty="0">
                <a:solidFill>
                  <a:schemeClr val="tx2"/>
                </a:solidFill>
                <a:latin typeface="Times New Roman"/>
                <a:cs typeface="Times New Roman"/>
              </a:rPr>
              <a:t>Признался в заговоре против отца.</a:t>
            </a:r>
            <a:endParaRPr lang="ru-RU" sz="240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sz="2400" b="1" dirty="0">
                <a:solidFill>
                  <a:schemeClr val="tx2"/>
                </a:solidFill>
                <a:latin typeface="Times New Roman"/>
                <a:cs typeface="Times New Roman"/>
              </a:rPr>
              <a:t>1718 г. – осужден на казнь.</a:t>
            </a:r>
            <a:endParaRPr lang="ru-RU" sz="240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sz="2400" dirty="0">
                <a:solidFill>
                  <a:schemeClr val="tx2"/>
                </a:solidFill>
                <a:latin typeface="Times New Roman"/>
                <a:cs typeface="Times New Roman"/>
              </a:rPr>
              <a:t>К моменту смерти Петра живы трое детей– Анна, Елизавета, Наталья.</a:t>
            </a:r>
            <a:endParaRPr lang="ru-RU" sz="240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sz="2400" dirty="0">
                <a:solidFill>
                  <a:schemeClr val="tx2"/>
                </a:solidFill>
                <a:latin typeface="Times New Roman"/>
                <a:cs typeface="Times New Roman"/>
              </a:rPr>
              <a:t>Вопрос о наследнике – открытый.</a:t>
            </a:r>
            <a:endParaRPr lang="ru-RU" sz="240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ru-RU" sz="100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00030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одежда, обувь, мебель, человек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9DBD125C-49D8-E8AA-6820-3262AE3D6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41" r="-2" b="-2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883E7-918D-9610-6681-D082AAA35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«Петр I допрашивает царевича Алексея», худ. Н.Н.Ге.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07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9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текст, снимок экрана, Шрифт, диаграмма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A940D721-5632-D916-DB32-D8241E320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4932" y="643467"/>
            <a:ext cx="694213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30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006" y="569844"/>
            <a:ext cx="8427988" cy="5649981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Объект 3" descr="Изображение выглядит как текст, снимок экрана, Шрифт, число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70A1E830-C696-AFED-549B-519F8B483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65" r="-4" b="8171"/>
          <a:stretch/>
        </p:blipFill>
        <p:spPr>
          <a:xfrm>
            <a:off x="1882006" y="569843"/>
            <a:ext cx="8450714" cy="56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69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Стопка журналов на столе">
            <a:extLst>
              <a:ext uri="{FF2B5EF4-FFF2-40B4-BE49-F238E27FC236}">
                <a16:creationId xmlns:a16="http://schemas.microsoft.com/office/drawing/2014/main" id="{945D6698-68A3-F071-CD4C-D3A69ECA31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568" r="3171" b="4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7D8B2-CCF6-4801-2833-A293D923B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ru-RU" sz="4000"/>
              <a:t>Домашняя работа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034322-D4F7-2110-7BEF-3764F09EF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201" y="2503929"/>
            <a:ext cx="4888356" cy="37551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ru-RU" sz="2000"/>
              <a:t>Читать записи в тетради + готовиться к опросу </a:t>
            </a:r>
          </a:p>
        </p:txBody>
      </p:sp>
    </p:spTree>
    <p:extLst>
      <p:ext uri="{BB962C8B-B14F-4D97-AF65-F5344CB8AC3E}">
        <p14:creationId xmlns:p14="http://schemas.microsoft.com/office/powerpoint/2010/main" val="407098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картина, рисунок, человек, искусство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DFA30193-186C-E71D-0A40-D029913F6B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938" r="2811" b="-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70F5DC-5368-21D7-D611-BADA00E92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015" y="882618"/>
            <a:ext cx="4970373" cy="499667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ru-RU" sz="3600" dirty="0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О, мощный властелин судьбы,</a:t>
            </a:r>
            <a:endParaRPr lang="ru-RU" sz="3600">
              <a:solidFill>
                <a:schemeClr val="tx1">
                  <a:alpha val="80000"/>
                </a:schemeClr>
              </a:solidFill>
            </a:endParaRPr>
          </a:p>
          <a:p>
            <a:pPr>
              <a:buNone/>
            </a:pPr>
            <a:r>
              <a:rPr lang="ru-RU" sz="3600" dirty="0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Не так ли ты над самой бездной</a:t>
            </a:r>
            <a:endParaRPr lang="ru-RU" sz="3600">
              <a:solidFill>
                <a:schemeClr val="tx1">
                  <a:alpha val="80000"/>
                </a:schemeClr>
              </a:solidFill>
            </a:endParaRPr>
          </a:p>
          <a:p>
            <a:pPr>
              <a:buNone/>
            </a:pPr>
            <a:r>
              <a:rPr lang="ru-RU" sz="3600" dirty="0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На высоте уздой железной</a:t>
            </a:r>
            <a:endParaRPr lang="ru-RU" sz="3600">
              <a:solidFill>
                <a:schemeClr val="tx1">
                  <a:alpha val="80000"/>
                </a:schemeClr>
              </a:solidFill>
            </a:endParaRPr>
          </a:p>
          <a:p>
            <a:pPr>
              <a:buNone/>
            </a:pPr>
            <a:r>
              <a:rPr lang="ru-RU" sz="3600" dirty="0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Россию поднял на дыбы?</a:t>
            </a:r>
            <a:endParaRPr lang="ru-RU" sz="3600">
              <a:solidFill>
                <a:schemeClr val="tx1">
                  <a:alpha val="80000"/>
                </a:schemeClr>
              </a:solidFill>
            </a:endParaRPr>
          </a:p>
          <a:p>
            <a:pPr>
              <a:buNone/>
            </a:pPr>
            <a:r>
              <a:rPr lang="ru-RU" sz="3600" err="1">
                <a:solidFill>
                  <a:schemeClr val="tx1">
                    <a:alpha val="80000"/>
                  </a:schemeClr>
                </a:solidFill>
                <a:latin typeface="Times New Roman"/>
                <a:cs typeface="Times New Roman"/>
              </a:rPr>
              <a:t>А.С.Пушкин</a:t>
            </a:r>
            <a:endParaRPr lang="ru-RU" sz="360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ru-RU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390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822B6-B1CE-85A6-FDEF-B3B24ECFF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/>
              <a:t>«Есть желание — тысяча способов; нет желания — тысяча поводов!»</a:t>
            </a:r>
            <a:r>
              <a:rPr lang="en-US"/>
              <a:t>.</a:t>
            </a:r>
          </a:p>
        </p:txBody>
      </p:sp>
      <p:pic>
        <p:nvPicPr>
          <p:cNvPr id="3" name="Рисунок 2" descr="Изображение выглядит как облако, одежда, обувь, человек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886D43A8-DE0D-F503-9912-DC4781FAA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74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0136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09FF9B-227B-0116-5205-7BF5FEE225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085" b="232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0EDDC-9ABB-2479-4F74-5B5CF608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b="1">
                <a:latin typeface="Times New Roman"/>
                <a:cs typeface="Times New Roman"/>
              </a:rPr>
              <a:t>Предпосылки реформ Петра I</a:t>
            </a:r>
            <a:endParaRPr lang="ru-RU" dirty="0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B7BD9C74-D525-7E55-37B9-0416C1E6CC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865948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784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45232-71C2-4E57-B357-9B1DFAD2C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200" b="1" dirty="0">
                <a:latin typeface="Times New Roman"/>
                <a:cs typeface="Times New Roman"/>
              </a:rPr>
              <a:t>Реформы в сфере образования и культуры.</a:t>
            </a:r>
            <a:endParaRPr lang="ru-RU" sz="4200" dirty="0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319AE91A-247A-5176-9FC1-2192FD4CE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Courier New" panose="020B0604020202020204" pitchFamily="34" charset="0"/>
              <a:buChar char="o"/>
            </a:pPr>
            <a:r>
              <a:rPr lang="ru-RU" dirty="0">
                <a:latin typeface="Times New Roman"/>
                <a:cs typeface="Times New Roman"/>
              </a:rPr>
              <a:t>В Россию приглашаются иностранные специалисты. Но существует проблема языкового барьера.</a:t>
            </a:r>
            <a:endParaRPr lang="ru-RU"/>
          </a:p>
          <a:p>
            <a:pPr>
              <a:buFont typeface="Courier New" panose="020B0604020202020204" pitchFamily="34" charset="0"/>
              <a:buChar char="o"/>
            </a:pPr>
            <a:r>
              <a:rPr lang="ru-RU" dirty="0">
                <a:latin typeface="Times New Roman"/>
                <a:cs typeface="Times New Roman"/>
              </a:rPr>
              <a:t>1699 г.- Всем послам, резидентам и агентам, служившим в иностранных государствах, сделать объявление о приглашении на русскую службу иностранных специалистов. Но огромные расходы на оплату их услуг.</a:t>
            </a:r>
            <a:endParaRPr lang="ru-RU"/>
          </a:p>
          <a:p>
            <a:pPr>
              <a:buFont typeface="Courier New" panose="020B0604020202020204" pitchFamily="34" charset="0"/>
              <a:buChar char="o"/>
            </a:pPr>
            <a:r>
              <a:rPr lang="ru-RU" dirty="0">
                <a:latin typeface="Times New Roman"/>
                <a:cs typeface="Times New Roman"/>
              </a:rPr>
              <a:t>1699 г. - разрешено молодым дворянам путешествовать вне России с целью получения образования.</a:t>
            </a:r>
            <a:endParaRPr lang="ru-RU"/>
          </a:p>
          <a:p>
            <a:pPr>
              <a:buFont typeface="Courier New" panose="020B0604020202020204" pitchFamily="34" charset="0"/>
              <a:buChar char="o"/>
            </a:pPr>
            <a:r>
              <a:rPr lang="ru-RU" dirty="0">
                <a:latin typeface="Times New Roman"/>
                <a:cs typeface="Times New Roman"/>
              </a:rPr>
              <a:t>Открытие Пушкарской, Навигацкой, Математической школ.</a:t>
            </a:r>
            <a:endParaRPr lang="ru-RU"/>
          </a:p>
          <a:p>
            <a:pPr marL="0" indent="0">
              <a:buNone/>
            </a:pPr>
            <a:endParaRPr lang="ru-RU" sz="2200"/>
          </a:p>
        </p:txBody>
      </p:sp>
    </p:spTree>
    <p:extLst>
      <p:ext uri="{BB962C8B-B14F-4D97-AF65-F5344CB8AC3E}">
        <p14:creationId xmlns:p14="http://schemas.microsoft.com/office/powerpoint/2010/main" val="84672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A440A7-BB97-9DCE-C3E0-94B1A0A89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ru-RU" sz="4400" dirty="0">
                <a:latin typeface="Times New Roman"/>
                <a:cs typeface="Times New Roman"/>
              </a:rPr>
              <a:t>1703 г. – выпуск «Арифметики» и др. учебников. Начало применения арабских цифр.</a:t>
            </a:r>
            <a:endParaRPr lang="ru-RU" sz="4400" dirty="0"/>
          </a:p>
          <a:p>
            <a:pPr>
              <a:buNone/>
            </a:pPr>
            <a:r>
              <a:rPr lang="ru-RU" sz="4400" dirty="0">
                <a:latin typeface="Times New Roman"/>
                <a:cs typeface="Times New Roman"/>
              </a:rPr>
              <a:t>1715 г – создание Морской академии.</a:t>
            </a:r>
            <a:endParaRPr lang="ru-RU" sz="4400" dirty="0"/>
          </a:p>
          <a:p>
            <a:pPr>
              <a:buNone/>
            </a:pPr>
            <a:r>
              <a:rPr lang="ru-RU" sz="4400" dirty="0">
                <a:latin typeface="Times New Roman"/>
                <a:cs typeface="Times New Roman"/>
              </a:rPr>
              <a:t>Создание Петербургской Академии Наук.</a:t>
            </a:r>
            <a:endParaRPr lang="ru-RU" sz="4400" dirty="0"/>
          </a:p>
          <a:p>
            <a:pPr marL="0" indent="0">
              <a:buNone/>
            </a:pP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645098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6C0B9-C3F7-F934-2388-F7B3FEDA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anchor="b">
            <a:normAutofit/>
          </a:bodyPr>
          <a:lstStyle/>
          <a:p>
            <a:pPr algn="ctr"/>
            <a:r>
              <a:rPr lang="ru-RU" sz="3200" b="1">
                <a:solidFill>
                  <a:srgbClr val="595959"/>
                </a:solidFill>
                <a:latin typeface="Times New Roman"/>
                <a:cs typeface="Times New Roman"/>
              </a:rPr>
              <a:t>Просвещение, культура:</a:t>
            </a:r>
            <a:endParaRPr lang="ru-RU" sz="3200">
              <a:solidFill>
                <a:srgbClr val="595959"/>
              </a:solidFill>
            </a:endParaRPr>
          </a:p>
          <a:p>
            <a:pPr algn="ctr"/>
            <a:endParaRPr lang="ru-RU" sz="3200">
              <a:solidFill>
                <a:srgbClr val="595959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D326F7-5A59-8711-130B-EF5D6F6D8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42" y="1710737"/>
            <a:ext cx="6156516" cy="45070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ru-RU" sz="1700" dirty="0">
                <a:solidFill>
                  <a:srgbClr val="595959"/>
                </a:solidFill>
                <a:ea typeface="+mn-lt"/>
                <a:cs typeface="+mn-lt"/>
              </a:rPr>
              <a:t>-</a:t>
            </a:r>
            <a:r>
              <a:rPr lang="ru-RU" sz="2400" dirty="0">
                <a:solidFill>
                  <a:srgbClr val="595959"/>
                </a:solidFill>
                <a:latin typeface="Times New Roman"/>
                <a:cs typeface="Times New Roman"/>
              </a:rPr>
              <a:t>Создание казенных общеобразовательных («цифирных школ») и специальных учебных заведений;</a:t>
            </a:r>
            <a:endParaRPr lang="ru-RU" sz="2400" dirty="0">
              <a:solidFill>
                <a:srgbClr val="595959"/>
              </a:solidFill>
            </a:endParaRPr>
          </a:p>
          <a:p>
            <a:pPr>
              <a:buNone/>
            </a:pPr>
            <a:r>
              <a:rPr lang="ru-RU" sz="2400" dirty="0">
                <a:solidFill>
                  <a:srgbClr val="595959"/>
                </a:solidFill>
                <a:ea typeface="+mn-lt"/>
                <a:cs typeface="+mn-lt"/>
              </a:rPr>
              <a:t>-</a:t>
            </a:r>
            <a:r>
              <a:rPr lang="ru-RU" sz="2400" dirty="0">
                <a:solidFill>
                  <a:srgbClr val="595959"/>
                </a:solidFill>
                <a:latin typeface="Times New Roman"/>
                <a:cs typeface="Times New Roman"/>
              </a:rPr>
              <a:t>Расширился выпуск учебников;</a:t>
            </a:r>
            <a:endParaRPr lang="ru-RU" sz="2400" dirty="0">
              <a:solidFill>
                <a:srgbClr val="595959"/>
              </a:solidFill>
            </a:endParaRPr>
          </a:p>
          <a:p>
            <a:pPr>
              <a:buNone/>
            </a:pPr>
            <a:r>
              <a:rPr lang="ru-RU" sz="2400" dirty="0">
                <a:solidFill>
                  <a:srgbClr val="595959"/>
                </a:solidFill>
                <a:ea typeface="+mn-lt"/>
                <a:cs typeface="+mn-lt"/>
              </a:rPr>
              <a:t>-</a:t>
            </a:r>
            <a:r>
              <a:rPr lang="ru-RU" sz="2400" dirty="0">
                <a:solidFill>
                  <a:srgbClr val="595959"/>
                </a:solidFill>
                <a:latin typeface="Times New Roman"/>
                <a:cs typeface="Times New Roman"/>
              </a:rPr>
              <a:t>Введение гражданского шрифта;</a:t>
            </a:r>
            <a:endParaRPr lang="ru-RU" sz="2400" dirty="0">
              <a:solidFill>
                <a:srgbClr val="595959"/>
              </a:solidFill>
            </a:endParaRPr>
          </a:p>
          <a:p>
            <a:pPr>
              <a:buNone/>
            </a:pPr>
            <a:r>
              <a:rPr lang="ru-RU" sz="2400" dirty="0">
                <a:solidFill>
                  <a:srgbClr val="595959"/>
                </a:solidFill>
                <a:ea typeface="+mn-lt"/>
                <a:cs typeface="+mn-lt"/>
              </a:rPr>
              <a:t>-</a:t>
            </a:r>
            <a:r>
              <a:rPr lang="ru-RU" sz="2400" dirty="0">
                <a:solidFill>
                  <a:srgbClr val="595959"/>
                </a:solidFill>
                <a:latin typeface="Times New Roman"/>
                <a:cs typeface="Times New Roman"/>
              </a:rPr>
              <a:t>Открытие новых типографий;</a:t>
            </a:r>
            <a:endParaRPr lang="ru-RU" sz="2400" dirty="0">
              <a:solidFill>
                <a:srgbClr val="595959"/>
              </a:solidFill>
            </a:endParaRPr>
          </a:p>
          <a:p>
            <a:pPr>
              <a:buNone/>
            </a:pPr>
            <a:r>
              <a:rPr lang="ru-RU" sz="2400" dirty="0">
                <a:solidFill>
                  <a:srgbClr val="595959"/>
                </a:solidFill>
                <a:ea typeface="+mn-lt"/>
                <a:cs typeface="+mn-lt"/>
              </a:rPr>
              <a:t>-</a:t>
            </a:r>
            <a:r>
              <a:rPr lang="ru-RU" sz="2400" dirty="0">
                <a:solidFill>
                  <a:srgbClr val="595959"/>
                </a:solidFill>
                <a:latin typeface="Times New Roman"/>
                <a:cs typeface="Times New Roman"/>
              </a:rPr>
              <a:t>Появление первой русской газеты «Ведомости»;</a:t>
            </a:r>
            <a:endParaRPr lang="ru-RU" sz="2400" dirty="0">
              <a:solidFill>
                <a:srgbClr val="595959"/>
              </a:solidFill>
            </a:endParaRPr>
          </a:p>
          <a:p>
            <a:pPr>
              <a:buNone/>
            </a:pPr>
            <a:r>
              <a:rPr lang="ru-RU" sz="2400" dirty="0">
                <a:solidFill>
                  <a:srgbClr val="595959"/>
                </a:solidFill>
                <a:ea typeface="+mn-lt"/>
                <a:cs typeface="+mn-lt"/>
              </a:rPr>
              <a:t>-</a:t>
            </a:r>
            <a:r>
              <a:rPr lang="ru-RU" sz="2400" dirty="0">
                <a:solidFill>
                  <a:srgbClr val="595959"/>
                </a:solidFill>
                <a:latin typeface="Times New Roman"/>
                <a:cs typeface="Times New Roman"/>
              </a:rPr>
              <a:t>Изменение летосчисления;</a:t>
            </a:r>
            <a:endParaRPr lang="ru-RU" sz="2400" dirty="0">
              <a:solidFill>
                <a:srgbClr val="595959"/>
              </a:solidFill>
            </a:endParaRPr>
          </a:p>
          <a:p>
            <a:pPr>
              <a:buNone/>
            </a:pPr>
            <a:r>
              <a:rPr lang="ru-RU" sz="2400" dirty="0">
                <a:solidFill>
                  <a:srgbClr val="595959"/>
                </a:solidFill>
                <a:ea typeface="+mn-lt"/>
                <a:cs typeface="+mn-lt"/>
              </a:rPr>
              <a:t>-</a:t>
            </a:r>
            <a:r>
              <a:rPr lang="ru-RU" sz="2400" dirty="0">
                <a:solidFill>
                  <a:srgbClr val="595959"/>
                </a:solidFill>
                <a:latin typeface="Times New Roman"/>
                <a:cs typeface="Times New Roman"/>
              </a:rPr>
              <a:t>Открытие первых общедоступных бесплатных библиотек</a:t>
            </a:r>
            <a:endParaRPr lang="ru-RU" sz="2400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rgbClr val="595959"/>
              </a:solidFill>
            </a:endParaRPr>
          </a:p>
        </p:txBody>
      </p:sp>
      <p:pic>
        <p:nvPicPr>
          <p:cNvPr id="4" name="Рисунок 3" descr="Изображение выглядит как текст, корабль, транспорт, плавсредство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629FAFD5-13D5-3B66-B946-017C2CD75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579" y="685799"/>
            <a:ext cx="4675499" cy="55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64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картина, человек, похороны, одежда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20305138-0CC8-3B43-B16E-5F91ABD4F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34690"/>
            <a:ext cx="5294716" cy="338861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 descr="Изображение выглядит как текст, рукописный текст, письмо, бумага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DA1A8495-BE39-7489-CA41-EE3B3F66C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536139"/>
            <a:ext cx="5294715" cy="378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96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8F9E98-6073-B2A2-C3B0-FE0EBFEAE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2" y="2447337"/>
            <a:ext cx="4353116" cy="37704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ru-RU" sz="3600" dirty="0">
                <a:solidFill>
                  <a:srgbClr val="595959"/>
                </a:solidFill>
                <a:latin typeface="Times New Roman"/>
                <a:cs typeface="Times New Roman"/>
              </a:rPr>
              <a:t>Петр I принимает экзамен у приехавших из Европы дворянских детей</a:t>
            </a:r>
            <a:endParaRPr lang="ru-RU" sz="3600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ru-RU" sz="3600" dirty="0">
              <a:solidFill>
                <a:srgbClr val="595959"/>
              </a:solidFill>
            </a:endParaRPr>
          </a:p>
        </p:txBody>
      </p:sp>
      <p:pic>
        <p:nvPicPr>
          <p:cNvPr id="4" name="Рисунок 3" descr="Изображение выглядит как одежда, человек, обувь, в помещении&#10;&#10;Содержимое, созданное ИИ, может быть неверным.">
            <a:extLst>
              <a:ext uri="{FF2B5EF4-FFF2-40B4-BE49-F238E27FC236}">
                <a16:creationId xmlns:a16="http://schemas.microsoft.com/office/drawing/2014/main" id="{AE25566A-0299-8F00-E109-D354E56F9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1" y="718420"/>
            <a:ext cx="4797056" cy="54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265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742</Words>
  <Application>Microsoft Office PowerPoint</Application>
  <PresentationFormat>Широкоэкранный</PresentationFormat>
  <Paragraphs>113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Courier New</vt:lpstr>
      <vt:lpstr>Symbol</vt:lpstr>
      <vt:lpstr>Times New Roman</vt:lpstr>
      <vt:lpstr>Тема Office</vt:lpstr>
      <vt:lpstr>Внутренняя политика Петра I</vt:lpstr>
      <vt:lpstr>План:</vt:lpstr>
      <vt:lpstr>Презентация PowerPoint</vt:lpstr>
      <vt:lpstr>Предпосылки реформ Петра I</vt:lpstr>
      <vt:lpstr>Реформы в сфере образования и культуры.</vt:lpstr>
      <vt:lpstr>Презентация PowerPoint</vt:lpstr>
      <vt:lpstr>Просвещение, культура: </vt:lpstr>
      <vt:lpstr>Презентация PowerPoint</vt:lpstr>
      <vt:lpstr>Презентация PowerPoint</vt:lpstr>
      <vt:lpstr>Учебник Магницкого по «Арифметике» </vt:lpstr>
      <vt:lpstr>Наука: </vt:lpstr>
      <vt:lpstr>Быт:</vt:lpstr>
      <vt:lpstr>Ассамблеи – торжественные приемы гостей в знатных домах </vt:lpstr>
      <vt:lpstr>Изменение системы государственного управления</vt:lpstr>
      <vt:lpstr>Здание Сената и Синода в Санкт - Петербурге </vt:lpstr>
      <vt:lpstr>Коллегии</vt:lpstr>
      <vt:lpstr>Налоговая и финансовая реформы </vt:lpstr>
      <vt:lpstr>Презентация PowerPoint</vt:lpstr>
      <vt:lpstr>«Табель о рангах» 1722 г. </vt:lpstr>
      <vt:lpstr>Презентация PowerPoint</vt:lpstr>
      <vt:lpstr>Реформы областного управления </vt:lpstr>
      <vt:lpstr>Презентация PowerPoint</vt:lpstr>
      <vt:lpstr>Презентация PowerPoint</vt:lpstr>
      <vt:lpstr> Павел Иванович Ягужинский – Генерал – прокурор. </vt:lpstr>
      <vt:lpstr>Презентация PowerPoint</vt:lpstr>
      <vt:lpstr>«Петр I допрашивает царевича Алексея», худ. Н.Н.Ге. </vt:lpstr>
      <vt:lpstr>Презентация PowerPoint</vt:lpstr>
      <vt:lpstr>Презентация PowerPoint</vt:lpstr>
      <vt:lpstr>Домашняя работа</vt:lpstr>
      <vt:lpstr>«Есть желание — тысяча способов; нет желания — тысяча поводов!».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Внутренняя политика Петра I</dc:title>
  <dc:creator/>
  <cp:lastModifiedBy>user</cp:lastModifiedBy>
  <cp:revision>156</cp:revision>
  <dcterms:created xsi:type="dcterms:W3CDTF">2025-03-31T09:53:56Z</dcterms:created>
  <dcterms:modified xsi:type="dcterms:W3CDTF">2025-03-31T10:19:33Z</dcterms:modified>
</cp:coreProperties>
</file>