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8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C0AC03-A912-430E-AEA6-691A5961A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2056124-2E2E-456C-9930-94C5D1915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D5C45A-DADE-4AF7-A5B5-171FEAFF7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BDCB9F-D4AF-4955-8BA9-0A66BE33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02F35E-56D0-4D3C-9766-3D2FF3297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0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1344C8-691F-4432-88C8-9C7B3FF30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6930D5-D8A9-433F-A0D5-2D7085A32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C35DC-3293-4729-859E-3AAAA68D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3F13D5-B712-434A-A0A1-A6C1F6C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DF34A7-265A-4DFA-AEDB-9FA1C4BD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75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C1DA37-1BEF-4A2F-A69E-C3B3A89FA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B7CE7C-DBA9-4113-85D0-5EC936139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BFB8A-EA87-42DB-A8AD-E6E3B411F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3F672B-AEAB-4D2A-8D53-860F56C7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19669-7AD6-4855-8286-B832DC7B5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52BC-3F7A-4467-ACB7-E8EFE27A5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A6151-2A51-473A-9F4E-45B776110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88CA8C-2B5E-4704-9E22-F137FBD50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241A74-ACBE-41C0-BC0A-C05CAC087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673918-98C8-4D6B-9880-26FE6527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3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46428-C48E-4060-9ECC-6C8869A32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0F0B21-D209-49E1-BE97-2BA422A0B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CFBFE9-D511-45C5-80DE-E83D660A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6E961-4584-46EA-A567-3A19DC8EC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4C9D4B-C79E-4A59-9018-915049B6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37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922AC-AFC4-488B-BBCE-66F6AA433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EC1BF-1057-432C-A2F1-FD756AE65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5BA62C-2F19-48D7-BC57-C50CEFFA6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50BB91-9A64-4A7E-A751-0143965DB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1759F-E4E6-41B4-96C6-349A830C1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2460F-0905-4C51-A119-EB98D727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00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E607-ED78-430C-85FC-4FFED9020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A34EDA-1440-45A0-B866-B50F6E482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2EE5EC-4C18-44C4-BA8A-AC85C4215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4F1D2-06F3-4684-90F0-583EDEC7D0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A2CFBF-8CDC-4D6C-9134-0E1401B11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381DC8B-1696-41B2-AFBF-731D7FEF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790E41-64D7-45A1-A627-4CD78C98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6FA50B-4CA5-4CA7-9BD6-DB76576B9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1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E7B4B-3149-4827-8D75-EDFE15A0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4C250D-D70A-463B-A0B2-400923EF8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388179-F0D0-47FE-A721-AB02B286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FB740C-E50C-44E4-81A2-4CF0BF164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18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B22655-7E6C-4549-8011-3E9D70177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B85BCD-5BC7-4DEE-8748-7080EB99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74240E-8EBE-4B15-9097-63C5A614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895C5-EFD4-42F2-9EE3-A13F1953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1566F-1FF5-4185-9FC3-468CB31F6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796C8C-7198-488B-AFBA-A3C656C47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7CD3A-0A0F-46CE-A231-74E0E349F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6D8BB2-C7DE-4108-A0C7-E3D8BDE41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9A9E37-EC92-4D8F-B396-78D9A0A6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565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0A3A9-132B-4D30-870D-51670E02D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E4932C6-34D2-4766-A29D-F0F5C7F1D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8061D1-5162-49AF-A228-EEB8A7D19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286222-834F-4EFC-A1E9-3F114B8E5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E5980-E178-424F-899C-4A6D5EFA9DFC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545A0C5-A39D-4531-A64F-3CAFEAD37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0310AE-1C20-4920-A2B7-ECADB4040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ECBA3E-7F31-4446-8F80-0E486EDBB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2A563B-F239-443B-B009-00DDA1779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50F84A-B54B-4921-813D-5832EC291C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E5980-E178-424F-899C-4A6D5EFA9DFC}" type="datetimeFigureOut">
              <a:rPr lang="ru-RU" smtClean="0"/>
              <a:t>19.10.2025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7D7EC2-4CED-4975-9CA4-1E8E02A26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AED6B-8115-4E2E-AF23-328094EA1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E6DA6-CBCE-458D-9AC2-97D74EEC7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78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2.jpeg"/><Relationship Id="rId7" Type="http://schemas.openxmlformats.org/officeDocument/2006/relationships/slide" Target="slide16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6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D65DEF-8C8C-4A2C-9F00-BA792D56FA59}"/>
              </a:ext>
            </a:extLst>
          </p:cNvPr>
          <p:cNvSpPr txBox="1"/>
          <p:nvPr/>
        </p:nvSpPr>
        <p:spPr>
          <a:xfrm>
            <a:off x="3964647" y="188685"/>
            <a:ext cx="42627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Масленица!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A2AB06-9D87-4CE3-9C19-CE02B870EB41}"/>
              </a:ext>
            </a:extLst>
          </p:cNvPr>
          <p:cNvSpPr txBox="1"/>
          <p:nvPr/>
        </p:nvSpPr>
        <p:spPr>
          <a:xfrm>
            <a:off x="811892" y="1799441"/>
            <a:ext cx="105682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Сложение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обыкновенных дробей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Законы сложения!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9A7F4-49B6-4268-B8B0-B4FC35BC9390}"/>
              </a:ext>
            </a:extLst>
          </p:cNvPr>
          <p:cNvSpPr txBox="1"/>
          <p:nvPr/>
        </p:nvSpPr>
        <p:spPr>
          <a:xfrm>
            <a:off x="5473942" y="5781821"/>
            <a:ext cx="6752490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учитель математики Мичуринской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№123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Воробьева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Екатерина Михайловна</a:t>
            </a:r>
          </a:p>
        </p:txBody>
      </p:sp>
    </p:spTree>
    <p:extLst>
      <p:ext uri="{BB962C8B-B14F-4D97-AF65-F5344CB8AC3E}">
        <p14:creationId xmlns:p14="http://schemas.microsoft.com/office/powerpoint/2010/main" val="428744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BDB55-FA68-4497-ADEE-5F747E427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880" y="224448"/>
            <a:ext cx="3072618" cy="1325563"/>
          </a:xfrm>
        </p:spPr>
        <p:txBody>
          <a:bodyPr>
            <a:normAutofit/>
          </a:bodyPr>
          <a:lstStyle/>
          <a:p>
            <a:r>
              <a:rPr lang="ru-RU" sz="5400" dirty="0"/>
              <a:t>Четверг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785328-17DB-41A6-8E7C-1FD251F8D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402"/>
            <a:ext cx="10515600" cy="91757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3200" dirty="0"/>
              <a:t>Используя сочетательный закон сложения для натуральных чисел, проверьте равенство: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5CDCD-2D6D-40CA-85D4-E3DD98644CE3}"/>
                  </a:ext>
                </a:extLst>
              </p:cNvPr>
              <p:cNvSpPr txBox="1"/>
              <p:nvPr/>
            </p:nvSpPr>
            <p:spPr>
              <a:xfrm>
                <a:off x="838200" y="3076852"/>
                <a:ext cx="4534511" cy="7042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А)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F5CDCD-2D6D-40CA-85D4-E3DD98644C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76852"/>
                <a:ext cx="4534511" cy="704295"/>
              </a:xfrm>
              <a:prstGeom prst="rect">
                <a:avLst/>
              </a:prstGeom>
              <a:blipFill>
                <a:blip r:embed="rId2"/>
                <a:stretch>
                  <a:fillRect l="-2826" b="-121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46EB14-D47C-4CD8-A8E8-886C2BBEF705}"/>
                  </a:ext>
                </a:extLst>
              </p:cNvPr>
              <p:cNvSpPr txBox="1"/>
              <p:nvPr/>
            </p:nvSpPr>
            <p:spPr>
              <a:xfrm>
                <a:off x="7001198" y="3070696"/>
                <a:ext cx="4352602" cy="7104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Б)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+(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800" dirty="0"/>
                  <a:t> = 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646EB14-D47C-4CD8-A8E8-886C2BBEF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1198" y="3070696"/>
                <a:ext cx="4352602" cy="710451"/>
              </a:xfrm>
              <a:prstGeom prst="rect">
                <a:avLst/>
              </a:prstGeom>
              <a:blipFill>
                <a:blip r:embed="rId3"/>
                <a:stretch>
                  <a:fillRect l="-2797" b="-120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991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253D7-6DCC-433B-812C-1C3365746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06" y="272756"/>
            <a:ext cx="6308188" cy="115418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dirty="0"/>
              <a:t>Четверг «Разгуляй»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92448D-6EDF-4937-BBB4-C4C4CF3BE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87" y="2064775"/>
            <a:ext cx="12249443" cy="381552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3600" dirty="0"/>
              <a:t>Второе название масленичного четверга – разгул или широкой четверг. Этот день становился началом Широкой Масленицы. Все работы по хозяйству отходили на второй план, все подготовительные действия к гуляниям завершались, начинался непосредственно праздник. Катания на лошадях и на санках с горки, хороводы и песни, но главное действо, традиционно проходившее в четверг – взятие снежного городка. 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1ABD7DA-BA9F-402D-B938-7E90284F623F}"/>
              </a:ext>
            </a:extLst>
          </p:cNvPr>
          <p:cNvSpPr/>
          <p:nvPr/>
        </p:nvSpPr>
        <p:spPr>
          <a:xfrm>
            <a:off x="11394831" y="6246055"/>
            <a:ext cx="797169" cy="6119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45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81B315-D934-47DA-A4D6-C7EFA01B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370" y="280718"/>
            <a:ext cx="3227363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dirty="0"/>
              <a:t>Пятница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112FDD0-1F27-4E9D-AF2A-2F9D135EBC4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0060" y="2168354"/>
                <a:ext cx="11231880" cy="2521292"/>
              </a:xfrm>
              <a:solidFill>
                <a:schemeClr val="bg1"/>
              </a:solidFill>
            </p:spPr>
            <p:txBody>
              <a:bodyPr>
                <a:normAutofit fontScale="92500"/>
              </a:bodyPr>
              <a:lstStyle/>
              <a:p>
                <a:r>
                  <a:rPr lang="ru-RU" dirty="0"/>
                  <a:t>Реши задачу: </a:t>
                </a:r>
              </a:p>
              <a:p>
                <a:pPr marL="0" indent="0">
                  <a:buNone/>
                </a:pPr>
                <a:r>
                  <a:rPr lang="ru-RU" dirty="0"/>
                  <a:t>Легковая машина в час проезжает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 расстояния между городами, а грузовая 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  этого расстояния. На какую </m:t>
                    </m:r>
                  </m:oMath>
                </a14:m>
                <a:r>
                  <a:rPr lang="ru-RU" b="0" dirty="0"/>
                  <a:t>часть этого расстояния в час будут сближаться машины при движении навстречу друг другу?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112FDD0-1F27-4E9D-AF2A-2F9D135EBC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0060" y="2168354"/>
                <a:ext cx="11231880" cy="2521292"/>
              </a:xfrm>
              <a:blipFill>
                <a:blip r:embed="rId2"/>
                <a:stretch>
                  <a:fillRect l="-977" t="-38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9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A449A-EF91-4F55-93F2-95D416873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624" y="108732"/>
            <a:ext cx="8468751" cy="171689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6000" dirty="0"/>
              <a:t>Пятница «Тещины вечерки»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3503FD-BD0C-4E0F-9BFF-C32A53CE1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056" y="2163250"/>
            <a:ext cx="10401887" cy="28691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/>
              <a:t>День ответного визита – тёща приходила в дом к дочери и зятю, где последний должен был самостоятельно угощать тещу блинами. Как правило, женщина приходила не одна, а с "товарками" - подругами, чтобы похвастать зятем, уважением, которое он ей оказывает. 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7383119-3501-40FD-96BA-C69F53169732}"/>
              </a:ext>
            </a:extLst>
          </p:cNvPr>
          <p:cNvSpPr/>
          <p:nvPr/>
        </p:nvSpPr>
        <p:spPr>
          <a:xfrm>
            <a:off x="11226018" y="6175717"/>
            <a:ext cx="965982" cy="68228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8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5EC0C-E5B7-4CA2-A86B-FC51137E1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701" y="224448"/>
            <a:ext cx="3339905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dirty="0"/>
              <a:t>Суббота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C70442D-1C44-4E48-938B-051571C9D2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4132" y="1783422"/>
                <a:ext cx="3761935" cy="2099261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ru-RU" dirty="0"/>
                  <a:t>Вычислите: </a:t>
                </a:r>
              </a:p>
              <a:p>
                <a:r>
                  <a:rPr lang="ru-RU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ru-RU" dirty="0"/>
              </a:p>
              <a:p>
                <a:r>
                  <a:rPr lang="ru-RU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5C70442D-1C44-4E48-938B-051571C9D2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4132" y="1783422"/>
                <a:ext cx="3761935" cy="2099261"/>
              </a:xfrm>
              <a:blipFill>
                <a:blip r:embed="rId2"/>
                <a:stretch>
                  <a:fillRect l="-2917" t="-49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574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E282A-96CF-46CF-BBC8-AFB6D6FA39A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dirty="0"/>
              <a:t>Суббота «</a:t>
            </a:r>
            <a:r>
              <a:rPr lang="ru-RU" sz="5400" dirty="0" err="1"/>
              <a:t>Золовкины</a:t>
            </a:r>
            <a:r>
              <a:rPr lang="ru-RU" sz="5400" dirty="0"/>
              <a:t> посиделки»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5B9C5-C862-4F5C-9F91-582E3223B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1188"/>
            <a:ext cx="10964594" cy="205705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/>
              <a:t>В этот день молодая жена приглашала на блины родственниц мужа. Помимо угощения, невестка одаривала родственниц небольшими подарками – лентами, бусами, игрушками.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146764B-04C0-49EE-ADC7-426E3F1AB5AB}"/>
              </a:ext>
            </a:extLst>
          </p:cNvPr>
          <p:cNvSpPr/>
          <p:nvPr/>
        </p:nvSpPr>
        <p:spPr>
          <a:xfrm>
            <a:off x="11662117" y="6316394"/>
            <a:ext cx="529883" cy="5416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3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F964E0-4828-4676-8463-CF2027BE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146" y="308855"/>
            <a:ext cx="4113628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dirty="0"/>
              <a:t>Воскресенье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F42731-E961-4CBE-A957-632404361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606" y="2349500"/>
            <a:ext cx="7743092" cy="16033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dirty="0"/>
              <a:t>Назовите правила сложения дробей</a:t>
            </a:r>
          </a:p>
          <a:p>
            <a:r>
              <a:rPr lang="ru-RU" sz="3600" dirty="0"/>
              <a:t>Назовите законы сложения</a:t>
            </a:r>
          </a:p>
        </p:txBody>
      </p:sp>
    </p:spTree>
    <p:extLst>
      <p:ext uri="{BB962C8B-B14F-4D97-AF65-F5344CB8AC3E}">
        <p14:creationId xmlns:p14="http://schemas.microsoft.com/office/powerpoint/2010/main" val="750260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648D9-E1D5-450F-A553-96C6D8B97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79523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5400" dirty="0"/>
              <a:t>Воскресенье </a:t>
            </a:r>
            <a:br>
              <a:rPr lang="ru-RU" sz="5400" dirty="0"/>
            </a:br>
            <a:r>
              <a:rPr lang="ru-RU" sz="5400" dirty="0"/>
              <a:t>«Проводы Масленицы»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3F6731-0DA0-4735-844E-070E32CB8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725957"/>
            <a:ext cx="10515600" cy="298552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/>
              <a:t>Кульминация праздника, его высшая точка и одновременно завершение. В этот день гуляния приобретали особый размах, а в финале все жители села сжигали чучело Масленицы. Символ зимы, сгорая, уносил с собой холода и все беды, накопившиеся за месяцы стужи.</a:t>
            </a:r>
          </a:p>
        </p:txBody>
      </p:sp>
    </p:spTree>
    <p:extLst>
      <p:ext uri="{BB962C8B-B14F-4D97-AF65-F5344CB8AC3E}">
        <p14:creationId xmlns:p14="http://schemas.microsoft.com/office/powerpoint/2010/main" val="3714374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FAC5CA-ACAE-4508-9A92-DA7D45E3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567" y="351057"/>
            <a:ext cx="3283634" cy="1325563"/>
          </a:xfrm>
          <a:solidFill>
            <a:schemeClr val="bg1"/>
          </a:solidFill>
        </p:spPr>
        <p:txBody>
          <a:bodyPr/>
          <a:lstStyle/>
          <a:p>
            <a:r>
              <a:rPr lang="ru-RU" dirty="0"/>
              <a:t>Рефлексия: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86669C-8169-40CC-9A5B-F454F3C27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013" y="2374265"/>
            <a:ext cx="7391400" cy="295739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/>
              <a:t>Продолжи фразы:</a:t>
            </a:r>
          </a:p>
          <a:p>
            <a:r>
              <a:rPr lang="ru-RU" sz="3200" dirty="0"/>
              <a:t>Сегодня на уроке я узнал …</a:t>
            </a:r>
          </a:p>
          <a:p>
            <a:r>
              <a:rPr lang="ru-RU" sz="3200" dirty="0"/>
              <a:t>Сегодня на уроке я научился …</a:t>
            </a:r>
          </a:p>
          <a:p>
            <a:r>
              <a:rPr lang="ru-RU" sz="3200" dirty="0"/>
              <a:t>Сегодня на уроке мне было легко …</a:t>
            </a:r>
          </a:p>
          <a:p>
            <a:r>
              <a:rPr lang="ru-RU" sz="3200" dirty="0"/>
              <a:t>Сегодня на уроке я затруднялся …</a:t>
            </a:r>
          </a:p>
        </p:txBody>
      </p:sp>
    </p:spTree>
    <p:extLst>
      <p:ext uri="{BB962C8B-B14F-4D97-AF65-F5344CB8AC3E}">
        <p14:creationId xmlns:p14="http://schemas.microsoft.com/office/powerpoint/2010/main" val="823214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4436" y="2878570"/>
            <a:ext cx="7855528" cy="91757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4675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7D8E70E-360D-4A91-9239-14E65DEAC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39" y="1333256"/>
            <a:ext cx="11006798" cy="2619765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урока:</a:t>
            </a:r>
          </a:p>
          <a:p>
            <a:r>
              <a:rPr lang="ru-RU" sz="3600" dirty="0"/>
              <a:t>Изучить законы сложения для обыкновенных дробей;</a:t>
            </a:r>
          </a:p>
          <a:p>
            <a:r>
              <a:rPr lang="ru-RU" sz="3600" dirty="0"/>
              <a:t>Научиться применять законы на практике;</a:t>
            </a:r>
          </a:p>
          <a:p>
            <a:r>
              <a:rPr lang="ru-RU" sz="3600" dirty="0"/>
              <a:t>Познакомиться с праздником «масленица»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0594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недельник&#10;" title="Понедельник">
            <a:hlinkClick r:id="rId2" action="ppaction://hlinksldjump"/>
            <a:extLst>
              <a:ext uri="{FF2B5EF4-FFF2-40B4-BE49-F238E27FC236}">
                <a16:creationId xmlns:a16="http://schemas.microsoft.com/office/drawing/2014/main" id="{D95FF442-A51B-4E93-AC26-5B6CB91384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0" y="1039064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ÐºÐ°ÑÑÐ¸Ð½ÐºÐ° ÑÐºÐ°ÑÑÐ»ÐºÐ°">
            <a:hlinkClick r:id="rId4" action="ppaction://hlinksldjump"/>
            <a:extLst>
              <a:ext uri="{FF2B5EF4-FFF2-40B4-BE49-F238E27FC236}">
                <a16:creationId xmlns:a16="http://schemas.microsoft.com/office/drawing/2014/main" id="{585C4D04-2A17-4F35-B11F-E1E409926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23" y="1039064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ºÐ°ÑÑÐ¸Ð½ÐºÐ° ÑÐºÐ°ÑÑÐ»ÐºÐ°">
            <a:hlinkClick r:id="rId5" action="ppaction://hlinksldjump"/>
            <a:extLst>
              <a:ext uri="{FF2B5EF4-FFF2-40B4-BE49-F238E27FC236}">
                <a16:creationId xmlns:a16="http://schemas.microsoft.com/office/drawing/2014/main" id="{BE0FADFB-FC60-467F-8C15-FF71FBC38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56" y="1039064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ÐÐ°ÑÑÐ¸Ð½ÐºÐ¸ Ð¿Ð¾ Ð·Ð°Ð¿ÑÐ¾ÑÑ ÐºÐ°ÑÑÐ¸Ð½ÐºÐ° ÑÐºÐ°ÑÑÐ»ÐºÐ°">
            <a:hlinkClick r:id="rId6" action="ppaction://hlinksldjump"/>
            <a:extLst>
              <a:ext uri="{FF2B5EF4-FFF2-40B4-BE49-F238E27FC236}">
                <a16:creationId xmlns:a16="http://schemas.microsoft.com/office/drawing/2014/main" id="{20E7B302-AE62-4A02-BEFA-ACA494F44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89" y="1027906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ÐÐ°ÑÑÐ¸Ð½ÐºÐ¸ Ð¿Ð¾ Ð·Ð°Ð¿ÑÐ¾ÑÑ ÐºÐ°ÑÑÐ¸Ð½ÐºÐ° ÑÐºÐ°ÑÑÐ»ÐºÐ°">
            <a:hlinkClick r:id="rId7" action="ppaction://hlinksldjump"/>
            <a:extLst>
              <a:ext uri="{FF2B5EF4-FFF2-40B4-BE49-F238E27FC236}">
                <a16:creationId xmlns:a16="http://schemas.microsoft.com/office/drawing/2014/main" id="{15F75C3A-4DD6-4940-A8B8-6FAE4CE9F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760" y="4253354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Ð°ÑÑÐ¸Ð½ÐºÐ¸ Ð¿Ð¾ Ð·Ð°Ð¿ÑÐ¾ÑÑ ÐºÐ°ÑÑÐ¸Ð½ÐºÐ° ÑÐºÐ°ÑÑÐ»ÐºÐ°">
            <a:hlinkClick r:id="rId8" action="ppaction://hlinksldjump"/>
            <a:extLst>
              <a:ext uri="{FF2B5EF4-FFF2-40B4-BE49-F238E27FC236}">
                <a16:creationId xmlns:a16="http://schemas.microsoft.com/office/drawing/2014/main" id="{0D3AC408-63E7-426B-8A3F-D17CD2549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788" y="4253354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ÐºÐ°ÑÑÐ¸Ð½ÐºÐ° ÑÐºÐ°ÑÑÐ»ÐºÐ°">
            <a:hlinkClick r:id="rId9" action="ppaction://hlinksldjump"/>
            <a:extLst>
              <a:ext uri="{FF2B5EF4-FFF2-40B4-BE49-F238E27FC236}">
                <a16:creationId xmlns:a16="http://schemas.microsoft.com/office/drawing/2014/main" id="{7F1EB2BC-DE55-4638-957C-12703FEFF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701" y="4253354"/>
            <a:ext cx="2512423" cy="186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1E6FC9-55EE-49C2-9BC0-837B1D3B11F6}"/>
              </a:ext>
            </a:extLst>
          </p:cNvPr>
          <p:cNvSpPr txBox="1"/>
          <p:nvPr/>
        </p:nvSpPr>
        <p:spPr>
          <a:xfrm>
            <a:off x="149608" y="898387"/>
            <a:ext cx="260218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Понедельник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FEF151-3C2A-44AF-9445-47345AC167AC}"/>
              </a:ext>
            </a:extLst>
          </p:cNvPr>
          <p:cNvSpPr txBox="1"/>
          <p:nvPr/>
        </p:nvSpPr>
        <p:spPr>
          <a:xfrm>
            <a:off x="3762201" y="898387"/>
            <a:ext cx="1480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Вторник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54443D-D2DC-4215-A67D-5A219650696B}"/>
              </a:ext>
            </a:extLst>
          </p:cNvPr>
          <p:cNvSpPr txBox="1"/>
          <p:nvPr/>
        </p:nvSpPr>
        <p:spPr>
          <a:xfrm>
            <a:off x="6943876" y="898387"/>
            <a:ext cx="1130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49646D-D54A-4561-9D37-73F5A5D62159}"/>
              </a:ext>
            </a:extLst>
          </p:cNvPr>
          <p:cNvSpPr txBox="1"/>
          <p:nvPr/>
        </p:nvSpPr>
        <p:spPr>
          <a:xfrm>
            <a:off x="9973009" y="854239"/>
            <a:ext cx="1387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Четверг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2364D9-F8AE-4365-B8F2-ABA6D3B77675}"/>
              </a:ext>
            </a:extLst>
          </p:cNvPr>
          <p:cNvSpPr txBox="1"/>
          <p:nvPr/>
        </p:nvSpPr>
        <p:spPr>
          <a:xfrm>
            <a:off x="2039704" y="4098610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Пятница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2D65A-2706-4E6E-B837-301B9277AD99}"/>
              </a:ext>
            </a:extLst>
          </p:cNvPr>
          <p:cNvSpPr txBox="1"/>
          <p:nvPr/>
        </p:nvSpPr>
        <p:spPr>
          <a:xfrm>
            <a:off x="5378495" y="4098610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Суббота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0EE713-DF5C-4534-9C7F-37E57F53CAA1}"/>
              </a:ext>
            </a:extLst>
          </p:cNvPr>
          <p:cNvSpPr txBox="1"/>
          <p:nvPr/>
        </p:nvSpPr>
        <p:spPr>
          <a:xfrm>
            <a:off x="8646754" y="4098610"/>
            <a:ext cx="2167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Воскресенье</a:t>
            </a:r>
          </a:p>
        </p:txBody>
      </p:sp>
    </p:spTree>
    <p:extLst>
      <p:ext uri="{BB962C8B-B14F-4D97-AF65-F5344CB8AC3E}">
        <p14:creationId xmlns:p14="http://schemas.microsoft.com/office/powerpoint/2010/main" val="372890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C90E4-E692-431C-816F-93244BF93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638" y="0"/>
            <a:ext cx="5042094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Понедельник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68275-CF96-4F81-B7DE-C143B5DC8540}"/>
              </a:ext>
            </a:extLst>
          </p:cNvPr>
          <p:cNvSpPr txBox="1"/>
          <p:nvPr/>
        </p:nvSpPr>
        <p:spPr>
          <a:xfrm>
            <a:off x="315670" y="1156751"/>
            <a:ext cx="9450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Вычислите, используя законы сложения: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FA0DAF-9FAE-4AA6-9D4B-82EC968973BF}"/>
              </a:ext>
            </a:extLst>
          </p:cNvPr>
          <p:cNvSpPr txBox="1"/>
          <p:nvPr/>
        </p:nvSpPr>
        <p:spPr>
          <a:xfrm>
            <a:off x="431409" y="2274838"/>
            <a:ext cx="307635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А) 34+87+66</a:t>
            </a:r>
          </a:p>
          <a:p>
            <a:r>
              <a:rPr lang="ru-RU" sz="2400" dirty="0"/>
              <a:t>Б) 25+97+75</a:t>
            </a:r>
          </a:p>
          <a:p>
            <a:r>
              <a:rPr lang="ru-RU" sz="2400" dirty="0"/>
              <a:t>В)371+483+629</a:t>
            </a:r>
          </a:p>
          <a:p>
            <a:r>
              <a:rPr lang="ru-RU" sz="2400" dirty="0"/>
              <a:t>Г) 631+783+369</a:t>
            </a:r>
          </a:p>
          <a:p>
            <a:r>
              <a:rPr lang="ru-RU" sz="2400" dirty="0"/>
              <a:t>Д) 4344+1256+744</a:t>
            </a:r>
          </a:p>
          <a:p>
            <a:r>
              <a:rPr lang="ru-RU" sz="2400" dirty="0"/>
              <a:t>Е) 594+920+3080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C6694-A346-4FE5-B7C7-7C2AEC71242E}"/>
              </a:ext>
            </a:extLst>
          </p:cNvPr>
          <p:cNvSpPr txBox="1"/>
          <p:nvPr/>
        </p:nvSpPr>
        <p:spPr>
          <a:xfrm>
            <a:off x="5377223" y="2044005"/>
            <a:ext cx="9909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А) 187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7F64A-22D8-4CED-8C02-E06CC5D9C5B3}"/>
              </a:ext>
            </a:extLst>
          </p:cNvPr>
          <p:cNvSpPr txBox="1"/>
          <p:nvPr/>
        </p:nvSpPr>
        <p:spPr>
          <a:xfrm>
            <a:off x="7459532" y="2314824"/>
            <a:ext cx="97815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Б) 197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1BA6B-8B34-4A39-B190-57FBA29FF4A9}"/>
              </a:ext>
            </a:extLst>
          </p:cNvPr>
          <p:cNvSpPr txBox="1"/>
          <p:nvPr/>
        </p:nvSpPr>
        <p:spPr>
          <a:xfrm>
            <a:off x="5294669" y="3037769"/>
            <a:ext cx="113524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В) 1483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246B8-AA50-44E8-AFC1-6D5DC0B9AEBE}"/>
              </a:ext>
            </a:extLst>
          </p:cNvPr>
          <p:cNvSpPr txBox="1"/>
          <p:nvPr/>
        </p:nvSpPr>
        <p:spPr>
          <a:xfrm>
            <a:off x="7083300" y="3592457"/>
            <a:ext cx="110158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Г) 1783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BFC228-96E3-4A5E-82C4-36782A825D67}"/>
              </a:ext>
            </a:extLst>
          </p:cNvPr>
          <p:cNvSpPr txBox="1"/>
          <p:nvPr/>
        </p:nvSpPr>
        <p:spPr>
          <a:xfrm>
            <a:off x="5675433" y="4210901"/>
            <a:ext cx="10983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Д)6344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B02F1-D8DE-47F6-AC5E-540810887B2A}"/>
              </a:ext>
            </a:extLst>
          </p:cNvPr>
          <p:cNvSpPr txBox="1"/>
          <p:nvPr/>
        </p:nvSpPr>
        <p:spPr>
          <a:xfrm>
            <a:off x="7459532" y="4993364"/>
            <a:ext cx="111921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/>
              <a:t>Е) 5594</a:t>
            </a:r>
          </a:p>
        </p:txBody>
      </p:sp>
    </p:spTree>
    <p:extLst>
      <p:ext uri="{BB962C8B-B14F-4D97-AF65-F5344CB8AC3E}">
        <p14:creationId xmlns:p14="http://schemas.microsoft.com/office/powerpoint/2010/main" val="30690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4A642-4412-4474-A0CF-792BB6D5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172" y="0"/>
            <a:ext cx="9903656" cy="128016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Понедельник «Встреча Масленицы»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20AEE8-CBFF-467D-951F-ECCCE2AC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7619"/>
            <a:ext cx="12192000" cy="212365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strike="noStrike" cap="none" normalizeH="0" baseline="0" dirty="0">
                <a:ln>
                  <a:noFill/>
                </a:ln>
                <a:solidFill>
                  <a:srgbClr val="1E1BFF"/>
                </a:solidFill>
                <a:effectLst/>
                <a:latin typeface="Helvetica" panose="020B0604020202020204" pitchFamily="34" charset="0"/>
              </a:rPr>
              <a:t>Понедельник – встреча Масленицы.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strike="noStrike" cap="none" normalizeH="0" baseline="0" dirty="0">
                <a:ln>
                  <a:noFill/>
                </a:ln>
                <a:solidFill>
                  <a:srgbClr val="1E1BFF"/>
                </a:solidFill>
                <a:effectLst/>
                <a:latin typeface="Helvetica" panose="020B0604020202020204" pitchFamily="34" charset="0"/>
              </a:rPr>
              <a:t>  В понедельник жители поселения сооружали Масленицу – чучело из соломы, символизирующее зиму. Чучело обряжали в женское платье, повязывали на голову платок и привязывали к колу. Кол устанавливали в центре деревни, чтобы каждый проходящий мог видеть символ праздника. В некоторых регионах чучело предварительно возили в санях по всему селению.</a:t>
            </a:r>
          </a:p>
        </p:txBody>
      </p:sp>
      <p:sp>
        <p:nvSpPr>
          <p:cNvPr id="6" name="Управляющая кнопка: &quot;На главную&quot; 5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CF84631-F89A-4112-9967-EC49B126DEA5}"/>
              </a:ext>
            </a:extLst>
          </p:cNvPr>
          <p:cNvSpPr/>
          <p:nvPr/>
        </p:nvSpPr>
        <p:spPr>
          <a:xfrm>
            <a:off x="11549575" y="6274191"/>
            <a:ext cx="642425" cy="58380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1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B2766-50B1-429A-9F46-3B670E3BE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437" y="126609"/>
            <a:ext cx="3861581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Вторник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7437-8CDA-4863-885D-2A2F9F1BB094}"/>
              </a:ext>
            </a:extLst>
          </p:cNvPr>
          <p:cNvSpPr txBox="1"/>
          <p:nvPr/>
        </p:nvSpPr>
        <p:spPr>
          <a:xfrm>
            <a:off x="721169" y="1159784"/>
            <a:ext cx="216879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dirty="0"/>
              <a:t>Вычислите: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199EE0-F222-42FB-8146-3833AAC227F7}"/>
                  </a:ext>
                </a:extLst>
              </p:cNvPr>
              <p:cNvSpPr txBox="1"/>
              <p:nvPr/>
            </p:nvSpPr>
            <p:spPr>
              <a:xfrm>
                <a:off x="858129" y="2335527"/>
                <a:ext cx="1894878" cy="218694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3200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b="0" dirty="0"/>
              </a:p>
              <a:p>
                <a:r>
                  <a:rPr lang="ru-RU" sz="320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b="0" dirty="0"/>
              </a:p>
              <a:p>
                <a:r>
                  <a:rPr lang="ru-RU" sz="3200" dirty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199EE0-F222-42FB-8146-3833AAC22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2335527"/>
                <a:ext cx="1894878" cy="2186945"/>
              </a:xfrm>
              <a:prstGeom prst="rect">
                <a:avLst/>
              </a:prstGeom>
              <a:blipFill>
                <a:blip r:embed="rId2"/>
                <a:stretch>
                  <a:fillRect l="-8360" b="-3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907112-0C66-4C3D-A7FE-DA587097AC4B}"/>
                  </a:ext>
                </a:extLst>
              </p:cNvPr>
              <p:cNvSpPr txBox="1"/>
              <p:nvPr/>
            </p:nvSpPr>
            <p:spPr>
              <a:xfrm>
                <a:off x="3671668" y="2335527"/>
                <a:ext cx="2573846" cy="2198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3200" dirty="0"/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</m:oMath>
                </a14:m>
                <a:r>
                  <a:rPr lang="ru-RU" sz="3200" dirty="0"/>
                  <a:t> =</a:t>
                </a:r>
              </a:p>
              <a:p>
                <a:r>
                  <a:rPr lang="ru-RU" sz="3200" dirty="0"/>
                  <a:t>Д)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43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r>
                  <a:rPr lang="ru-RU" sz="3200" dirty="0"/>
                  <a:t> =</a:t>
                </a:r>
              </a:p>
              <a:p>
                <a14:m>
                  <m:oMath xmlns:m="http://schemas.openxmlformats.org/officeDocument/2006/math"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Е) 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3200" dirty="0"/>
                  <a:t> =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D907112-0C66-4C3D-A7FE-DA587097A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668" y="2335527"/>
                <a:ext cx="2573846" cy="2198166"/>
              </a:xfrm>
              <a:prstGeom prst="rect">
                <a:avLst/>
              </a:prstGeom>
              <a:blipFill>
                <a:blip r:embed="rId3"/>
                <a:stretch>
                  <a:fillRect l="-5910" r="-4965" b="-3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DFDF7-FD67-4842-8417-76DDB535817F}"/>
                  </a:ext>
                </a:extLst>
              </p:cNvPr>
              <p:cNvSpPr txBox="1"/>
              <p:nvPr/>
            </p:nvSpPr>
            <p:spPr>
              <a:xfrm>
                <a:off x="7164175" y="1815063"/>
                <a:ext cx="1177967" cy="21993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3200" dirty="0"/>
              </a:p>
              <a:p>
                <a:r>
                  <a:rPr lang="ru-RU" sz="320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ru-RU" sz="3200" dirty="0"/>
              </a:p>
              <a:p>
                <a:r>
                  <a:rPr lang="ru-RU" sz="3200" dirty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6CDFDF7-FD67-4842-8417-76DDB5358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175" y="1815063"/>
                <a:ext cx="1177967" cy="2199320"/>
              </a:xfrm>
              <a:prstGeom prst="rect">
                <a:avLst/>
              </a:prstGeom>
              <a:blipFill>
                <a:blip r:embed="rId4"/>
                <a:stretch>
                  <a:fillRect l="-12953" b="-36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4F83F5B-8F5F-4208-B530-210A5929DFB6}"/>
                  </a:ext>
                </a:extLst>
              </p:cNvPr>
              <p:cNvSpPr/>
              <p:nvPr/>
            </p:nvSpPr>
            <p:spPr>
              <a:xfrm>
                <a:off x="9676227" y="4014383"/>
                <a:ext cx="1177967" cy="21981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3200" dirty="0"/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34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</m:oMath>
                </a14:m>
                <a:endParaRPr lang="ru-RU" sz="3200" dirty="0"/>
              </a:p>
              <a:p>
                <a:r>
                  <a:rPr lang="ru-RU" sz="3200" dirty="0"/>
                  <a:t>Д)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</m:oMath>
                </a14:m>
                <a:endParaRPr lang="ru-RU" sz="3200" dirty="0"/>
              </a:p>
              <a:p>
                <a:r>
                  <a:rPr lang="ru-RU" sz="3200" dirty="0"/>
                  <a:t>Е)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65</m:t>
                        </m:r>
                      </m:num>
                      <m:den>
                        <m:r>
                          <a:rPr lang="ru-RU" sz="3200" i="1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4F83F5B-8F5F-4208-B530-210A5929D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6227" y="4014383"/>
                <a:ext cx="1177967" cy="2198166"/>
              </a:xfrm>
              <a:prstGeom prst="rect">
                <a:avLst/>
              </a:prstGeom>
              <a:blipFill>
                <a:blip r:embed="rId5"/>
                <a:stretch>
                  <a:fillRect l="-12887" b="-3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487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E2CF1-670F-4A50-9FC6-82A24779D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5370" y="0"/>
            <a:ext cx="3621259" cy="132556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Вторник «</a:t>
            </a:r>
            <a:r>
              <a:rPr lang="ru-RU" sz="5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Заигрыш</a:t>
            </a:r>
            <a:r>
              <a:rPr lang="ru-RU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62DB6-ECAA-4694-A70B-D85EB9F06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6828" y="1727151"/>
            <a:ext cx="5070231" cy="2296209"/>
          </a:xfrm>
          <a:solidFill>
            <a:schemeClr val="bg1"/>
          </a:solidFill>
        </p:spPr>
        <p:txBody>
          <a:bodyPr/>
          <a:lstStyle/>
          <a:p>
            <a:r>
              <a:rPr lang="ru-RU" dirty="0"/>
              <a:t>Во вторник будем мы играть, </a:t>
            </a:r>
          </a:p>
          <a:p>
            <a:r>
              <a:rPr lang="ru-RU" dirty="0"/>
              <a:t>Красно солнышко встречать.</a:t>
            </a:r>
          </a:p>
          <a:p>
            <a:r>
              <a:rPr lang="ru-RU" dirty="0"/>
              <a:t>Красно солнышко встречать,</a:t>
            </a:r>
          </a:p>
          <a:p>
            <a:r>
              <a:rPr lang="ru-RU" dirty="0"/>
              <a:t>Возле масленки играть.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2FAEA2-0199-49F7-BEE8-E298EAB65426}"/>
              </a:ext>
            </a:extLst>
          </p:cNvPr>
          <p:cNvSpPr/>
          <p:nvPr/>
        </p:nvSpPr>
        <p:spPr>
          <a:xfrm>
            <a:off x="1120140" y="4209646"/>
            <a:ext cx="8923606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604020202020204" pitchFamily="34" charset="0"/>
              </a:rPr>
              <a:t>Молодые люди заигрывали с будущими невестами. Парни звали девушек кататься с горок, те в ответ угощали блинами. </a:t>
            </a:r>
            <a:r>
              <a:rPr lang="ru-RU" sz="28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604020202020204" pitchFamily="34" charset="0"/>
              </a:rPr>
              <a:t>Заигрыш</a:t>
            </a:r>
            <a:r>
              <a:rPr lang="ru-RU" sz="2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" panose="020B0604020202020204" pitchFamily="34" charset="0"/>
              </a:rPr>
              <a:t> служил своего рода смотринами, которые должны были привести к свадьбам после Великого поста.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Управляющая кнопка: &quot;На главную&quot;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D62908C-3F7B-4894-A1FE-258145BD8597}"/>
              </a:ext>
            </a:extLst>
          </p:cNvPr>
          <p:cNvSpPr/>
          <p:nvPr/>
        </p:nvSpPr>
        <p:spPr>
          <a:xfrm>
            <a:off x="11418277" y="6309360"/>
            <a:ext cx="773723" cy="5486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96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306C87-9118-41DB-A81B-2B3DA16FB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7468" y="182244"/>
            <a:ext cx="2903806" cy="1325563"/>
          </a:xfrm>
        </p:spPr>
        <p:txBody>
          <a:bodyPr>
            <a:normAutofit/>
          </a:bodyPr>
          <a:lstStyle/>
          <a:p>
            <a:r>
              <a:rPr lang="ru-RU" sz="5400" dirty="0"/>
              <a:t>Среда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10E08C-1593-40DF-81A5-FAF83E5B7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347" y="1347324"/>
            <a:ext cx="3747868" cy="62215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200" dirty="0"/>
              <a:t>Вычисли в группе: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9F06C6-08EE-4D2B-BE63-05628A045BA7}"/>
                  </a:ext>
                </a:extLst>
              </p:cNvPr>
              <p:cNvSpPr txBox="1"/>
              <p:nvPr/>
            </p:nvSpPr>
            <p:spPr>
              <a:xfrm>
                <a:off x="548640" y="2250831"/>
                <a:ext cx="1983544" cy="29827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/>
                  <a:t>1 ряд: </a:t>
                </a:r>
              </a:p>
              <a:p>
                <a:r>
                  <a:rPr lang="ru-RU" sz="2800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140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39F06C6-08EE-4D2B-BE63-05628A045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2250831"/>
                <a:ext cx="1983544" cy="2982740"/>
              </a:xfrm>
              <a:prstGeom prst="rect">
                <a:avLst/>
              </a:prstGeom>
              <a:blipFill>
                <a:blip r:embed="rId2"/>
                <a:stretch>
                  <a:fillRect l="-6154" t="-1837" b="-1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9551D-AF4C-40FB-A72E-6C1D9D00DB77}"/>
                  </a:ext>
                </a:extLst>
              </p:cNvPr>
              <p:cNvSpPr txBox="1"/>
              <p:nvPr/>
            </p:nvSpPr>
            <p:spPr>
              <a:xfrm>
                <a:off x="5078437" y="2250831"/>
                <a:ext cx="1788503" cy="29774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2 ряд:</a:t>
                </a:r>
              </a:p>
              <a:p>
                <a:r>
                  <a:rPr lang="ru-RU" sz="2800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Г)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450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A9551D-AF4C-40FB-A72E-6C1D9D00D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437" y="2250831"/>
                <a:ext cx="1788503" cy="2977482"/>
              </a:xfrm>
              <a:prstGeom prst="rect">
                <a:avLst/>
              </a:prstGeom>
              <a:blipFill>
                <a:blip r:embed="rId3"/>
                <a:stretch>
                  <a:fillRect l="-6826" t="-1840" b="-18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A0480-1096-4269-8483-3AB7BC04665E}"/>
                  </a:ext>
                </a:extLst>
              </p:cNvPr>
              <p:cNvSpPr txBox="1"/>
              <p:nvPr/>
            </p:nvSpPr>
            <p:spPr>
              <a:xfrm>
                <a:off x="8684243" y="2250831"/>
                <a:ext cx="1870256" cy="298389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ru-RU" sz="2800" dirty="0"/>
                  <a:t>3 ряд:</a:t>
                </a:r>
              </a:p>
              <a:p>
                <a:r>
                  <a:rPr lang="ru-RU" sz="2800" dirty="0"/>
                  <a:t>А)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ru-RU" sz="2800" dirty="0"/>
              </a:p>
              <a:p>
                <a:r>
                  <a:rPr lang="ru-RU" sz="2800" dirty="0"/>
                  <a:t>Б)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ru-RU" sz="2800" b="0" dirty="0"/>
              </a:p>
              <a:p>
                <a:r>
                  <a:rPr lang="ru-RU" sz="2800" dirty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</m:oMath>
                </a14:m>
                <a:endParaRPr lang="ru-RU" sz="2800" b="0" dirty="0"/>
              </a:p>
              <a:p>
                <a:r>
                  <a:rPr lang="ru-RU" sz="2800" dirty="0"/>
                  <a:t>Г)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den>
                    </m:f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9FA0480-1096-4269-8483-3AB7BC046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4243" y="2250831"/>
                <a:ext cx="1870256" cy="2983894"/>
              </a:xfrm>
              <a:prstGeom prst="rect">
                <a:avLst/>
              </a:prstGeom>
              <a:blipFill>
                <a:blip r:embed="rId4"/>
                <a:stretch>
                  <a:fillRect l="-6863" t="-1837" b="-1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83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25E290-2D4E-4688-A627-3C0D12C43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8091" y="39674"/>
            <a:ext cx="5815818" cy="12827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5400" dirty="0"/>
              <a:t>Среда «Лакомка»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3A0934-F699-4778-A502-19A7C5665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861" y="1979393"/>
            <a:ext cx="11105271" cy="287298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ru-RU" sz="3200" dirty="0"/>
              <a:t>День "тёщиных блинов" - в этот день мать жены демонстрировала своё расположение зятю, приглашая его на блины в гости. Каких только блинов не было: гречневые, с медом, с рыбой и луком, с творогом, с яблочками. Первые три дня масленичной недели носили название Узкой Масленицы. В эти дни проводили ещё хозяйственные работы, однако полным ходом шла подготовка к празднику.</a:t>
            </a:r>
          </a:p>
        </p:txBody>
      </p:sp>
      <p:sp>
        <p:nvSpPr>
          <p:cNvPr id="4" name="Управляющая кнопка: &quot;На главную&quot;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68A28F66-0E5D-4226-93D4-2C964D7FDA50}"/>
              </a:ext>
            </a:extLst>
          </p:cNvPr>
          <p:cNvSpPr/>
          <p:nvPr/>
        </p:nvSpPr>
        <p:spPr>
          <a:xfrm>
            <a:off x="11591778" y="6316394"/>
            <a:ext cx="600222" cy="54160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6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537</Words>
  <Application>Microsoft Office PowerPoint</Application>
  <PresentationFormat>Широкоэкранный</PresentationFormat>
  <Paragraphs>101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Helvetica</vt:lpstr>
      <vt:lpstr>Тема Office</vt:lpstr>
      <vt:lpstr>Презентация PowerPoint</vt:lpstr>
      <vt:lpstr>Презентация PowerPoint</vt:lpstr>
      <vt:lpstr>Презентация PowerPoint</vt:lpstr>
      <vt:lpstr>Понедельник</vt:lpstr>
      <vt:lpstr>Понедельник «Встреча Масленицы»</vt:lpstr>
      <vt:lpstr>Вторник</vt:lpstr>
      <vt:lpstr>Вторник «Заигрыш»</vt:lpstr>
      <vt:lpstr>Среда</vt:lpstr>
      <vt:lpstr>Среда «Лакомка»</vt:lpstr>
      <vt:lpstr>Четверг</vt:lpstr>
      <vt:lpstr>Четверг «Разгуляй»</vt:lpstr>
      <vt:lpstr>Пятница</vt:lpstr>
      <vt:lpstr>Пятница «Тещины вечерки»</vt:lpstr>
      <vt:lpstr>Суббота</vt:lpstr>
      <vt:lpstr>Суббота «Золовкины посиделки»</vt:lpstr>
      <vt:lpstr>Воскресенье</vt:lpstr>
      <vt:lpstr>Воскресенье  «Проводы Масленицы»</vt:lpstr>
      <vt:lpstr>Рефлексия: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Журавлева</dc:creator>
  <cp:lastModifiedBy>екатерина</cp:lastModifiedBy>
  <cp:revision>18</cp:revision>
  <dcterms:created xsi:type="dcterms:W3CDTF">2019-03-05T13:11:47Z</dcterms:created>
  <dcterms:modified xsi:type="dcterms:W3CDTF">2025-10-19T16:06:22Z</dcterms:modified>
</cp:coreProperties>
</file>