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9" r:id="rId26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415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1122362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7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23.11.2025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23.11.2025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23.11.2025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23.11.2025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23.11.2025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23.11.2025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65125"/>
            <a:ext cx="7886700" cy="1325562"/>
          </a:xfrm>
        </p:spPr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2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7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2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7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23.11.2025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23.11.2025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23.11.2025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199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399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23.11.2025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199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987425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399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23.11.2025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23.11.2025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41710" y="260648"/>
            <a:ext cx="1259645" cy="3965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/>
              <a:t>АВТОР:</a:t>
            </a:r>
            <a:endParaRPr lang="ru-RU" sz="200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04822" y="778134"/>
            <a:ext cx="7659207" cy="13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>
                <a:latin typeface="Times New Roman"/>
                <a:cs typeface="Times New Roman"/>
              </a:rPr>
              <a:t>Стребкова Наталья Николаевна</a:t>
            </a:r>
            <a:endParaRPr i="1"/>
          </a:p>
          <a:p>
            <a:pPr>
              <a:defRPr/>
            </a:pPr>
            <a:r>
              <a:rPr lang="ru-RU" sz="2600">
                <a:latin typeface="Times New Roman"/>
                <a:cs typeface="Times New Roman"/>
              </a:rPr>
              <a:t>учитель математики</a:t>
            </a:r>
            <a:endParaRPr sz="2600"/>
          </a:p>
          <a:p>
            <a:pPr>
              <a:defRPr/>
            </a:pPr>
            <a:r>
              <a:rPr lang="ru-RU" sz="2600">
                <a:latin typeface="Times New Roman"/>
                <a:cs typeface="Times New Roman"/>
              </a:rPr>
              <a:t>АНОО «Ломоносовская школа – Зелёный мыс»</a:t>
            </a:r>
            <a:endParaRPr sz="260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41710" y="2841962"/>
            <a:ext cx="2002001" cy="39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i="1"/>
              <a:t>НАЗВАНИЕ:</a:t>
            </a:r>
            <a:endParaRPr lang="ru-RU" sz="200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41710" y="3242072"/>
            <a:ext cx="7979025" cy="94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>
                <a:latin typeface="Times New Roman"/>
                <a:cs typeface="Times New Roman"/>
              </a:rPr>
              <a:t>Презентация к уроку по учебному предмету</a:t>
            </a:r>
            <a:endParaRPr i="1"/>
          </a:p>
          <a:p>
            <a:pPr>
              <a:defRPr/>
            </a:pPr>
            <a:r>
              <a:rPr lang="ru-RU" sz="2800" i="1">
                <a:latin typeface="Times New Roman"/>
                <a:cs typeface="Times New Roman"/>
              </a:rPr>
              <a:t>«Математика» 5 класс</a:t>
            </a:r>
            <a:endParaRPr i="1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67544" y="4613402"/>
            <a:ext cx="1255306" cy="3965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/>
              <a:t>ТЕМА:</a:t>
            </a:r>
            <a:endParaRPr lang="ru-RU" sz="200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04823" y="5010001"/>
            <a:ext cx="5498607" cy="5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>
                <a:solidFill>
                  <a:srgbClr val="FF0000"/>
                </a:solidFill>
                <a:latin typeface="Times New Roman"/>
                <a:cs typeface="Times New Roman"/>
              </a:rPr>
              <a:t>Округление натуральных чисел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312055" y="166111"/>
            <a:ext cx="4460586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FF0000"/>
                </a:solidFill>
                <a:latin typeface="Times New Roman"/>
                <a:cs typeface="Times New Roman"/>
              </a:rPr>
              <a:t>Округление натуральных чисел</a:t>
            </a:r>
            <a:endParaRPr i="1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-46663" y="743183"/>
            <a:ext cx="9315758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В жизни нам часто приходится использовать приближенные значения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67544" y="1402543"/>
            <a:ext cx="1662493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0070C0"/>
                </a:solidFill>
                <a:latin typeface="Times New Roman"/>
                <a:cs typeface="Times New Roman"/>
              </a:rPr>
              <a:t>Например:</a:t>
            </a:r>
            <a:endParaRPr b="1" i="1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64927" y="1955736"/>
            <a:ext cx="5399234" cy="82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Если мы покупаем яблоки весом 2940 г, 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то продавец на рынке скажет: 3000 г.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43400" y="5382671"/>
            <a:ext cx="8735632" cy="82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Это примеры, где точное значение величины заменили 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близким к нему  круглым числом, то есть произошло </a:t>
            </a:r>
            <a:r>
              <a:rPr lang="ru-RU" sz="2400">
                <a:solidFill>
                  <a:srgbClr val="FF0000"/>
                </a:solidFill>
                <a:latin typeface="Times New Roman"/>
                <a:cs typeface="Times New Roman"/>
              </a:rPr>
              <a:t>округление.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11598" y="4100884"/>
            <a:ext cx="5323478" cy="82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Однако, если вес покупки будет 2108 г, 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то продавец нам скажет: 2000 г.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611598" y="1973053"/>
            <a:ext cx="5537331" cy="8393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04671" y="4149122"/>
            <a:ext cx="5537331" cy="8393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95878" y="2911804"/>
            <a:ext cx="6477433" cy="1189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/>
                <a:cs typeface="Times New Roman"/>
              </a:rPr>
              <a:t>Не потому, что нас хотят обмануть. </a:t>
            </a:r>
          </a:p>
          <a:p>
            <a:pPr>
              <a:defRPr/>
            </a:pPr>
            <a:r>
              <a:rPr lang="ru-RU" sz="2400" dirty="0">
                <a:latin typeface="Times New Roman"/>
                <a:cs typeface="Times New Roman"/>
              </a:rPr>
              <a:t>Разница небольшая,</a:t>
            </a:r>
            <a:endParaRPr dirty="0"/>
          </a:p>
          <a:p>
            <a:pPr>
              <a:defRPr/>
            </a:pPr>
            <a:r>
              <a:rPr lang="ru-RU" sz="2400" dirty="0">
                <a:latin typeface="Times New Roman"/>
                <a:cs typeface="Times New Roman"/>
              </a:rPr>
              <a:t>но стоимость покупки легче будет посчитать.</a:t>
            </a:r>
            <a:endParaRPr dirty="0"/>
          </a:p>
        </p:txBody>
      </p:sp>
      <p:pic>
        <p:nvPicPr>
          <p:cNvPr id="1356929086" name="Рисунок 135692908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72009" y="1496108"/>
            <a:ext cx="4372383" cy="38865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312055" y="166111"/>
            <a:ext cx="4460586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FF0000"/>
                </a:solidFill>
                <a:latin typeface="Times New Roman"/>
                <a:cs typeface="Times New Roman"/>
              </a:rPr>
              <a:t>Округление натуральных чисел</a:t>
            </a:r>
            <a:endParaRPr i="1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25707" y="4102440"/>
            <a:ext cx="9013541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2000 – это приближенное значение числа 2940 с недостатком, а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3000 – это приближенное значение числа 2940 с избытком.</a:t>
            </a:r>
            <a:endParaRPr lang="ru-RU"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84081" y="971484"/>
            <a:ext cx="4940695" cy="82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В результате округления получается 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приближенное значение величины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 bwMode="auto">
              <a:xfrm>
                <a:off x="159892" y="5460852"/>
                <a:ext cx="8448515" cy="1217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2400">
                    <a:latin typeface="Times New Roman"/>
                    <a:cs typeface="Times New Roman"/>
                  </a:rPr>
                  <a:t>При округлении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cs typeface="Times New Roman"/>
                      </a:rPr>
                      <m:t>2940</m:t>
                    </m:r>
                    <m:r>
                      <a:rPr lang="ru-RU" sz="2400" i="1">
                        <a:latin typeface="Cambria Math"/>
                        <a:ea typeface="Cambria Math"/>
                        <a:cs typeface="Times New Roman"/>
                      </a:rPr>
                      <m:t>≈3000</m:t>
                    </m:r>
                  </m:oMath>
                </a14:m>
                <a:r>
                  <a:rPr lang="ru-RU" sz="2400">
                    <a:latin typeface="Times New Roman"/>
                    <a:cs typeface="Times New Roman"/>
                  </a:rPr>
                  <a:t> заменили число 2940 его приближенным значением </a:t>
                </a:r>
                <a:r>
                  <a:rPr lang="ru-RU" sz="240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с избытком </a:t>
                </a:r>
                <a:r>
                  <a:rPr lang="ru-RU" sz="2400">
                    <a:latin typeface="Times New Roman"/>
                    <a:cs typeface="Times New Roman"/>
                  </a:rPr>
                  <a:t>потому, что 2940 ближе к круглому числу 3000, чем к круглому числу 2000. </a:t>
                </a:r>
                <a:endParaRPr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892" y="5460852"/>
                <a:ext cx="8448515" cy="1217722"/>
              </a:xfrm>
              <a:prstGeom prst="rect">
                <a:avLst/>
              </a:prstGeom>
              <a:blipFill>
                <a:blip r:embed="rId2"/>
                <a:stretch>
                  <a:fillRect l="-1082" t="-4000" r="-1443" b="-9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 bwMode="auto">
          <a:xfrm>
            <a:off x="3202478" y="2598273"/>
            <a:ext cx="4486026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2940 приблизительно равно 3000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 bwMode="auto">
              <a:xfrm>
                <a:off x="3231007" y="2081571"/>
                <a:ext cx="1758233" cy="457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  <a:cs typeface="Times New Roman"/>
                        </a:rPr>
                        <m:t>2940</m:t>
                      </m:r>
                      <m:r>
                        <a:rPr lang="ru-RU" sz="2400" b="0" i="1">
                          <a:latin typeface="Cambria Math"/>
                          <a:ea typeface="Cambria Math"/>
                          <a:cs typeface="Times New Roman"/>
                        </a:rPr>
                        <m:t>≈3000</m:t>
                      </m:r>
                    </m:oMath>
                  </m:oMathPara>
                </a14:m>
                <a:endParaRPr lang="ru-RU" sz="240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1007" y="2081571"/>
                <a:ext cx="1758233" cy="457559"/>
              </a:xfrm>
              <a:prstGeom prst="rect">
                <a:avLst/>
              </a:prstGeom>
              <a:blipFill>
                <a:blip r:embed="rId3"/>
                <a:stretch>
                  <a:fillRect l="-694" r="-107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 bwMode="auto">
          <a:xfrm>
            <a:off x="284081" y="2086614"/>
            <a:ext cx="1217501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Пишем: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84081" y="2598273"/>
            <a:ext cx="1349807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Читаем:</a:t>
            </a:r>
            <a:endParaRPr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51520" y="2037017"/>
            <a:ext cx="7476877" cy="11225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 bwMode="auto">
              <a:xfrm>
                <a:off x="2750394" y="3643470"/>
                <a:ext cx="2727427" cy="486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  <a:cs typeface="Times New Roman"/>
                      </a:rPr>
                      <m:t>2000</m:t>
                    </m:r>
                    <m:r>
                      <a:rPr lang="ru-RU" sz="2400" b="0" i="1">
                        <a:latin typeface="Cambria Math"/>
                        <a:ea typeface="Cambria Math"/>
                        <a:cs typeface="Times New Roman"/>
                      </a:rPr>
                      <m:t>&lt;2940&lt;3</m:t>
                    </m:r>
                  </m:oMath>
                </a14:m>
                <a:r>
                  <a:rPr lang="ru-RU" sz="2400">
                    <a:latin typeface="Times New Roman"/>
                    <a:cs typeface="Times New Roman"/>
                  </a:rPr>
                  <a:t>000</a:t>
                </a:r>
                <a:endParaRPr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0394" y="3643470"/>
                <a:ext cx="2727427" cy="486202"/>
              </a:xfrm>
              <a:prstGeom prst="rect">
                <a:avLst/>
              </a:prstGeom>
              <a:blipFill>
                <a:blip r:embed="rId4"/>
                <a:stretch>
                  <a:fillRect l="-446" t="-10127" r="-11607" b="-24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 bwMode="auto">
          <a:xfrm>
            <a:off x="94076" y="3671315"/>
            <a:ext cx="8798404" cy="12621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312055" y="166111"/>
            <a:ext cx="4460586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FF0000"/>
                </a:solidFill>
                <a:latin typeface="Times New Roman"/>
                <a:cs typeface="Times New Roman"/>
              </a:rPr>
              <a:t>Округление натуральных чисел</a:t>
            </a:r>
            <a:endParaRPr i="1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25707" y="4102440"/>
            <a:ext cx="9013541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2000 – это приближенное значение числа 2108 с недостатком, а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3000 – это приближенное значение числа 2108 с избытком.</a:t>
            </a:r>
            <a:endParaRPr lang="ru-RU"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84081" y="971484"/>
            <a:ext cx="4940695" cy="82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В результате округления получается 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приближенное значение величины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 bwMode="auto">
              <a:xfrm>
                <a:off x="1" y="5445224"/>
                <a:ext cx="8680414" cy="1217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2400">
                    <a:latin typeface="Times New Roman"/>
                    <a:cs typeface="Times New Roman"/>
                  </a:rPr>
                  <a:t>При округлении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cs typeface="Times New Roman"/>
                      </a:rPr>
                      <m:t>2</m:t>
                    </m:r>
                    <m:r>
                      <a:rPr lang="ru-RU" sz="2400" b="0" i="1">
                        <a:latin typeface="Cambria Math"/>
                        <a:cs typeface="Times New Roman"/>
                      </a:rPr>
                      <m:t>108</m:t>
                    </m:r>
                    <m:r>
                      <a:rPr lang="ru-RU" sz="2400" i="1">
                        <a:latin typeface="Cambria Math"/>
                        <a:ea typeface="Cambria Math"/>
                        <a:cs typeface="Times New Roman"/>
                      </a:rPr>
                      <m:t>≈</m:t>
                    </m:r>
                    <m:r>
                      <a:rPr lang="ru-RU" sz="2400" b="0" i="1">
                        <a:latin typeface="Cambria Math"/>
                        <a:ea typeface="Cambria Math"/>
                        <a:cs typeface="Times New Roman"/>
                      </a:rPr>
                      <m:t>2</m:t>
                    </m:r>
                    <m:r>
                      <a:rPr lang="ru-RU" sz="2400" i="1">
                        <a:latin typeface="Cambria Math"/>
                        <a:ea typeface="Cambria Math"/>
                        <a:cs typeface="Times New Roman"/>
                      </a:rPr>
                      <m:t>000</m:t>
                    </m:r>
                  </m:oMath>
                </a14:m>
                <a:r>
                  <a:rPr lang="ru-RU" sz="2400">
                    <a:latin typeface="Times New Roman"/>
                    <a:cs typeface="Times New Roman"/>
                  </a:rPr>
                  <a:t> заменили число 2108 его приближенным значением </a:t>
                </a:r>
                <a:r>
                  <a:rPr lang="ru-RU" sz="240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с недостатком </a:t>
                </a:r>
                <a:r>
                  <a:rPr lang="ru-RU" sz="2400">
                    <a:latin typeface="Times New Roman"/>
                    <a:cs typeface="Times New Roman"/>
                  </a:rPr>
                  <a:t>потому, что 2108 ближе к круглому числу 2000, чем к круглому числу 3000. </a:t>
                </a:r>
                <a:endParaRPr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5445224"/>
                <a:ext cx="8680414" cy="1217722"/>
              </a:xfrm>
              <a:prstGeom prst="rect">
                <a:avLst/>
              </a:prstGeom>
              <a:blipFill>
                <a:blip r:embed="rId2"/>
                <a:stretch>
                  <a:fillRect l="-1053" t="-4000" b="-9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 bwMode="auto">
          <a:xfrm>
            <a:off x="3202478" y="2598273"/>
            <a:ext cx="4486026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2108 приблизительно равно 2000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 bwMode="auto">
              <a:xfrm>
                <a:off x="3231007" y="2081571"/>
                <a:ext cx="1758233" cy="457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  <a:cs typeface="Times New Roman"/>
                        </a:rPr>
                        <m:t>2108</m:t>
                      </m:r>
                      <m:r>
                        <a:rPr lang="ru-RU" sz="2400" b="0" i="1">
                          <a:latin typeface="Cambria Math"/>
                          <a:ea typeface="Cambria Math"/>
                          <a:cs typeface="Times New Roman"/>
                        </a:rPr>
                        <m:t>≈2000</m:t>
                      </m:r>
                    </m:oMath>
                  </m:oMathPara>
                </a14:m>
                <a:endParaRPr lang="ru-RU" sz="240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1007" y="2081571"/>
                <a:ext cx="1758233" cy="457559"/>
              </a:xfrm>
              <a:prstGeom prst="rect">
                <a:avLst/>
              </a:prstGeom>
              <a:blipFill>
                <a:blip r:embed="rId3"/>
                <a:stretch>
                  <a:fillRect l="-694" r="-107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 bwMode="auto">
          <a:xfrm>
            <a:off x="284081" y="2086614"/>
            <a:ext cx="1217501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Пишем: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84081" y="2598273"/>
            <a:ext cx="1349807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Читаем:</a:t>
            </a:r>
            <a:endParaRPr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51520" y="2037017"/>
            <a:ext cx="7476877" cy="11225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 bwMode="auto">
              <a:xfrm>
                <a:off x="2627784" y="3730506"/>
                <a:ext cx="2727427" cy="486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  <a:cs typeface="Times New Roman"/>
                      </a:rPr>
                      <m:t>2000</m:t>
                    </m:r>
                    <m:r>
                      <a:rPr lang="ru-RU" sz="2400" b="0" i="1">
                        <a:latin typeface="Cambria Math"/>
                        <a:ea typeface="Cambria Math"/>
                        <a:cs typeface="Times New Roman"/>
                      </a:rPr>
                      <m:t>&lt;2108&lt;3</m:t>
                    </m:r>
                  </m:oMath>
                </a14:m>
                <a:r>
                  <a:rPr lang="ru-RU" sz="2400">
                    <a:latin typeface="Times New Roman"/>
                    <a:cs typeface="Times New Roman"/>
                  </a:rPr>
                  <a:t>000</a:t>
                </a:r>
                <a:endParaRPr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3730506"/>
                <a:ext cx="2727427" cy="486202"/>
              </a:xfrm>
              <a:prstGeom prst="rect">
                <a:avLst/>
              </a:prstGeom>
              <a:blipFill>
                <a:blip r:embed="rId4"/>
                <a:stretch>
                  <a:fillRect l="-447" t="-10000" r="-11857" b="-2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 bwMode="auto">
          <a:xfrm>
            <a:off x="94076" y="3671315"/>
            <a:ext cx="8798404" cy="12621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240047" y="-35395"/>
            <a:ext cx="4460586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FF0000"/>
                </a:solidFill>
                <a:latin typeface="Times New Roman"/>
                <a:cs typeface="Times New Roman"/>
              </a:rPr>
              <a:t>Округление натуральных чисел</a:t>
            </a:r>
            <a:endParaRPr i="1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150617" y="1717329"/>
            <a:ext cx="7399174" cy="82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При округлении числа до некоторого разряда 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все цифры последующих разрядов заменяются нулями. </a:t>
            </a:r>
            <a:endParaRPr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431540" y="1727656"/>
            <a:ext cx="8280919" cy="49856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31540" y="1241151"/>
            <a:ext cx="1728277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70C0"/>
                </a:solidFill>
                <a:latin typeface="Times New Roman"/>
                <a:cs typeface="Times New Roman"/>
              </a:rPr>
              <a:t>ПРАВИЛО: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078359" y="2914111"/>
            <a:ext cx="7053884" cy="1189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Цифра разряда, до которого происходит округление, </a:t>
            </a:r>
            <a:endParaRPr/>
          </a:p>
          <a:p>
            <a:pPr>
              <a:defRPr/>
            </a:pPr>
            <a:r>
              <a:rPr lang="ru-RU" sz="2400">
                <a:solidFill>
                  <a:srgbClr val="0070C0"/>
                </a:solidFill>
                <a:latin typeface="Times New Roman"/>
                <a:cs typeface="Times New Roman"/>
              </a:rPr>
              <a:t>остается без изменения</a:t>
            </a:r>
            <a:r>
              <a:rPr lang="ru-RU" sz="2400">
                <a:latin typeface="Times New Roman"/>
                <a:cs typeface="Times New Roman"/>
              </a:rPr>
              <a:t>, если в округляемом числе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за ней следует одна из цифр: 0, 1, 2, 3, 4.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141239" y="4979117"/>
            <a:ext cx="7070999" cy="1189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Цифру разряда, до которого происходит округление, </a:t>
            </a:r>
            <a:endParaRPr/>
          </a:p>
          <a:p>
            <a:pPr>
              <a:defRPr/>
            </a:pPr>
            <a:r>
              <a:rPr lang="ru-RU" sz="2400">
                <a:solidFill>
                  <a:srgbClr val="0070C0"/>
                </a:solidFill>
                <a:latin typeface="Times New Roman"/>
                <a:cs typeface="Times New Roman"/>
              </a:rPr>
              <a:t>увеличивают на 1</a:t>
            </a:r>
            <a:r>
              <a:rPr lang="ru-RU" sz="2400">
                <a:latin typeface="Times New Roman"/>
                <a:cs typeface="Times New Roman"/>
              </a:rPr>
              <a:t>, если в округляемом числе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за ней следует одна из цифр: 5, 6, 7, 8, 9.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124532" y="4114440"/>
            <a:ext cx="7145950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Заменяют приближенным значением </a:t>
            </a:r>
            <a:r>
              <a:rPr lang="ru-RU" sz="2400">
                <a:solidFill>
                  <a:srgbClr val="FF0000"/>
                </a:solidFill>
                <a:latin typeface="Times New Roman"/>
                <a:cs typeface="Times New Roman"/>
              </a:rPr>
              <a:t>с недостатком</a:t>
            </a:r>
            <a:r>
              <a:rPr lang="ru-RU" sz="2400">
                <a:latin typeface="Times New Roman"/>
                <a:cs typeface="Times New Roman"/>
              </a:rPr>
              <a:t>. 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184064" y="6229125"/>
            <a:ext cx="7145950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Заменяют приближенным значением </a:t>
            </a:r>
            <a:r>
              <a:rPr lang="ru-RU" sz="2400">
                <a:solidFill>
                  <a:srgbClr val="FF0000"/>
                </a:solidFill>
                <a:latin typeface="Times New Roman"/>
                <a:cs typeface="Times New Roman"/>
              </a:rPr>
              <a:t>с избытком</a:t>
            </a:r>
            <a:r>
              <a:rPr lang="ru-RU" sz="2400">
                <a:latin typeface="Times New Roman"/>
                <a:cs typeface="Times New Roman"/>
              </a:rPr>
              <a:t>. </a:t>
            </a:r>
            <a:endParaRPr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0198" y="596593"/>
            <a:ext cx="5663554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10 цифр разделили на две равные группы: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 bwMode="auto">
              <a:xfrm>
                <a:off x="5694631" y="607305"/>
                <a:ext cx="1536237" cy="45755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  <a:cs typeface="Times New Roman"/>
                        </a:rPr>
                        <m:t>0;1;2;3;4</m:t>
                      </m:r>
                    </m:oMath>
                  </m:oMathPara>
                </a14:m>
                <a:endParaRPr lang="ru-RU" sz="240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4631" y="607305"/>
                <a:ext cx="1536237" cy="457559"/>
              </a:xfrm>
              <a:prstGeom prst="rect">
                <a:avLst/>
              </a:prstGeom>
              <a:blipFill>
                <a:blip r:embed="rId2"/>
                <a:stretch>
                  <a:fillRect l="-794" r="-2381"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 bwMode="auto">
              <a:xfrm>
                <a:off x="7559916" y="585480"/>
                <a:ext cx="1536237" cy="45755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  <a:cs typeface="Times New Roman"/>
                        </a:rPr>
                        <m:t>5;6;7;8;9</m:t>
                      </m:r>
                    </m:oMath>
                  </m:oMathPara>
                </a14:m>
                <a:endParaRPr lang="ru-RU" sz="240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9916" y="585480"/>
                <a:ext cx="1536237" cy="457559"/>
              </a:xfrm>
              <a:prstGeom prst="rect">
                <a:avLst/>
              </a:prstGeom>
              <a:blipFill>
                <a:blip r:embed="rId3"/>
                <a:stretch>
                  <a:fillRect l="-1190" r="-2381"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 bwMode="auto">
          <a:xfrm>
            <a:off x="7210140" y="584409"/>
            <a:ext cx="346714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и</a:t>
            </a:r>
            <a:endParaRPr/>
          </a:p>
        </p:txBody>
      </p:sp>
      <p:pic>
        <p:nvPicPr>
          <p:cNvPr id="284272950" name="Рисунок 28427294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43112" y="2989589"/>
            <a:ext cx="735247" cy="735247"/>
          </a:xfrm>
          <a:prstGeom prst="rect">
            <a:avLst/>
          </a:prstGeom>
        </p:spPr>
      </p:pic>
      <p:pic>
        <p:nvPicPr>
          <p:cNvPr id="566196332" name="Рисунок 56619633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1540" y="1761365"/>
            <a:ext cx="735247" cy="735247"/>
          </a:xfrm>
          <a:prstGeom prst="rect">
            <a:avLst/>
          </a:prstGeom>
        </p:spPr>
      </p:pic>
      <p:pic>
        <p:nvPicPr>
          <p:cNvPr id="720355643" name="Рисунок 72035564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8816" y="5062307"/>
            <a:ext cx="735247" cy="7352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 bwMode="auto">
          <a:xfrm>
            <a:off x="145970" y="4740857"/>
            <a:ext cx="8830953" cy="19651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88735" y="2600190"/>
            <a:ext cx="8838221" cy="18300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65598" y="462850"/>
            <a:ext cx="8838221" cy="1931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141729" y="-51732"/>
            <a:ext cx="4460586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FF0000"/>
                </a:solidFill>
                <a:latin typeface="Times New Roman"/>
                <a:cs typeface="Times New Roman"/>
              </a:rPr>
              <a:t>Округление натуральных чисел</a:t>
            </a:r>
            <a:endParaRPr i="1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8938" y="386176"/>
            <a:ext cx="4828495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Округлить 68 823 до тысяч:</a:t>
            </a:r>
            <a:endParaRPr lang="ru-RU"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 bwMode="auto">
              <a:xfrm>
                <a:off x="4504452" y="883626"/>
                <a:ext cx="2220194" cy="457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  <a:cs typeface="Times New Roman"/>
                        </a:rPr>
                        <m:t>68 </m:t>
                      </m:r>
                      <m:r>
                        <a:rPr lang="ru-RU" sz="2400" b="1" i="1">
                          <a:solidFill>
                            <a:srgbClr val="FF0000"/>
                          </a:solidFill>
                          <a:latin typeface="Cambria Math"/>
                          <a:cs typeface="Times New Roman"/>
                        </a:rPr>
                        <m:t>𝟖</m:t>
                      </m:r>
                      <m:r>
                        <a:rPr lang="ru-RU" sz="2400" b="0" i="1">
                          <a:latin typeface="Cambria Math"/>
                          <a:cs typeface="Times New Roman"/>
                        </a:rPr>
                        <m:t>23</m:t>
                      </m:r>
                      <m:r>
                        <a:rPr lang="ru-RU" sz="2400" b="0" i="1">
                          <a:latin typeface="Cambria Math"/>
                          <a:ea typeface="Cambria Math"/>
                          <a:cs typeface="Times New Roman"/>
                        </a:rPr>
                        <m:t>≈69 000</m:t>
                      </m:r>
                    </m:oMath>
                  </m:oMathPara>
                </a14:m>
                <a:endParaRPr lang="ru-RU" sz="240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4452" y="883626"/>
                <a:ext cx="2220194" cy="457559"/>
              </a:xfrm>
              <a:prstGeom prst="rect">
                <a:avLst/>
              </a:prstGeom>
              <a:blipFill>
                <a:blip r:embed="rId2"/>
                <a:stretch>
                  <a:fillRect l="-824" r="-93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 bwMode="auto">
              <a:xfrm>
                <a:off x="4531425" y="402200"/>
                <a:ext cx="3420370" cy="486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  <a:cs typeface="Times New Roman"/>
                      </a:rPr>
                      <m:t>68 000</m:t>
                    </m:r>
                    <m:r>
                      <a:rPr lang="ru-RU" sz="2400" b="0" i="1">
                        <a:latin typeface="Cambria Math"/>
                        <a:ea typeface="Cambria Math"/>
                        <a:cs typeface="Times New Roman"/>
                      </a:rPr>
                      <m:t>&lt;68 823&lt;69 </m:t>
                    </m:r>
                  </m:oMath>
                </a14:m>
                <a:r>
                  <a:rPr lang="ru-RU" sz="2400">
                    <a:latin typeface="Times New Roman"/>
                    <a:cs typeface="Times New Roman"/>
                  </a:rPr>
                  <a:t>000</a:t>
                </a:r>
                <a:endParaRPr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1425" y="402200"/>
                <a:ext cx="3420370" cy="486202"/>
              </a:xfrm>
              <a:prstGeom prst="rect">
                <a:avLst/>
              </a:prstGeom>
              <a:blipFill>
                <a:blip r:embed="rId3"/>
                <a:stretch>
                  <a:fillRect l="-357" t="-10000" r="-9804" b="-2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 bwMode="auto">
          <a:xfrm>
            <a:off x="145970" y="1221053"/>
            <a:ext cx="9254525" cy="1189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823 – это больше, чем половина тысячи. Поэтому число 68 823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ближе к 69 тыс. Больше половины, так как первая отбрасываемая цифра 8, что больше 5.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41982" y="2564536"/>
            <a:ext cx="4828495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Округлить 47 500 до тысяч:</a:t>
            </a:r>
            <a:endParaRPr lang="ru-RU"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 bwMode="auto">
              <a:xfrm>
                <a:off x="4575171" y="3080436"/>
                <a:ext cx="2220194" cy="457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  <a:cs typeface="Times New Roman"/>
                        </a:rPr>
                        <m:t>47 </m:t>
                      </m:r>
                      <m:r>
                        <a:rPr lang="ru-RU" sz="2400" b="1" i="1">
                          <a:solidFill>
                            <a:srgbClr val="FF0000"/>
                          </a:solidFill>
                          <a:latin typeface="Cambria Math"/>
                          <a:cs typeface="Times New Roman"/>
                        </a:rPr>
                        <m:t>𝟓</m:t>
                      </m:r>
                      <m:r>
                        <a:rPr lang="ru-RU" sz="2400" b="0" i="1">
                          <a:latin typeface="Cambria Math"/>
                          <a:cs typeface="Times New Roman"/>
                        </a:rPr>
                        <m:t>00</m:t>
                      </m:r>
                      <m:r>
                        <a:rPr lang="ru-RU" sz="2400" b="0" i="1">
                          <a:latin typeface="Cambria Math"/>
                          <a:ea typeface="Cambria Math"/>
                          <a:cs typeface="Times New Roman"/>
                        </a:rPr>
                        <m:t>≈48 000</m:t>
                      </m:r>
                    </m:oMath>
                  </m:oMathPara>
                </a14:m>
                <a:endParaRPr lang="ru-RU" sz="240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5171" y="3080436"/>
                <a:ext cx="2220194" cy="457559"/>
              </a:xfrm>
              <a:prstGeom prst="rect">
                <a:avLst/>
              </a:prstGeom>
              <a:blipFill>
                <a:blip r:embed="rId4"/>
                <a:stretch>
                  <a:fillRect l="-824" r="-93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 bwMode="auto">
              <a:xfrm>
                <a:off x="4634469" y="2580560"/>
                <a:ext cx="3420370" cy="486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  <a:cs typeface="Times New Roman"/>
                      </a:rPr>
                      <m:t>47 000</m:t>
                    </m:r>
                    <m:r>
                      <a:rPr lang="ru-RU" sz="2400" b="0" i="1">
                        <a:latin typeface="Cambria Math"/>
                        <a:ea typeface="Cambria Math"/>
                        <a:cs typeface="Times New Roman"/>
                      </a:rPr>
                      <m:t>&lt;47 500&lt;48 </m:t>
                    </m:r>
                  </m:oMath>
                </a14:m>
                <a:r>
                  <a:rPr lang="ru-RU" sz="2400">
                    <a:latin typeface="Times New Roman"/>
                    <a:cs typeface="Times New Roman"/>
                  </a:rPr>
                  <a:t>000</a:t>
                </a:r>
                <a:endParaRPr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4469" y="2580560"/>
                <a:ext cx="3420370" cy="486202"/>
              </a:xfrm>
              <a:prstGeom prst="rect">
                <a:avLst/>
              </a:prstGeom>
              <a:blipFill>
                <a:blip r:embed="rId5"/>
                <a:stretch>
                  <a:fillRect l="-357" t="-10000" r="-9804" b="-2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 bwMode="auto">
          <a:xfrm>
            <a:off x="292403" y="3523439"/>
            <a:ext cx="8824431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500 – это половина тысячи. По правилу заменяем приближенным значением с избытком, так как первая отбрасываемая цифра 5.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38780" y="4705364"/>
            <a:ext cx="4828495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Округлить 283 472 до тысяч:</a:t>
            </a:r>
            <a:endParaRPr lang="ru-RU"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 bwMode="auto">
              <a:xfrm>
                <a:off x="4617382" y="5167029"/>
                <a:ext cx="2523804" cy="457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  <a:cs typeface="Times New Roman"/>
                        </a:rPr>
                        <m:t>283 </m:t>
                      </m:r>
                      <m:r>
                        <a:rPr lang="ru-RU" sz="2400" b="1" i="1">
                          <a:solidFill>
                            <a:srgbClr val="FF0000"/>
                          </a:solidFill>
                          <a:latin typeface="Cambria Math"/>
                          <a:cs typeface="Times New Roman"/>
                        </a:rPr>
                        <m:t>𝟒</m:t>
                      </m:r>
                      <m:r>
                        <a:rPr lang="ru-RU" sz="2400" b="0" i="1">
                          <a:latin typeface="Cambria Math"/>
                          <a:cs typeface="Times New Roman"/>
                        </a:rPr>
                        <m:t>72</m:t>
                      </m:r>
                      <m:r>
                        <a:rPr lang="ru-RU" sz="2400" b="0" i="1">
                          <a:latin typeface="Cambria Math"/>
                          <a:ea typeface="Cambria Math"/>
                          <a:cs typeface="Times New Roman"/>
                        </a:rPr>
                        <m:t>≈283 000</m:t>
                      </m:r>
                    </m:oMath>
                  </m:oMathPara>
                </a14:m>
                <a:endParaRPr lang="ru-RU" sz="240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7382" y="5167029"/>
                <a:ext cx="2523804" cy="457559"/>
              </a:xfrm>
              <a:prstGeom prst="rect">
                <a:avLst/>
              </a:prstGeom>
              <a:blipFill>
                <a:blip r:embed="rId6"/>
                <a:stretch>
                  <a:fillRect l="-483" r="-9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 bwMode="auto">
              <a:xfrm>
                <a:off x="4633730" y="4740857"/>
                <a:ext cx="3875784" cy="486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  <a:cs typeface="Times New Roman"/>
                      </a:rPr>
                      <m:t>283 000</m:t>
                    </m:r>
                    <m:r>
                      <a:rPr lang="ru-RU" sz="2400" b="0" i="1">
                        <a:latin typeface="Cambria Math"/>
                        <a:ea typeface="Cambria Math"/>
                        <a:cs typeface="Times New Roman"/>
                      </a:rPr>
                      <m:t>&lt;283 472&lt;284 </m:t>
                    </m:r>
                  </m:oMath>
                </a14:m>
                <a:r>
                  <a:rPr lang="ru-RU" sz="2400">
                    <a:latin typeface="Times New Roman"/>
                    <a:cs typeface="Times New Roman"/>
                  </a:rPr>
                  <a:t>000</a:t>
                </a:r>
                <a:endParaRPr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3730" y="4740857"/>
                <a:ext cx="3875784" cy="486202"/>
              </a:xfrm>
              <a:prstGeom prst="rect">
                <a:avLst/>
              </a:prstGeom>
              <a:blipFill>
                <a:blip r:embed="rId7"/>
                <a:stretch>
                  <a:fillRect l="-314" t="-10127" r="-9748" b="-24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 bwMode="auto">
          <a:xfrm>
            <a:off x="74499" y="5547286"/>
            <a:ext cx="9122420" cy="1189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472 – это меньше, чем половина тысячи. Поэтому число 283 472 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ближе к 283 тыс. Меньше половины, так как первая отбрасываемая цифра 4, что меньше 5.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285121" y="4267069"/>
            <a:ext cx="4578798" cy="701399"/>
          </a:xfrm>
          <a:prstGeom prst="rect">
            <a:avLst/>
          </a:prstGeom>
          <a:gradFill>
            <a:gsLst>
              <a:gs pos="0">
                <a:srgbClr val="F6BAA4"/>
              </a:gs>
              <a:gs pos="100000">
                <a:srgbClr val="FFFFFF"/>
              </a:gs>
            </a:gsLst>
            <a:lin ang="5400000" scaled="1"/>
          </a:gradFill>
          <a:ln w="6350" cap="flat" cmpd="sng" algn="ctr">
            <a:solidFill>
              <a:srgbClr val="ED7D31"/>
            </a:solidFill>
            <a:prstDash val="sysDash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>
                <a:solidFill>
                  <a:srgbClr val="FF0000"/>
                </a:solidFill>
                <a:latin typeface="Times New Roman"/>
                <a:ea typeface="Calibri"/>
              </a:rPr>
              <a:t>Цифры войны</a:t>
            </a:r>
            <a:endParaRPr sz="4000" b="1" i="1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0198" y="596593"/>
            <a:ext cx="9148630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FF0000"/>
                </a:solidFill>
                <a:latin typeface="Times New Roman"/>
                <a:cs typeface="Times New Roman"/>
              </a:rPr>
              <a:t>Предлагаем выполнить задания на округление натуральны чисел</a:t>
            </a:r>
            <a:r>
              <a:rPr lang="ru-RU" sz="2400">
                <a:latin typeface="Times New Roman"/>
                <a:cs typeface="Times New Roman"/>
              </a:rPr>
              <a:t>.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16288" y="1677077"/>
            <a:ext cx="4734721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Неважно какие число округлять … 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49109" y="1647062"/>
            <a:ext cx="1735715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Или важно?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10008" y="2459363"/>
            <a:ext cx="8019330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Обрати внимание на числа, с которыми предстоит работать.</a:t>
            </a:r>
            <a:endParaRPr/>
          </a:p>
        </p:txBody>
      </p:sp>
      <p:pic>
        <p:nvPicPr>
          <p:cNvPr id="1021633627" name="Рисунок 102163362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62789" y="5599446"/>
            <a:ext cx="7620000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29039" y="3429000"/>
            <a:ext cx="8740848" cy="1554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Недавно, посол России в США А. И. Антонов высказался об искажении истории:</a:t>
            </a:r>
            <a:endParaRPr sz="2400" b="1" i="1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cs typeface="Times New Roman"/>
              </a:rPr>
              <a:t>«Не дадим забыть, что наш народ положил </a:t>
            </a:r>
          </a:p>
          <a:p>
            <a:pPr>
              <a:buNone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на алтарь 27 миллионов жизни» </a:t>
            </a:r>
            <a:endParaRPr sz="24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8592" t="40059" r="30132" b="19692"/>
          <a:stretch/>
        </p:blipFill>
        <p:spPr bwMode="auto">
          <a:xfrm>
            <a:off x="1756703" y="100652"/>
            <a:ext cx="5630594" cy="3085757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2039645" y="4831907"/>
            <a:ext cx="5549655" cy="131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/>
                <a:ea typeface="Calibri"/>
              </a:rPr>
              <a:t>Не забыть помогут цифры о войне</a:t>
            </a:r>
            <a:endParaRPr b="1" i="1" dirty="0">
              <a:solidFill>
                <a:srgbClr val="FF0000"/>
              </a:solidFill>
            </a:endParaRPr>
          </a:p>
        </p:txBody>
      </p:sp>
      <p:pic>
        <p:nvPicPr>
          <p:cNvPr id="1448121927" name="Рисунок 14481219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41144" y="5990974"/>
            <a:ext cx="476250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 bwMode="auto">
              <a:xfrm>
                <a:off x="191807" y="3827984"/>
                <a:ext cx="8760385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sz="2200" b="1" i="1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Ответ:</a:t>
                </a:r>
                <a:endParaRPr sz="2200" b="1" i="1" dirty="0">
                  <a:solidFill>
                    <a:srgbClr val="002060"/>
                  </a:solidFill>
                  <a:latin typeface="Times New Roman"/>
                  <a:ea typeface="Calibri"/>
                </a:endParaRPr>
              </a:p>
              <a:p>
                <a:pPr>
                  <a:buNone/>
                  <a:defRPr/>
                </a:pPr>
                <a:r>
                  <a:rPr lang="ru-RU" dirty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libri"/>
                      </a:rPr>
                      <m:t>26 </m:t>
                    </m:r>
                    <m:r>
                      <a:rPr lang="ru-RU" sz="2000" b="1" i="1">
                        <a:solidFill>
                          <a:srgbClr val="FF0000"/>
                        </a:solidFill>
                        <a:latin typeface="Cambria Math"/>
                        <a:ea typeface="Calibri"/>
                      </a:rPr>
                      <m:t>𝟔</m:t>
                    </m:r>
                    <m:r>
                      <a:rPr lang="ru-RU" sz="2000" i="1">
                        <a:latin typeface="Cambria Math"/>
                        <a:ea typeface="Calibri"/>
                      </a:rPr>
                      <m:t>00 000≈27 000 000</m:t>
                    </m:r>
                  </m:oMath>
                </a14:m>
                <a:endParaRPr lang="ru-RU" sz="2000" dirty="0">
                  <a:latin typeface="Times New Roman"/>
                  <a:ea typeface="Calibri"/>
                </a:endParaRPr>
              </a:p>
              <a:p>
                <a:pPr>
                  <a:buNone/>
                  <a:defRPr/>
                </a:pPr>
                <a:endParaRPr lang="ru-RU" dirty="0">
                  <a:latin typeface="Times New Roman"/>
                  <a:ea typeface="Calibri"/>
                </a:endParaRPr>
              </a:p>
              <a:p>
                <a:pPr>
                  <a:buNone/>
                  <a:defRPr/>
                </a:pPr>
                <a:endParaRPr lang="ru-RU" dirty="0">
                  <a:latin typeface="Times New Roman"/>
                  <a:ea typeface="Calibri"/>
                </a:endParaRPr>
              </a:p>
              <a:p>
                <a:pPr>
                  <a:buNone/>
                  <a:defRPr/>
                </a:pPr>
                <a:r>
                  <a:rPr lang="ru-RU" sz="2400" b="1" i="1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Если первая отбрасываемая цифра 6, то число миллионов увеличивается на 1. </a:t>
                </a:r>
                <a:endParaRPr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807" y="3827984"/>
                <a:ext cx="8760385" cy="2031325"/>
              </a:xfrm>
              <a:prstGeom prst="rect">
                <a:avLst/>
              </a:prstGeom>
              <a:blipFill>
                <a:blip r:embed="rId2"/>
                <a:stretch>
                  <a:fillRect l="-1043" t="-2102" b="-60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DA419C6-9E46-EC28-DBF5-D6544D334D3C}"/>
              </a:ext>
            </a:extLst>
          </p:cNvPr>
          <p:cNvSpPr txBox="1"/>
          <p:nvPr/>
        </p:nvSpPr>
        <p:spPr bwMode="auto">
          <a:xfrm>
            <a:off x="191806" y="230543"/>
            <a:ext cx="876038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200" b="1" i="1" dirty="0">
                <a:solidFill>
                  <a:srgbClr val="FF0000"/>
                </a:solidFill>
                <a:latin typeface="Times New Roman"/>
                <a:ea typeface="Calibri"/>
              </a:rPr>
              <a:t>Задание:</a:t>
            </a:r>
            <a:endParaRPr sz="2200" b="1" i="1" dirty="0">
              <a:latin typeface="Times New Roman"/>
              <a:ea typeface="Calibri"/>
            </a:endParaRPr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Как ты думаешь, точным или приближенным является число, приведенное в тексте 26 600 000? </a:t>
            </a:r>
            <a:endParaRPr sz="2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2E483-7CA9-4B47-AA50-BA3E0F679E14}"/>
              </a:ext>
            </a:extLst>
          </p:cNvPr>
          <p:cNvSpPr txBox="1"/>
          <p:nvPr/>
        </p:nvSpPr>
        <p:spPr bwMode="auto">
          <a:xfrm>
            <a:off x="191806" y="1521630"/>
            <a:ext cx="876038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2200" b="1" i="1" dirty="0">
                <a:solidFill>
                  <a:srgbClr val="002060"/>
                </a:solidFill>
                <a:latin typeface="Times New Roman"/>
                <a:ea typeface="Calibri"/>
              </a:rPr>
              <a:t>Ответ: </a:t>
            </a:r>
            <a:endParaRPr sz="2200" b="1" i="1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это приближенное значение потому, что невозможно точно сосчитать людские потери. </a:t>
            </a:r>
            <a:endParaRPr sz="2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606D7-0C83-F088-CB16-28DA0924E7A6}"/>
              </a:ext>
            </a:extLst>
          </p:cNvPr>
          <p:cNvSpPr txBox="1"/>
          <p:nvPr/>
        </p:nvSpPr>
        <p:spPr bwMode="auto">
          <a:xfrm>
            <a:off x="211130" y="2812321"/>
            <a:ext cx="53599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2200" b="1" i="1" dirty="0">
                <a:solidFill>
                  <a:srgbClr val="FF0000"/>
                </a:solidFill>
                <a:latin typeface="Times New Roman"/>
                <a:ea typeface="Calibri"/>
              </a:rPr>
              <a:t>Задание:</a:t>
            </a:r>
            <a:endParaRPr sz="2200" b="1" i="1" dirty="0">
              <a:latin typeface="Times New Roman"/>
              <a:ea typeface="Calibri"/>
            </a:endParaRPr>
          </a:p>
          <a:p>
            <a:pPr>
              <a:buNone/>
              <a:defRPr/>
            </a:pP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</a:rPr>
              <a:t>Округли</a:t>
            </a:r>
            <a:r>
              <a:rPr lang="ru-RU" sz="2000" dirty="0">
                <a:latin typeface="Times New Roman"/>
                <a:ea typeface="Calibri"/>
              </a:rPr>
              <a:t> до миллионов число 26 600 000.</a:t>
            </a:r>
            <a:endParaRPr sz="2000" dirty="0"/>
          </a:p>
          <a:p>
            <a:pPr>
              <a:buNone/>
              <a:defRPr/>
            </a:pPr>
            <a:endParaRPr lang="ru-RU" dirty="0">
              <a:latin typeface="Times New Roman"/>
              <a:ea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BA0B52-EB3A-BF9A-DEEB-27BE275A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789" y="5746650"/>
            <a:ext cx="9144000" cy="113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50825" y="3555440"/>
            <a:ext cx="8828233" cy="2103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200" b="1" i="1" dirty="0">
                <a:solidFill>
                  <a:srgbClr val="002060"/>
                </a:solidFill>
                <a:latin typeface="Times New Roman"/>
                <a:ea typeface="Calibri"/>
              </a:rPr>
              <a:t>Гражданские потери СССР составили </a:t>
            </a:r>
            <a:r>
              <a:rPr lang="ru-RU" sz="2200" b="1" i="1" dirty="0">
                <a:solidFill>
                  <a:srgbClr val="FF0000"/>
                </a:solidFill>
                <a:latin typeface="Times New Roman"/>
                <a:ea typeface="Calibri"/>
              </a:rPr>
              <a:t>13 684 692 человек.</a:t>
            </a:r>
            <a:endParaRPr sz="2200" b="1" i="1" dirty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ru-RU" sz="2200" b="1" i="1" dirty="0">
                <a:solidFill>
                  <a:srgbClr val="002060"/>
                </a:solidFill>
                <a:latin typeface="Times New Roman"/>
                <a:ea typeface="Calibri"/>
              </a:rPr>
              <a:t>Из них преднамеренно истреблено </a:t>
            </a:r>
            <a:r>
              <a:rPr lang="ru-RU" sz="2200" b="1" i="1" dirty="0">
                <a:solidFill>
                  <a:srgbClr val="FF0000"/>
                </a:solidFill>
                <a:latin typeface="Times New Roman"/>
                <a:ea typeface="Calibri"/>
              </a:rPr>
              <a:t>7 420 379 человек, </a:t>
            </a:r>
            <a:endParaRPr sz="2200" b="1" i="1" dirty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ru-RU" sz="2200" b="1" i="1" dirty="0">
                <a:solidFill>
                  <a:srgbClr val="002060"/>
                </a:solidFill>
                <a:latin typeface="Times New Roman"/>
                <a:ea typeface="Calibri"/>
              </a:rPr>
              <a:t>погибло во время принудительных работ в Германии </a:t>
            </a:r>
            <a:r>
              <a:rPr lang="ru-RU" sz="2200" b="1" i="1" dirty="0">
                <a:solidFill>
                  <a:srgbClr val="FF0000"/>
                </a:solidFill>
                <a:latin typeface="Times New Roman"/>
                <a:ea typeface="Calibri"/>
              </a:rPr>
              <a:t>2 164 313 человек,</a:t>
            </a:r>
            <a:r>
              <a:rPr lang="ru-RU" sz="2200" b="1" i="1" dirty="0">
                <a:solidFill>
                  <a:srgbClr val="002060"/>
                </a:solidFill>
                <a:latin typeface="Times New Roman"/>
                <a:ea typeface="Calibri"/>
              </a:rPr>
              <a:t> и </a:t>
            </a:r>
            <a:r>
              <a:rPr lang="ru-RU" sz="2200" b="1" i="1" dirty="0">
                <a:solidFill>
                  <a:srgbClr val="FF0000"/>
                </a:solidFill>
                <a:latin typeface="Times New Roman"/>
                <a:ea typeface="Calibri"/>
              </a:rPr>
              <a:t>4 100 000 человек</a:t>
            </a:r>
            <a:r>
              <a:rPr lang="ru-RU" sz="2200" b="1" i="1" dirty="0">
                <a:solidFill>
                  <a:srgbClr val="002060"/>
                </a:solidFill>
                <a:latin typeface="Times New Roman"/>
                <a:ea typeface="Calibri"/>
              </a:rPr>
              <a:t> погибло от условий оккупационного режима: голод, отсутствие медицинской помощи, инфекционные болезни. </a:t>
            </a:r>
            <a:endParaRPr sz="2200" b="1" i="1" dirty="0">
              <a:solidFill>
                <a:srgbClr val="002060"/>
              </a:solidFill>
            </a:endParaRPr>
          </a:p>
        </p:txBody>
      </p:sp>
      <p:pic>
        <p:nvPicPr>
          <p:cNvPr id="1024970407" name="Рисунок 102497040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08124" y="77871"/>
            <a:ext cx="3935328" cy="3358147"/>
          </a:xfrm>
          <a:prstGeom prst="rect">
            <a:avLst/>
          </a:prstGeom>
        </p:spPr>
      </p:pic>
      <p:pic>
        <p:nvPicPr>
          <p:cNvPr id="1722822541" name="Рисунок 172282254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64941" y="5658920"/>
            <a:ext cx="9144000" cy="113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67349" y="188640"/>
            <a:ext cx="8890225" cy="1072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  <a:defRPr/>
            </a:pPr>
            <a:r>
              <a:rPr lang="ru-RU" sz="2200" b="1" i="1" dirty="0">
                <a:solidFill>
                  <a:srgbClr val="FF0000"/>
                </a:solidFill>
                <a:latin typeface="Times New Roman"/>
                <a:ea typeface="Calibri"/>
              </a:rPr>
              <a:t>Задание:</a:t>
            </a:r>
            <a:endParaRPr sz="2200" b="1" i="1" dirty="0">
              <a:latin typeface="Times New Roman"/>
              <a:ea typeface="Calibri"/>
            </a:endParaRPr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Как ты думаешь, точным или приближенным являются числа, приведенные в тексте?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352351-35DA-41AC-9F6C-C3A14A1FBAA3}"/>
              </a:ext>
            </a:extLst>
          </p:cNvPr>
          <p:cNvSpPr txBox="1"/>
          <p:nvPr/>
        </p:nvSpPr>
        <p:spPr bwMode="auto">
          <a:xfrm>
            <a:off x="126887" y="1517090"/>
            <a:ext cx="889022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</a:rPr>
              <a:t>Ответ: </a:t>
            </a:r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это точные значения потому, что указаны с точностью до одного человека.</a:t>
            </a:r>
            <a:endParaRPr sz="2000" dirty="0"/>
          </a:p>
          <a:p>
            <a:pPr>
              <a:buNone/>
              <a:defRPr/>
            </a:pPr>
            <a:endParaRPr lang="ru-RU" sz="2000" dirty="0">
              <a:latin typeface="Times New Roman"/>
              <a:ea typeface="Calibri"/>
            </a:endParaRPr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Сумма чисел 7 420 379, 2 164 313 и 4 100 000</a:t>
            </a:r>
            <a:endParaRPr sz="2000" dirty="0"/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равна числу, которое приведено в тексте 13 684 692. </a:t>
            </a:r>
            <a:endParaRPr sz="2000" dirty="0"/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Это точное значение.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F362B4-505A-D569-A975-D8A9F4B7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32040" y="3517638"/>
            <a:ext cx="3855637" cy="2630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4157E3C-E740-C054-826A-578CA88C517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1A7D4E-94C6-2878-B4E0-A40973D258F5}"/>
              </a:ext>
            </a:extLst>
          </p:cNvPr>
          <p:cNvSpPr/>
          <p:nvPr/>
        </p:nvSpPr>
        <p:spPr bwMode="auto">
          <a:xfrm>
            <a:off x="299526" y="1239464"/>
            <a:ext cx="240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Цель урока:</a:t>
            </a:r>
            <a:endParaRPr sz="3200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07739A-29CE-AB0A-D183-F57C8FB79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383" y="1239464"/>
            <a:ext cx="664078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2800" dirty="0">
                <a:latin typeface="Times New Roman"/>
                <a:cs typeface="Times New Roman"/>
              </a:rPr>
              <a:t>Научиться округлять натуральные числа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63129A-6031-E212-C03D-26A24688A599}"/>
              </a:ext>
            </a:extLst>
          </p:cNvPr>
          <p:cNvSpPr/>
          <p:nvPr/>
        </p:nvSpPr>
        <p:spPr bwMode="auto">
          <a:xfrm>
            <a:off x="295970" y="204053"/>
            <a:ext cx="2684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Место урока:</a:t>
            </a:r>
            <a:endParaRPr sz="3200" i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8878407-D8BF-948D-FDE3-72ED7CBF884A}"/>
              </a:ext>
            </a:extLst>
          </p:cNvPr>
          <p:cNvSpPr/>
          <p:nvPr/>
        </p:nvSpPr>
        <p:spPr bwMode="auto">
          <a:xfrm>
            <a:off x="3253642" y="204053"/>
            <a:ext cx="5594388" cy="5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урок открытия новых знаний </a:t>
            </a:r>
            <a:endParaRPr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5CBE5A-4794-2D07-A79D-B2E2AA5CA34A}"/>
              </a:ext>
            </a:extLst>
          </p:cNvPr>
          <p:cNvSpPr/>
          <p:nvPr/>
        </p:nvSpPr>
        <p:spPr bwMode="auto">
          <a:xfrm>
            <a:off x="554660" y="2963865"/>
            <a:ext cx="5297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rgbClr val="0070C0"/>
                </a:solidFill>
                <a:latin typeface="Times New Roman"/>
                <a:cs typeface="Times New Roman"/>
              </a:rPr>
              <a:t>Планируемые результаты:</a:t>
            </a:r>
            <a:endParaRPr sz="3200" i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2003FE-9EDF-01B2-ABBB-874DC2769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714" y="3989738"/>
            <a:ext cx="6221887" cy="8632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9pPr>
          </a:lstStyle>
          <a:p>
            <a:pPr>
              <a:lnSpc>
                <a:spcPct val="107000"/>
              </a:lnSpc>
              <a:spcAft>
                <a:spcPts val="600"/>
              </a:spcAft>
              <a:buNone/>
              <a:defRPr/>
            </a:pPr>
            <a:r>
              <a:rPr lang="ru-RU" sz="2400" i="1" dirty="0">
                <a:latin typeface="Times New Roman"/>
                <a:ea typeface="Calibri"/>
                <a:cs typeface="Times New Roman"/>
              </a:rPr>
              <a:t>Ты узнаешь как часто встречаются приближенные значения чисел</a:t>
            </a:r>
            <a:endParaRPr sz="2400" i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2E2023-701C-AFF8-A628-980A26583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714" y="5310139"/>
            <a:ext cx="6041364" cy="8556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9pPr>
          </a:lstStyle>
          <a:p>
            <a:pPr>
              <a:lnSpc>
                <a:spcPct val="107000"/>
              </a:lnSpc>
              <a:spcAft>
                <a:spcPts val="600"/>
              </a:spcAft>
              <a:buNone/>
              <a:defRPr/>
            </a:pPr>
            <a:r>
              <a:rPr lang="ru-RU" sz="2400" i="1" dirty="0">
                <a:latin typeface="Times New Roman"/>
                <a:ea typeface="Calibri"/>
                <a:cs typeface="Times New Roman"/>
              </a:rPr>
              <a:t>Ты научишься округлять натуральные числа до указанного разряда</a:t>
            </a:r>
            <a:endParaRPr i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25EC02-9914-E33E-104F-419D0989B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660" y="3832139"/>
            <a:ext cx="735247" cy="7352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F29ACE-4C22-4302-5259-D196889B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3680" y="5235174"/>
            <a:ext cx="735247" cy="7352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A59B54-C49B-716E-86F0-1397D1916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73353" y="1678907"/>
            <a:ext cx="3371121" cy="233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7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395536" y="345025"/>
            <a:ext cx="299292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i="1" dirty="0">
                <a:solidFill>
                  <a:srgbClr val="FF0000"/>
                </a:solidFill>
                <a:latin typeface="Times New Roman"/>
                <a:ea typeface="Calibri"/>
              </a:rPr>
              <a:t>Задание:</a:t>
            </a:r>
            <a:endParaRPr sz="2200" b="1" i="1" dirty="0">
              <a:latin typeface="Times New Roman"/>
              <a:ea typeface="Calibri"/>
            </a:endParaRPr>
          </a:p>
          <a:p>
            <a:pPr>
              <a:buNone/>
              <a:defRPr/>
            </a:pP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</a:rPr>
              <a:t>Округли</a:t>
            </a:r>
            <a:r>
              <a:rPr lang="ru-RU" sz="2000" dirty="0">
                <a:latin typeface="Times New Roman"/>
                <a:ea typeface="Calibri"/>
              </a:rPr>
              <a:t> до сотен числа</a:t>
            </a:r>
            <a:endParaRPr sz="2000" dirty="0"/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7 420 379,</a:t>
            </a:r>
            <a:endParaRPr sz="2000" dirty="0"/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2 164 313, </a:t>
            </a:r>
            <a:endParaRPr sz="2000" dirty="0"/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4 100 000, </a:t>
            </a:r>
            <a:endParaRPr sz="2000" dirty="0"/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13 684 692.</a:t>
            </a:r>
            <a:r>
              <a:rPr lang="ru-RU" sz="2000" dirty="0">
                <a:latin typeface="Times New Roman"/>
                <a:ea typeface="Times New Roman"/>
              </a:rPr>
              <a:t> 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190428" y="3601011"/>
                <a:ext cx="8297943" cy="2995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ru-RU" sz="2200" b="1" i="1" dirty="0">
                    <a:solidFill>
                      <a:srgbClr val="0070C0"/>
                    </a:solidFill>
                    <a:latin typeface="Times New Roman"/>
                    <a:ea typeface="Calibri"/>
                  </a:rPr>
                  <a:t>Ответ:</a:t>
                </a:r>
              </a:p>
              <a:p>
                <a:pPr>
                  <a:buNone/>
                  <a:defRPr/>
                </a:pPr>
                <a:r>
                  <a:rPr lang="ru-RU" sz="2000" b="1" i="1" dirty="0">
                    <a:latin typeface="Times New Roman"/>
                    <a:ea typeface="Calibri"/>
                  </a:rPr>
                  <a:t>	</a:t>
                </a:r>
                <a:r>
                  <a:rPr lang="ru-RU" sz="2000" dirty="0">
                    <a:latin typeface="Times New Roman"/>
                    <a:ea typeface="Calibri"/>
                  </a:rPr>
                  <a:t>	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libri"/>
                      </a:rPr>
                      <m:t>7 420 3</m:t>
                    </m:r>
                    <m:r>
                      <a:rPr lang="ru-RU" sz="2000" b="1" i="1">
                        <a:solidFill>
                          <a:srgbClr val="FF0000"/>
                        </a:solidFill>
                        <a:latin typeface="Cambria Math"/>
                        <a:ea typeface="Calibri"/>
                      </a:rPr>
                      <m:t>𝟕</m:t>
                    </m:r>
                    <m:r>
                      <a:rPr lang="ru-RU" sz="2000" i="1">
                        <a:latin typeface="Cambria Math"/>
                        <a:ea typeface="Calibri"/>
                      </a:rPr>
                      <m:t>9≈7 420 400</m:t>
                    </m:r>
                  </m:oMath>
                </a14:m>
                <a:endParaRPr lang="ru-RU" sz="2000" dirty="0">
                  <a:latin typeface="Times New Roman"/>
                  <a:ea typeface="Calibri"/>
                </a:endParaRPr>
              </a:p>
              <a:p>
                <a:pPr>
                  <a:spcBef>
                    <a:spcPts val="225"/>
                  </a:spcBef>
                  <a:spcAft>
                    <a:spcPts val="225"/>
                  </a:spcAft>
                  <a:defRPr/>
                </a:pPr>
                <a:r>
                  <a:rPr lang="ru-RU" sz="2000" dirty="0">
                    <a:latin typeface="Times New Roman"/>
                    <a:ea typeface="Times New Roman"/>
                  </a:rPr>
                  <a:t>Если первая отбрасываемая цифра 7, то число сотен увеличивается на 1. </a:t>
                </a:r>
                <a:endParaRPr sz="2000" dirty="0"/>
              </a:p>
              <a:p>
                <a:pPr>
                  <a:spcBef>
                    <a:spcPts val="225"/>
                  </a:spcBef>
                  <a:spcAft>
                    <a:spcPts val="225"/>
                  </a:spcAft>
                  <a:defRPr/>
                </a:pPr>
                <a:r>
                  <a:rPr lang="ru-RU" sz="2000" dirty="0">
                    <a:latin typeface="Times New Roman"/>
                    <a:ea typeface="Times New Roman"/>
                  </a:rPr>
                  <a:t>		 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libri"/>
                      </a:rPr>
                      <m:t>2 164 3</m:t>
                    </m:r>
                    <m:r>
                      <a:rPr lang="ru-RU" sz="2000" b="1" i="1">
                        <a:solidFill>
                          <a:srgbClr val="FF0000"/>
                        </a:solidFill>
                        <a:latin typeface="Cambria Math"/>
                        <a:ea typeface="Calibri"/>
                      </a:rPr>
                      <m:t>𝟏</m:t>
                    </m:r>
                    <m:r>
                      <a:rPr lang="ru-RU" sz="2000" i="1">
                        <a:latin typeface="Cambria Math"/>
                        <a:ea typeface="Calibri"/>
                      </a:rPr>
                      <m:t>3≈2 164 300</m:t>
                    </m:r>
                  </m:oMath>
                </a14:m>
                <a:endParaRPr lang="ru-RU" sz="2000" dirty="0">
                  <a:latin typeface="Times New Roman"/>
                  <a:ea typeface="Calibri"/>
                </a:endParaRPr>
              </a:p>
              <a:p>
                <a:pPr>
                  <a:buNone/>
                  <a:defRPr/>
                </a:pPr>
                <a:r>
                  <a:rPr lang="ru-RU" sz="2000" dirty="0">
                    <a:latin typeface="Times New Roman"/>
                    <a:ea typeface="Times New Roman"/>
                  </a:rPr>
                  <a:t>Если первая отбрасываемая цифра 1, то число сотен не изменяется.</a:t>
                </a:r>
                <a:endParaRPr lang="ru-RU" sz="2000" dirty="0">
                  <a:latin typeface="Times New Roman"/>
                  <a:ea typeface="Calibri"/>
                </a:endParaRPr>
              </a:p>
              <a:p>
                <a:pPr>
                  <a:buNone/>
                  <a:defRPr/>
                </a:pPr>
                <a:r>
                  <a:rPr lang="ru-RU" sz="2000" dirty="0">
                    <a:latin typeface="Times New Roman"/>
                    <a:ea typeface="Times New Roman"/>
                  </a:rPr>
                  <a:t>		 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libri"/>
                      </a:rPr>
                      <m:t>4 100 0</m:t>
                    </m:r>
                    <m:r>
                      <a:rPr lang="ru-RU" sz="2000" b="1" i="1">
                        <a:solidFill>
                          <a:srgbClr val="FF0000"/>
                        </a:solidFill>
                        <a:latin typeface="Cambria Math"/>
                        <a:ea typeface="Calibri"/>
                      </a:rPr>
                      <m:t>𝟎</m:t>
                    </m:r>
                    <m:r>
                      <a:rPr lang="ru-RU" sz="2000" i="1">
                        <a:latin typeface="Cambria Math"/>
                        <a:ea typeface="Calibri"/>
                      </a:rPr>
                      <m:t>0≈4 100 000</m:t>
                    </m:r>
                  </m:oMath>
                </a14:m>
                <a:endParaRPr lang="ru-RU" sz="2000" dirty="0">
                  <a:latin typeface="Times New Roman"/>
                  <a:ea typeface="Calibri"/>
                </a:endParaRPr>
              </a:p>
              <a:p>
                <a:pPr>
                  <a:buNone/>
                  <a:defRPr/>
                </a:pPr>
                <a:r>
                  <a:rPr lang="ru-RU" sz="2000" dirty="0">
                    <a:latin typeface="Times New Roman"/>
                    <a:ea typeface="Times New Roman"/>
                  </a:rPr>
                  <a:t>Если первая отбрасываемая цифра 0, то число сотен не изменяется. </a:t>
                </a:r>
                <a:endParaRPr sz="2000" dirty="0"/>
              </a:p>
              <a:p>
                <a:pPr>
                  <a:buNone/>
                  <a:defRPr/>
                </a:pPr>
                <a:r>
                  <a:rPr lang="ru-RU" sz="2000" dirty="0">
                    <a:latin typeface="Times New Roman"/>
                    <a:ea typeface="Calibri"/>
                  </a:rPr>
                  <a:t>		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libri"/>
                      </a:rPr>
                      <m:t>13 684 6</m:t>
                    </m:r>
                    <m:r>
                      <a:rPr lang="ru-RU" sz="2000" b="1" i="1">
                        <a:solidFill>
                          <a:srgbClr val="FF0000"/>
                        </a:solidFill>
                        <a:latin typeface="Cambria Math"/>
                        <a:ea typeface="Calibri"/>
                      </a:rPr>
                      <m:t>𝟗</m:t>
                    </m:r>
                    <m:r>
                      <a:rPr lang="ru-RU" sz="2000" i="1">
                        <a:latin typeface="Cambria Math"/>
                        <a:ea typeface="Calibri"/>
                      </a:rPr>
                      <m:t>2≈13 684 700</m:t>
                    </m:r>
                  </m:oMath>
                </a14:m>
                <a:endParaRPr lang="ru-RU" sz="2000" dirty="0">
                  <a:latin typeface="Times New Roman"/>
                  <a:ea typeface="Calibri"/>
                </a:endParaRPr>
              </a:p>
              <a:p>
                <a:pPr>
                  <a:buNone/>
                  <a:defRPr/>
                </a:pPr>
                <a:r>
                  <a:rPr lang="ru-RU" sz="2000" dirty="0">
                    <a:latin typeface="Times New Roman"/>
                    <a:ea typeface="Times New Roman"/>
                  </a:rPr>
                  <a:t>Если первая отбрасываемая цифра 9, то число сотен увеличивается на 1.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428" y="3601011"/>
                <a:ext cx="8297943" cy="2995692"/>
              </a:xfrm>
              <a:prstGeom prst="rect">
                <a:avLst/>
              </a:prstGeom>
              <a:blipFill>
                <a:blip r:embed="rId2"/>
                <a:stretch>
                  <a:fillRect l="-955" t="-1426" b="-28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10262" t="16838" r="16453" b="20819"/>
          <a:stretch/>
        </p:blipFill>
        <p:spPr bwMode="auto">
          <a:xfrm>
            <a:off x="3635896" y="116631"/>
            <a:ext cx="5343213" cy="36352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14284" y="3789040"/>
            <a:ext cx="8915432" cy="176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200" b="1" i="1" dirty="0">
                <a:solidFill>
                  <a:srgbClr val="002060"/>
                </a:solidFill>
                <a:latin typeface="Times New Roman"/>
                <a:ea typeface="Calibri"/>
              </a:rPr>
              <a:t>Одной из страшных и героических страниц войны стала блокада Ленинграда. Блокада Ленинграда продолжалась </a:t>
            </a:r>
            <a:r>
              <a:rPr lang="ru-RU" sz="2200" b="1" i="1" dirty="0">
                <a:solidFill>
                  <a:srgbClr val="FF0000"/>
                </a:solidFill>
                <a:latin typeface="Times New Roman"/>
                <a:ea typeface="Calibri"/>
              </a:rPr>
              <a:t>872 дня</a:t>
            </a:r>
            <a:r>
              <a:rPr lang="ru-RU" sz="2200" b="1" i="1" dirty="0">
                <a:solidFill>
                  <a:srgbClr val="002060"/>
                </a:solidFill>
                <a:latin typeface="Times New Roman"/>
                <a:ea typeface="Calibri"/>
              </a:rPr>
              <a:t>. </a:t>
            </a:r>
          </a:p>
          <a:p>
            <a:pPr>
              <a:buNone/>
              <a:defRPr/>
            </a:pPr>
            <a:r>
              <a:rPr lang="ru-RU" sz="2200" b="1" i="1" dirty="0">
                <a:solidFill>
                  <a:srgbClr val="002060"/>
                </a:solidFill>
                <a:latin typeface="Times New Roman"/>
                <a:ea typeface="Calibri"/>
              </a:rPr>
              <a:t>Она унесла жизни по разным оценкам от 600 тысяч до полутора миллионов жителей города. В городе ежедневно от голода, умирало около 4 тысяч человек. </a:t>
            </a:r>
            <a:endParaRPr sz="2200" b="1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 descr="8 сентября - 80 лет со дня начала блокады Ленинграда в годы Великой  Отечественной войны 1941-194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05184" y="189297"/>
            <a:ext cx="4465627" cy="2977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25120" y="1139570"/>
            <a:ext cx="3600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200" b="1" i="1" dirty="0">
                <a:solidFill>
                  <a:srgbClr val="FF0000"/>
                </a:solidFill>
                <a:latin typeface="Times New Roman"/>
                <a:ea typeface="Calibri"/>
              </a:rPr>
              <a:t>Задание:</a:t>
            </a:r>
            <a:endParaRPr sz="2200" b="1" i="1" dirty="0">
              <a:latin typeface="Times New Roman"/>
              <a:ea typeface="Calibri"/>
            </a:endParaRPr>
          </a:p>
          <a:p>
            <a:pPr>
              <a:buNone/>
              <a:defRPr/>
            </a:pP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</a:rPr>
              <a:t>Округли</a:t>
            </a:r>
            <a:r>
              <a:rPr lang="ru-RU" sz="2000" dirty="0">
                <a:latin typeface="Times New Roman"/>
                <a:ea typeface="Calibri"/>
              </a:rPr>
              <a:t> до сотен число 872</a:t>
            </a:r>
            <a:endParaRPr lang="ru-RU" dirty="0">
              <a:latin typeface="Times New Roman"/>
              <a:ea typeface="Calibri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35631" y="3940922"/>
            <a:ext cx="8672738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dirty="0">
                <a:latin typeface="Times New Roman"/>
                <a:ea typeface="Times New Roman"/>
              </a:rPr>
              <a:t>			</a:t>
            </a:r>
            <a:r>
              <a:rPr lang="ru-RU" sz="27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Запомни: </a:t>
            </a:r>
            <a:endParaRPr b="1" i="1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ru-RU" sz="2700" b="1" i="1" dirty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Times New Roman"/>
              </a:rPr>
              <a:t>900 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дней длилась блокада Ленинграда.</a:t>
            </a:r>
            <a:endParaRPr sz="2400" b="1" i="1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	Это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Times New Roman"/>
              </a:rPr>
              <a:t>900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дней голода. </a:t>
            </a:r>
            <a:endParaRPr sz="2400" b="1" i="1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	Это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Times New Roman"/>
              </a:rPr>
              <a:t>900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дней героического подвига советских людей.</a:t>
            </a:r>
            <a:endParaRPr sz="2400" b="1" i="1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>
              <a:buNone/>
              <a:defRPr/>
            </a:pPr>
            <a:endParaRPr sz="2400" dirty="0">
              <a:solidFill>
                <a:schemeClr val="accent1"/>
              </a:solidFill>
              <a:latin typeface="Times New Roman"/>
              <a:ea typeface="Times New Roman"/>
            </a:endParaRPr>
          </a:p>
          <a:p>
            <a:pPr algn="ctr">
              <a:buNone/>
              <a:defRPr/>
            </a:pPr>
            <a:r>
              <a:rPr lang="ru-RU" sz="2700" b="1" dirty="0">
                <a:solidFill>
                  <a:srgbClr val="C00000"/>
                </a:solidFill>
                <a:latin typeface="Times New Roman"/>
                <a:ea typeface="Times New Roman"/>
              </a:rPr>
              <a:t>Это число надо знать и помнить!</a:t>
            </a:r>
            <a:endParaRPr sz="2700" b="1" dirty="0">
              <a:solidFill>
                <a:srgbClr val="C00000"/>
              </a:solidFill>
            </a:endParaRPr>
          </a:p>
        </p:txBody>
      </p:sp>
      <p:pic>
        <p:nvPicPr>
          <p:cNvPr id="1985138716" name="Рисунок 19851387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31840" y="-1561339"/>
            <a:ext cx="5502261" cy="5502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4EFC69-2116-3CDB-4A4D-F2ECEE186148}"/>
                  </a:ext>
                </a:extLst>
              </p:cNvPr>
              <p:cNvSpPr txBox="1"/>
              <p:nvPr/>
            </p:nvSpPr>
            <p:spPr bwMode="auto">
              <a:xfrm>
                <a:off x="235631" y="2397161"/>
                <a:ext cx="8928745" cy="104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ru-RU" sz="2200" b="1" i="1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Ответ:</a:t>
                </a:r>
              </a:p>
              <a:p>
                <a:pPr>
                  <a:buNone/>
                  <a:defRPr/>
                </a:pPr>
                <a:r>
                  <a:rPr lang="ru-RU" dirty="0">
                    <a:solidFill>
                      <a:srgbClr val="0070C0"/>
                    </a:solidFill>
                    <a:latin typeface="Times New Roman"/>
                    <a:ea typeface="Calibri"/>
                  </a:rPr>
                  <a:t>	</a:t>
                </a:r>
                <a:r>
                  <a:rPr lang="ru-RU" sz="2000" dirty="0">
                    <a:solidFill>
                      <a:srgbClr val="0070C0"/>
                    </a:solidFill>
                    <a:latin typeface="Times New Roman"/>
                    <a:ea typeface="Calibri"/>
                  </a:rPr>
                  <a:t>		</a:t>
                </a:r>
                <a:r>
                  <a:rPr lang="ru-RU" sz="2000" dirty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libri"/>
                      </a:rPr>
                      <m:t>8</m:t>
                    </m:r>
                    <m:r>
                      <a:rPr lang="ru-RU" sz="2000" b="1" i="1">
                        <a:solidFill>
                          <a:srgbClr val="FF0000"/>
                        </a:solidFill>
                        <a:latin typeface="Cambria Math"/>
                        <a:ea typeface="Calibri"/>
                      </a:rPr>
                      <m:t>𝟕</m:t>
                    </m:r>
                    <m:r>
                      <a:rPr lang="ru-RU" sz="2000" i="1">
                        <a:latin typeface="Cambria Math"/>
                        <a:ea typeface="Calibri"/>
                      </a:rPr>
                      <m:t>2≈900</m:t>
                    </m:r>
                  </m:oMath>
                </a14:m>
                <a:endParaRPr lang="ru-RU" sz="2000" dirty="0">
                  <a:latin typeface="Times New Roman"/>
                  <a:ea typeface="Calibri"/>
                </a:endParaRPr>
              </a:p>
              <a:p>
                <a:pPr>
                  <a:buNone/>
                  <a:defRPr/>
                </a:pPr>
                <a:r>
                  <a:rPr lang="ru-RU" sz="2000" dirty="0">
                    <a:latin typeface="Times New Roman"/>
                    <a:ea typeface="Times New Roman"/>
                  </a:rPr>
                  <a:t>Если первая отбрасываемая цифра 7, то число сотен увеличивается на 1  </a:t>
                </a:r>
                <a:endParaRPr lang="ru-RU" sz="2000" dirty="0"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4EFC69-2116-3CDB-4A4D-F2ECEE18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631" y="2397161"/>
                <a:ext cx="8928745" cy="1046440"/>
              </a:xfrm>
              <a:prstGeom prst="rect">
                <a:avLst/>
              </a:prstGeom>
              <a:blipFill>
                <a:blip r:embed="rId3"/>
                <a:stretch>
                  <a:fillRect l="-888" t="-4070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35669" y="576413"/>
            <a:ext cx="3544727" cy="1036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200" b="1" i="1" dirty="0">
                <a:solidFill>
                  <a:srgbClr val="FF0000"/>
                </a:solidFill>
                <a:latin typeface="Times New Roman"/>
                <a:ea typeface="Calibri"/>
              </a:rPr>
              <a:t>Задание:</a:t>
            </a:r>
            <a:endParaRPr sz="2200" b="1" i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buNone/>
              <a:defRPr/>
            </a:pP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</a:rPr>
              <a:t>Округли</a:t>
            </a:r>
            <a:r>
              <a:rPr lang="ru-RU" sz="2000" dirty="0">
                <a:latin typeface="Times New Roman"/>
                <a:ea typeface="Calibri"/>
              </a:rPr>
              <a:t> до сотен тысяч число</a:t>
            </a:r>
            <a:endParaRPr sz="2000" dirty="0"/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11 944 100</a:t>
            </a:r>
            <a:endParaRPr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29779" t="33694" r="32721" b="29069"/>
          <a:stretch/>
        </p:blipFill>
        <p:spPr bwMode="auto">
          <a:xfrm>
            <a:off x="3491880" y="161282"/>
            <a:ext cx="5388369" cy="3008889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539552" y="3077522"/>
                <a:ext cx="7720130" cy="104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ru-RU" sz="2200" b="1" i="1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Ответ:	</a:t>
                </a:r>
              </a:p>
              <a:p>
                <a:pPr>
                  <a:buNone/>
                  <a:defRPr/>
                </a:pPr>
                <a:r>
                  <a:rPr lang="ru-RU" dirty="0">
                    <a:latin typeface="Times New Roman"/>
                    <a:ea typeface="Calibri"/>
                  </a:rPr>
                  <a:t>		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libri"/>
                      </a:rPr>
                      <m:t>11 9</m:t>
                    </m:r>
                    <m:r>
                      <a:rPr lang="ru-RU" sz="2000" b="1" i="1">
                        <a:solidFill>
                          <a:srgbClr val="FF0000"/>
                        </a:solidFill>
                        <a:latin typeface="Cambria Math"/>
                        <a:ea typeface="Calibri"/>
                      </a:rPr>
                      <m:t>𝟒</m:t>
                    </m:r>
                    <m:r>
                      <a:rPr lang="ru-RU" sz="2000" i="1">
                        <a:latin typeface="Cambria Math"/>
                        <a:ea typeface="Calibri"/>
                      </a:rPr>
                      <m:t>4 100≈11 900 000</m:t>
                    </m:r>
                  </m:oMath>
                </a14:m>
                <a:endParaRPr sz="2000" dirty="0">
                  <a:latin typeface="Times New Roman"/>
                  <a:ea typeface="Calibri"/>
                </a:endParaRPr>
              </a:p>
              <a:p>
                <a:pPr>
                  <a:buNone/>
                  <a:defRPr/>
                </a:pPr>
                <a:r>
                  <a:rPr lang="ru-RU" sz="2000" dirty="0">
                    <a:latin typeface="Times New Roman"/>
                    <a:ea typeface="Times New Roman"/>
                  </a:rPr>
                  <a:t>Если первая отбрасываемая цифра 4, то число сотен не изменяется</a:t>
                </a:r>
                <a:endParaRPr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077522"/>
                <a:ext cx="7720130" cy="1046440"/>
              </a:xfrm>
              <a:prstGeom prst="rect">
                <a:avLst/>
              </a:prstGeom>
              <a:blipFill>
                <a:blip r:embed="rId3"/>
                <a:stretch>
                  <a:fillRect l="-1027" t="-4070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04930650" name="Рисунок 180493064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41160" y="4289197"/>
            <a:ext cx="3260961" cy="25218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51520" y="620688"/>
            <a:ext cx="2952328" cy="164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200" b="1" i="1" dirty="0">
                <a:solidFill>
                  <a:srgbClr val="FF0000"/>
                </a:solidFill>
                <a:latin typeface="Times New Roman"/>
                <a:ea typeface="Calibri"/>
              </a:rPr>
              <a:t>Задание:</a:t>
            </a:r>
            <a:endParaRPr sz="2200" b="1" i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buNone/>
              <a:defRPr/>
            </a:pP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</a:rPr>
              <a:t>Округли</a:t>
            </a:r>
            <a:r>
              <a:rPr lang="ru-RU" sz="2000" dirty="0">
                <a:latin typeface="Times New Roman"/>
                <a:ea typeface="Calibri"/>
              </a:rPr>
              <a:t> до тысяч числа</a:t>
            </a:r>
            <a:endParaRPr sz="2000" dirty="0"/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6 329 600,</a:t>
            </a:r>
            <a:endParaRPr sz="2000" dirty="0"/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555 500, </a:t>
            </a:r>
            <a:endParaRPr sz="2000" dirty="0"/>
          </a:p>
          <a:p>
            <a:pPr>
              <a:buNone/>
              <a:defRPr/>
            </a:pPr>
            <a:r>
              <a:rPr lang="ru-RU" sz="2000" dirty="0">
                <a:latin typeface="Times New Roman"/>
                <a:ea typeface="Calibri"/>
              </a:rPr>
              <a:t>5 059 000</a:t>
            </a:r>
            <a:endParaRPr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364779" y="3884377"/>
                <a:ext cx="8414441" cy="2744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ru-RU" sz="2200" b="1" i="1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Ответ:</a:t>
                </a:r>
              </a:p>
              <a:p>
                <a:pPr>
                  <a:buNone/>
                  <a:defRPr/>
                </a:pPr>
                <a:r>
                  <a:rPr lang="ru-RU" sz="2000" b="1" i="1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	</a:t>
                </a:r>
                <a:r>
                  <a:rPr lang="ru-RU" sz="2000" dirty="0">
                    <a:solidFill>
                      <a:srgbClr val="0070C0"/>
                    </a:solidFill>
                    <a:latin typeface="Times New Roman"/>
                    <a:ea typeface="Calibri"/>
                  </a:rPr>
                  <a:t>		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/>
                        <a:ea typeface="Calibri"/>
                      </a:rPr>
                      <m:t>6</m:t>
                    </m:r>
                    <m:r>
                      <a:rPr lang="ru-RU" sz="2000" i="1">
                        <a:latin typeface="Cambria Math"/>
                        <a:ea typeface="Calibri"/>
                      </a:rPr>
                      <m:t> </m:t>
                    </m:r>
                    <m:r>
                      <a:rPr lang="ru-RU" sz="2000">
                        <a:latin typeface="Cambria Math"/>
                        <a:ea typeface="Calibri"/>
                      </a:rPr>
                      <m:t>329</m:t>
                    </m:r>
                    <m:r>
                      <a:rPr lang="ru-RU" sz="2000" i="1">
                        <a:latin typeface="Cambria Math"/>
                        <a:ea typeface="Calibri"/>
                      </a:rPr>
                      <m:t> </m:t>
                    </m:r>
                    <m:r>
                      <a:rPr lang="ru-RU" sz="2000" b="1" i="1">
                        <a:solidFill>
                          <a:srgbClr val="FF0000"/>
                        </a:solidFill>
                        <a:latin typeface="Cambria Math"/>
                        <a:ea typeface="Calibri"/>
                      </a:rPr>
                      <m:t>𝟔</m:t>
                    </m:r>
                    <m:r>
                      <a:rPr lang="ru-RU" sz="2000">
                        <a:latin typeface="Cambria Math"/>
                        <a:ea typeface="Calibri"/>
                      </a:rPr>
                      <m:t>00</m:t>
                    </m:r>
                    <m:r>
                      <a:rPr lang="ru-RU" sz="2000" i="1">
                        <a:latin typeface="Cambria Math"/>
                        <a:ea typeface="Calibri"/>
                      </a:rPr>
                      <m:t>≈6 330 000</m:t>
                    </m:r>
                  </m:oMath>
                </a14:m>
                <a:endParaRPr sz="2000" dirty="0">
                  <a:latin typeface="Times New Roman"/>
                  <a:ea typeface="Calibri"/>
                </a:endParaRPr>
              </a:p>
              <a:p>
                <a:pPr>
                  <a:buNone/>
                  <a:defRPr/>
                </a:pPr>
                <a:r>
                  <a:rPr lang="ru-RU" sz="2000" dirty="0">
                    <a:latin typeface="Times New Roman"/>
                    <a:ea typeface="Times New Roman"/>
                  </a:rPr>
                  <a:t>Если первая отбрасываемая цифра 6, то число тысяч увеличивается на 1  </a:t>
                </a:r>
                <a:endParaRPr sz="2000" dirty="0">
                  <a:latin typeface="Times New Roman"/>
                  <a:ea typeface="Calibri"/>
                </a:endParaRPr>
              </a:p>
              <a:p>
                <a:pPr>
                  <a:spcBef>
                    <a:spcPts val="225"/>
                  </a:spcBef>
                  <a:spcAft>
                    <a:spcPts val="225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  <a:ea typeface="Times New Roman"/>
                        </a:rPr>
                        <m:t>29 тысяч +1 тысячу=30 тысяч</m:t>
                      </m:r>
                    </m:oMath>
                  </m:oMathPara>
                </a14:m>
                <a:endParaRPr sz="2000" i="1" dirty="0">
                  <a:latin typeface="Cambria Math"/>
                  <a:ea typeface="Times New Roman"/>
                </a:endParaRPr>
              </a:p>
              <a:p>
                <a:pPr>
                  <a:spcBef>
                    <a:spcPts val="225"/>
                  </a:spcBef>
                  <a:spcAft>
                    <a:spcPts val="225"/>
                  </a:spcAft>
                  <a:defRPr/>
                </a:pPr>
                <a:r>
                  <a:rPr lang="ru-RU" sz="2000" dirty="0">
                    <a:ea typeface="Calibri"/>
                  </a:rPr>
                  <a:t>			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libri"/>
                      </a:rPr>
                      <m:t>555</m:t>
                    </m:r>
                    <m:r>
                      <a:rPr lang="ru-RU" sz="2000" b="1" i="1">
                        <a:solidFill>
                          <a:srgbClr val="FF0000"/>
                        </a:solidFill>
                        <a:latin typeface="Cambria Math"/>
                        <a:ea typeface="Calibri"/>
                      </a:rPr>
                      <m:t> </m:t>
                    </m:r>
                    <m:r>
                      <a:rPr lang="ru-RU" sz="2000" b="1" i="1">
                        <a:solidFill>
                          <a:srgbClr val="FF0000"/>
                        </a:solidFill>
                        <a:latin typeface="Cambria Math"/>
                        <a:ea typeface="Calibri"/>
                      </a:rPr>
                      <m:t>𝟓</m:t>
                    </m:r>
                    <m:r>
                      <a:rPr lang="ru-RU" sz="2000" i="1">
                        <a:latin typeface="Cambria Math"/>
                        <a:ea typeface="Calibri"/>
                      </a:rPr>
                      <m:t>00≈ 556 000</m:t>
                    </m:r>
                  </m:oMath>
                </a14:m>
                <a:endParaRPr sz="2000" dirty="0">
                  <a:latin typeface="Times New Roman"/>
                  <a:ea typeface="Calibri"/>
                </a:endParaRPr>
              </a:p>
              <a:p>
                <a:pPr>
                  <a:buNone/>
                  <a:defRPr/>
                </a:pPr>
                <a:r>
                  <a:rPr lang="ru-RU" sz="2000" dirty="0">
                    <a:latin typeface="Times New Roman"/>
                    <a:ea typeface="Times New Roman"/>
                  </a:rPr>
                  <a:t>Если первая отбрасываемая цифра 5, то число тысяч увеличивается на 1  </a:t>
                </a:r>
                <a:endParaRPr sz="2000" dirty="0">
                  <a:latin typeface="Times New Roman"/>
                  <a:ea typeface="Calibri"/>
                </a:endParaRPr>
              </a:p>
              <a:p>
                <a:pPr>
                  <a:spcBef>
                    <a:spcPts val="225"/>
                  </a:spcBef>
                  <a:spcAft>
                    <a:spcPts val="225"/>
                  </a:spcAft>
                  <a:defRPr/>
                </a:pPr>
                <a:r>
                  <a:rPr lang="ru-RU" sz="2000" dirty="0">
                    <a:latin typeface="Times New Roman"/>
                    <a:ea typeface="Times New Roman"/>
                  </a:rPr>
                  <a:t> 			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libri"/>
                      </a:rPr>
                      <m:t>5 059 </m:t>
                    </m:r>
                    <m:r>
                      <a:rPr lang="ru-RU" sz="2000" b="1" i="1">
                        <a:solidFill>
                          <a:srgbClr val="FF0000"/>
                        </a:solidFill>
                        <a:latin typeface="Cambria Math"/>
                        <a:ea typeface="Calibri"/>
                      </a:rPr>
                      <m:t>𝟎</m:t>
                    </m:r>
                    <m:r>
                      <a:rPr lang="ru-RU" sz="2000" i="1">
                        <a:latin typeface="Cambria Math"/>
                        <a:ea typeface="Calibri"/>
                      </a:rPr>
                      <m:t>00≈5 059 000</m:t>
                    </m:r>
                  </m:oMath>
                </a14:m>
                <a:endParaRPr sz="2000" dirty="0">
                  <a:latin typeface="Times New Roman"/>
                  <a:ea typeface="Calibri"/>
                </a:endParaRPr>
              </a:p>
              <a:p>
                <a:pPr>
                  <a:buNone/>
                  <a:defRPr/>
                </a:pPr>
                <a:r>
                  <a:rPr lang="ru-RU" sz="2000" dirty="0">
                    <a:latin typeface="Times New Roman"/>
                    <a:ea typeface="Times New Roman"/>
                  </a:rPr>
                  <a:t>Если первая отбрасываемая цифра 0, то число тысяч не изменяется</a:t>
                </a:r>
                <a:endParaRPr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779" y="3884377"/>
                <a:ext cx="8414441" cy="2744341"/>
              </a:xfrm>
              <a:prstGeom prst="rect">
                <a:avLst/>
              </a:prstGeom>
              <a:blipFill>
                <a:blip r:embed="rId2"/>
                <a:stretch>
                  <a:fillRect l="-942" t="-1556"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31497" t="27303" r="26930" b="35272"/>
          <a:stretch/>
        </p:blipFill>
        <p:spPr bwMode="auto">
          <a:xfrm>
            <a:off x="2627784" y="109274"/>
            <a:ext cx="6499521" cy="32902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405449" y="188640"/>
            <a:ext cx="6338138" cy="2735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3200" b="1" i="1">
                <a:solidFill>
                  <a:srgbClr val="002060"/>
                </a:solidFill>
                <a:latin typeface="Times New Roman"/>
                <a:ea typeface="Calibri"/>
              </a:rPr>
              <a:t>Мы должны помнить цифры войны </a:t>
            </a:r>
            <a:endParaRPr b="1" i="1">
              <a:solidFill>
                <a:srgbClr val="002060"/>
              </a:solidFill>
            </a:endParaRPr>
          </a:p>
          <a:p>
            <a:pPr algn="ctr">
              <a:buNone/>
              <a:defRPr/>
            </a:pPr>
            <a:r>
              <a:rPr lang="ru-RU" sz="3200" b="1" i="1">
                <a:solidFill>
                  <a:srgbClr val="002060"/>
                </a:solidFill>
                <a:latin typeface="Times New Roman"/>
                <a:ea typeface="Calibri"/>
              </a:rPr>
              <a:t>и понимать цену, которую наш народ заплатил за право существовать</a:t>
            </a:r>
            <a:endParaRPr b="1" i="1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ru-RU" sz="1350">
                <a:latin typeface="Times New Roman"/>
                <a:ea typeface="Calibri"/>
              </a:rPr>
              <a:t> </a:t>
            </a:r>
            <a:endParaRPr lang="ru-RU" sz="1200">
              <a:latin typeface="Times New Roman"/>
              <a:ea typeface="Calibri"/>
            </a:endParaRPr>
          </a:p>
        </p:txBody>
      </p:sp>
      <p:pic>
        <p:nvPicPr>
          <p:cNvPr id="1388696116" name="Рисунок 13886961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14763" y="2766761"/>
            <a:ext cx="5715000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24358" y="5164450"/>
            <a:ext cx="90244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Иногда, результат измерения может оказаться целым числом.</a:t>
            </a:r>
            <a:endParaRPr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Но это случается не так часто.</a:t>
            </a:r>
            <a:endParaRPr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В действительности, единица измерения может поместиться нецелое число раз.  </a:t>
            </a:r>
            <a:endParaRPr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9248" y="94530"/>
            <a:ext cx="8926947" cy="128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600" b="1" i="1" dirty="0">
                <a:latin typeface="Times New Roman"/>
                <a:ea typeface="Calibri"/>
              </a:rPr>
              <a:t>Давай подумаем: можно ли расстояние между двумя объектами измерить, а результат измерения выразить точным числовым значением?</a:t>
            </a:r>
            <a:endParaRPr sz="2600" b="1" i="1" dirty="0"/>
          </a:p>
        </p:txBody>
      </p:sp>
      <p:pic>
        <p:nvPicPr>
          <p:cNvPr id="1783296559" name="Рисунок 178329655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914" y="908720"/>
            <a:ext cx="8294765" cy="47360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ОЛЬКО ЭТО… В КРАБАХ? — ШКОЛА.МОСКВА"/>
          <p:cNvPicPr/>
          <p:nvPr/>
        </p:nvPicPr>
        <p:blipFill>
          <a:blip r:embed="rId2"/>
          <a:stretch/>
        </p:blipFill>
        <p:spPr bwMode="auto">
          <a:xfrm>
            <a:off x="778322" y="-25065"/>
            <a:ext cx="7858124" cy="40788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 bwMode="auto">
          <a:xfrm>
            <a:off x="161764" y="3903345"/>
            <a:ext cx="8826591" cy="2926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2400" b="1" i="1">
                <a:solidFill>
                  <a:srgbClr val="002060"/>
                </a:solidFill>
                <a:latin typeface="Times New Roman"/>
                <a:ea typeface="Calibri"/>
              </a:rPr>
              <a:t>Вспомни знаменитый мультик: «38 попугаев». Длина удава оказалась 38 попугаев и еще одно попугайское крылышко.</a:t>
            </a:r>
            <a:endParaRPr b="1" i="1">
              <a:solidFill>
                <a:srgbClr val="002060"/>
              </a:solidFill>
            </a:endParaRPr>
          </a:p>
          <a:p>
            <a:pPr algn="ctr">
              <a:buNone/>
              <a:defRPr/>
            </a:pPr>
            <a:r>
              <a:rPr lang="ru-RU" sz="2400" b="1" i="1">
                <a:solidFill>
                  <a:srgbClr val="002060"/>
                </a:solidFill>
                <a:latin typeface="Times New Roman"/>
                <a:ea typeface="Calibri"/>
              </a:rPr>
              <a:t> </a:t>
            </a:r>
            <a:endParaRPr b="1" i="1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400" b="1" i="1">
                <a:solidFill>
                  <a:srgbClr val="002060"/>
                </a:solidFill>
                <a:latin typeface="Times New Roman"/>
                <a:ea typeface="Calibri"/>
              </a:rPr>
              <a:t>Остается часть, которой или пренебрегают, заменяя приближенным значением, которое посчитают более выгодным, оптимальным, или же для измерения оставшейся части используют </a:t>
            </a:r>
            <a:r>
              <a:rPr lang="ru-RU" sz="2400" b="1" i="1">
                <a:solidFill>
                  <a:srgbClr val="002060"/>
                </a:solidFill>
                <a:latin typeface="Times New Roman"/>
              </a:rPr>
              <a:t>более мелкие единицы измерения.</a:t>
            </a:r>
            <a:endParaRPr b="1" i="1">
              <a:solidFill>
                <a:srgbClr val="002060"/>
              </a:solidFill>
            </a:endParaRPr>
          </a:p>
          <a:p>
            <a:pPr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595518" y="-33847"/>
            <a:ext cx="3996036" cy="518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>
                <a:solidFill>
                  <a:srgbClr val="FF0000"/>
                </a:solidFill>
                <a:latin typeface="Times New Roman"/>
                <a:cs typeface="Times New Roman"/>
              </a:rPr>
              <a:t>Измерим длину отрезка </a:t>
            </a:r>
            <a:endParaRPr sz="2800" i="1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00566" y="4267495"/>
            <a:ext cx="6155869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Один ученик записал, что длина отрезка 9 см.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25124" y="5313388"/>
            <a:ext cx="8965581" cy="155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Более точное значение указал второй ученик, длина отрезка ближе к 10 см, чем к 9 см, так как кроме целого числа сантиметров, в длине отрезка есть число миллиметров, которое больше половины сантиметра.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234406" y="2838133"/>
            <a:ext cx="6747016" cy="82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Мы видим, что длина отрезка выражается числом, </a:t>
            </a:r>
            <a:endParaRPr/>
          </a:p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которое больше, чем 9 и меньше, чем 10.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 bwMode="auto">
              <a:xfrm>
                <a:off x="3395224" y="3623013"/>
                <a:ext cx="1774037" cy="457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  <a:cs typeface="Times New Roman"/>
                        </a:rPr>
                        <m:t>9</m:t>
                      </m:r>
                      <m:r>
                        <a:rPr lang="ru-RU" sz="2400" b="0" i="1">
                          <a:latin typeface="Cambria Math"/>
                          <a:ea typeface="Cambria Math"/>
                          <a:cs typeface="Times New Roman"/>
                        </a:rPr>
                        <m:t>&lt;</m:t>
                      </m:r>
                      <m:r>
                        <a:rPr lang="en-US" sz="2400" b="0" i="1">
                          <a:latin typeface="Cambria Math"/>
                          <a:ea typeface="Cambria Math"/>
                          <a:cs typeface="Times New Roman"/>
                        </a:rPr>
                        <m:t>𝐴𝐵</m:t>
                      </m:r>
                      <m:r>
                        <a:rPr lang="ru-RU" sz="2400" b="0" i="1">
                          <a:latin typeface="Cambria Math"/>
                          <a:ea typeface="Cambria Math"/>
                          <a:cs typeface="Times New Roman"/>
                        </a:rPr>
                        <m:t>&lt;10</m:t>
                      </m:r>
                    </m:oMath>
                  </m:oMathPara>
                </a14:m>
                <a:endParaRPr lang="ru-RU" sz="240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5224" y="3623013"/>
                <a:ext cx="1774037" cy="457559"/>
              </a:xfrm>
              <a:prstGeom prst="rect">
                <a:avLst/>
              </a:prstGeom>
              <a:blipFill>
                <a:blip r:embed="rId2"/>
                <a:stretch>
                  <a:fillRect l="-1031" r="-7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 bwMode="auto">
          <a:xfrm>
            <a:off x="420251" y="470259"/>
            <a:ext cx="5112568" cy="1592784"/>
            <a:chOff x="0" y="0"/>
            <a:chExt cx="5112568" cy="1592784"/>
          </a:xfrm>
        </p:grpSpPr>
        <p:grpSp>
          <p:nvGrpSpPr>
            <p:cNvPr id="10" name="Группа 9"/>
            <p:cNvGrpSpPr/>
            <p:nvPr/>
          </p:nvGrpSpPr>
          <p:grpSpPr bwMode="auto">
            <a:xfrm>
              <a:off x="0" y="0"/>
              <a:ext cx="5112568" cy="1592784"/>
              <a:chOff x="0" y="0"/>
              <a:chExt cx="5112568" cy="159278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/>
              <a:srcRect l="5900" t="54200" b="14301"/>
              <a:stretch/>
            </p:blipFill>
            <p:spPr bwMode="auto">
              <a:xfrm>
                <a:off x="0" y="309217"/>
                <a:ext cx="5112568" cy="128356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Прямоугольник 8"/>
                  <p:cNvSpPr/>
                  <p:nvPr/>
                </p:nvSpPr>
                <p:spPr bwMode="auto">
                  <a:xfrm>
                    <a:off x="0" y="0"/>
                    <a:ext cx="412495" cy="457559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>
                              <a:latin typeface="Cambria Math"/>
                              <a:ea typeface="Cambria Math"/>
                              <a:cs typeface="Times New Roman"/>
                            </a:rPr>
                            <m:t>𝐴</m:t>
                          </m:r>
                        </m:oMath>
                      </m:oMathPara>
                    </a14:m>
                    <a:endParaRPr lang="ru-RU" sz="2400">
                      <a:latin typeface="Times New Roman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9" name="Прямоугольник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0"/>
                    <a:ext cx="412495" cy="45755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/>
                <p:cNvSpPr/>
                <p:nvPr/>
              </p:nvSpPr>
              <p:spPr bwMode="auto">
                <a:xfrm>
                  <a:off x="2901189" y="0"/>
                  <a:ext cx="369337" cy="457559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>
                            <a:latin typeface="Cambria Math"/>
                            <a:ea typeface="Cambria Math"/>
                            <a:cs typeface="Times New Roman"/>
                          </a:rPr>
                          <m:t>𝐵</m:t>
                        </m:r>
                      </m:oMath>
                    </m:oMathPara>
                  </a14:m>
                  <a:endParaRPr lang="ru-RU" sz="2400"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1189" y="0"/>
                  <a:ext cx="369337" cy="457559"/>
                </a:xfrm>
                <a:prstGeom prst="rect">
                  <a:avLst/>
                </a:prstGeom>
                <a:blipFill>
                  <a:blip r:embed="rId5"/>
                  <a:stretch>
                    <a:fillRect l="-5000" r="-8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 bwMode="auto">
              <a:xfrm>
                <a:off x="7033549" y="4739596"/>
                <a:ext cx="1666400" cy="486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  <a:cs typeface="Times New Roman"/>
                      </a:rPr>
                      <m:t>𝐴𝐵</m:t>
                    </m:r>
                    <m:r>
                      <a:rPr lang="ru-RU" sz="2400" b="0" i="1">
                        <a:latin typeface="Cambria Math"/>
                        <a:ea typeface="Cambria Math"/>
                        <a:cs typeface="Times New Roman"/>
                      </a:rPr>
                      <m:t>≈10</m:t>
                    </m:r>
                  </m:oMath>
                </a14:m>
                <a:r>
                  <a:rPr lang="ru-RU" sz="2400">
                    <a:latin typeface="Times New Roman"/>
                    <a:cs typeface="Times New Roman"/>
                  </a:rPr>
                  <a:t> см</a:t>
                </a:r>
                <a:endParaRPr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3549" y="4739596"/>
                <a:ext cx="1666400" cy="486202"/>
              </a:xfrm>
              <a:prstGeom prst="rect">
                <a:avLst/>
              </a:prstGeom>
              <a:blipFill>
                <a:blip r:embed="rId6"/>
                <a:stretch>
                  <a:fillRect l="-1099" t="-10000" r="-8791" b="-2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 bwMode="auto">
          <a:xfrm>
            <a:off x="287572" y="4735658"/>
            <a:ext cx="6560080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Другой ученик записал, что длина отрезка 10 см.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 bwMode="auto">
              <a:xfrm>
                <a:off x="7038703" y="4263566"/>
                <a:ext cx="1514595" cy="486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  <a:cs typeface="Times New Roman"/>
                      </a:rPr>
                      <m:t>𝐴𝐵</m:t>
                    </m:r>
                    <m:r>
                      <a:rPr lang="ru-RU" sz="2400" b="0" i="1">
                        <a:latin typeface="Cambria Math"/>
                        <a:ea typeface="Cambria Math"/>
                        <a:cs typeface="Times New Roman"/>
                      </a:rPr>
                      <m:t>≈9</m:t>
                    </m:r>
                  </m:oMath>
                </a14:m>
                <a:r>
                  <a:rPr lang="ru-RU" sz="2400">
                    <a:latin typeface="Times New Roman"/>
                    <a:cs typeface="Times New Roman"/>
                  </a:rPr>
                  <a:t> см</a:t>
                </a:r>
                <a:endParaRPr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8703" y="4263566"/>
                <a:ext cx="1514595" cy="486202"/>
              </a:xfrm>
              <a:prstGeom prst="rect">
                <a:avLst/>
              </a:prstGeom>
              <a:blipFill>
                <a:blip r:embed="rId7"/>
                <a:stretch>
                  <a:fillRect l="-1210" t="-10000" r="-8468" b="-2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 bwMode="auto">
          <a:xfrm>
            <a:off x="96755" y="2182235"/>
            <a:ext cx="8993560" cy="457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002060"/>
                </a:solidFill>
                <a:latin typeface="Times New Roman"/>
                <a:cs typeface="Times New Roman"/>
              </a:rPr>
              <a:t>Не всегда длина отрезка может быть выражена целым числом.</a:t>
            </a:r>
            <a:endParaRPr b="1" i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595519" y="-25188"/>
            <a:ext cx="3996036" cy="518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>
                <a:solidFill>
                  <a:srgbClr val="FF0000"/>
                </a:solidFill>
                <a:latin typeface="Times New Roman"/>
                <a:cs typeface="Times New Roman"/>
              </a:rPr>
              <a:t>Измерим длину отрезка </a:t>
            </a:r>
            <a:endParaRPr sz="2800" i="1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44112" y="2773515"/>
            <a:ext cx="8903846" cy="824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Третий ученик указал более точное значение </a:t>
            </a:r>
            <a:r>
              <a:rPr lang="ru-RU" sz="2400"/>
              <a:t>— </a:t>
            </a:r>
            <a:r>
              <a:rPr lang="ru-RU" sz="2400">
                <a:latin typeface="Times New Roman"/>
                <a:cs typeface="Times New Roman"/>
              </a:rPr>
              <a:t>длина отрезка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 9 см 5 мм.</a:t>
            </a:r>
            <a:endParaRPr/>
          </a:p>
        </p:txBody>
      </p:sp>
      <p:grpSp>
        <p:nvGrpSpPr>
          <p:cNvPr id="11" name="Группа 10"/>
          <p:cNvGrpSpPr/>
          <p:nvPr/>
        </p:nvGrpSpPr>
        <p:grpSpPr bwMode="auto">
          <a:xfrm>
            <a:off x="446674" y="656102"/>
            <a:ext cx="5112568" cy="1592784"/>
            <a:chOff x="0" y="0"/>
            <a:chExt cx="5112568" cy="1592784"/>
          </a:xfrm>
        </p:grpSpPr>
        <p:grpSp>
          <p:nvGrpSpPr>
            <p:cNvPr id="10" name="Группа 9"/>
            <p:cNvGrpSpPr/>
            <p:nvPr/>
          </p:nvGrpSpPr>
          <p:grpSpPr bwMode="auto">
            <a:xfrm>
              <a:off x="0" y="0"/>
              <a:ext cx="5112568" cy="1592784"/>
              <a:chOff x="0" y="0"/>
              <a:chExt cx="5112568" cy="159278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/>
              <a:srcRect l="5900" t="54200" b="14301"/>
              <a:stretch/>
            </p:blipFill>
            <p:spPr bwMode="auto">
              <a:xfrm>
                <a:off x="0" y="309217"/>
                <a:ext cx="5112568" cy="128356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Прямоугольник 8"/>
                  <p:cNvSpPr/>
                  <p:nvPr/>
                </p:nvSpPr>
                <p:spPr bwMode="auto">
                  <a:xfrm>
                    <a:off x="0" y="0"/>
                    <a:ext cx="412495" cy="457559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>
                              <a:latin typeface="Cambria Math"/>
                              <a:ea typeface="Cambria Math"/>
                              <a:cs typeface="Times New Roman"/>
                            </a:rPr>
                            <m:t>𝐴</m:t>
                          </m:r>
                        </m:oMath>
                      </m:oMathPara>
                    </a14:m>
                    <a:endParaRPr lang="ru-RU" sz="2400">
                      <a:latin typeface="Times New Roman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9" name="Прямоугольник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0"/>
                    <a:ext cx="412495" cy="45755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/>
                <p:cNvSpPr/>
                <p:nvPr/>
              </p:nvSpPr>
              <p:spPr bwMode="auto">
                <a:xfrm>
                  <a:off x="2901189" y="0"/>
                  <a:ext cx="369337" cy="457559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>
                            <a:latin typeface="Cambria Math"/>
                            <a:ea typeface="Cambria Math"/>
                            <a:cs typeface="Times New Roman"/>
                          </a:rPr>
                          <m:t>𝐵</m:t>
                        </m:r>
                      </m:oMath>
                    </m:oMathPara>
                  </a14:m>
                  <a:endParaRPr lang="ru-RU" sz="2400"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1189" y="0"/>
                  <a:ext cx="369337" cy="457559"/>
                </a:xfrm>
                <a:prstGeom prst="rect">
                  <a:avLst/>
                </a:prstGeom>
                <a:blipFill>
                  <a:blip r:embed="rId4"/>
                  <a:stretch>
                    <a:fillRect l="-3279" r="-81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 bwMode="auto">
              <a:xfrm>
                <a:off x="3131840" y="3459020"/>
                <a:ext cx="2205152" cy="486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  <a:cs typeface="Times New Roman"/>
                      </a:rPr>
                      <m:t>𝐴𝐵</m:t>
                    </m:r>
                    <m:r>
                      <a:rPr lang="ru-RU" sz="2400" b="0" i="1">
                        <a:latin typeface="Cambria Math"/>
                        <a:ea typeface="Cambria Math"/>
                        <a:cs typeface="Times New Roman"/>
                      </a:rPr>
                      <m:t>≈9</m:t>
                    </m:r>
                  </m:oMath>
                </a14:m>
                <a:r>
                  <a:rPr lang="ru-RU" sz="2400">
                    <a:latin typeface="Times New Roman"/>
                    <a:cs typeface="Times New Roman"/>
                  </a:rPr>
                  <a:t> см 5 мм</a:t>
                </a:r>
                <a:endParaRPr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0" y="3459020"/>
                <a:ext cx="2205152" cy="486202"/>
              </a:xfrm>
              <a:prstGeom prst="rect">
                <a:avLst/>
              </a:prstGeom>
              <a:blipFill>
                <a:blip r:embed="rId5"/>
                <a:stretch>
                  <a:fillRect l="-831" t="-10000" r="-6094" b="-2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 bwMode="auto">
          <a:xfrm>
            <a:off x="244112" y="4585924"/>
            <a:ext cx="8608407" cy="458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И еще одно значение </a:t>
            </a:r>
            <a:r>
              <a:rPr lang="ru-RU" sz="2400"/>
              <a:t>—</a:t>
            </a:r>
            <a:r>
              <a:rPr lang="ru-RU" sz="2400">
                <a:latin typeface="Times New Roman"/>
                <a:cs typeface="Times New Roman"/>
              </a:rPr>
              <a:t> длина отрезка 9 см 7 мм.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 bwMode="auto">
              <a:xfrm>
                <a:off x="3131840" y="5228988"/>
                <a:ext cx="2205152" cy="486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  <a:cs typeface="Times New Roman"/>
                      </a:rPr>
                      <m:t>𝐴𝐵</m:t>
                    </m:r>
                    <m:r>
                      <a:rPr lang="ru-RU" sz="2400" b="0" i="1">
                        <a:latin typeface="Cambria Math"/>
                        <a:ea typeface="Cambria Math"/>
                        <a:cs typeface="Times New Roman"/>
                      </a:rPr>
                      <m:t>≈9</m:t>
                    </m:r>
                  </m:oMath>
                </a14:m>
                <a:r>
                  <a:rPr lang="ru-RU" sz="2400">
                    <a:latin typeface="Times New Roman"/>
                    <a:cs typeface="Times New Roman"/>
                  </a:rPr>
                  <a:t> см 7 мм</a:t>
                </a:r>
                <a:endParaRPr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0" y="5228988"/>
                <a:ext cx="2205152" cy="486202"/>
              </a:xfrm>
              <a:prstGeom prst="rect">
                <a:avLst/>
              </a:prstGeom>
              <a:blipFill>
                <a:blip r:embed="rId6"/>
                <a:stretch>
                  <a:fillRect l="-831" t="-10000" r="-6094" b="-2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395536" y="1333570"/>
                <a:ext cx="7107951" cy="4054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ru-RU" sz="2600" b="1" i="1" dirty="0">
                    <a:solidFill>
                      <a:srgbClr val="C00000"/>
                    </a:solidFill>
                    <a:latin typeface="Times New Roman"/>
                    <a:ea typeface="Calibri"/>
                  </a:rPr>
                  <a:t>Точность измерений может быть не важна. </a:t>
                </a:r>
                <a:endParaRPr sz="2600" b="1" i="1" dirty="0">
                  <a:solidFill>
                    <a:srgbClr val="C00000"/>
                  </a:solidFill>
                </a:endParaRPr>
              </a:p>
              <a:p>
                <a:pPr>
                  <a:buNone/>
                  <a:defRPr/>
                </a:pPr>
                <a:r>
                  <a:rPr lang="ru-RU" sz="2600" b="1" i="1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 </a:t>
                </a:r>
                <a:endParaRPr sz="2600" b="1" i="1" dirty="0">
                  <a:solidFill>
                    <a:srgbClr val="002060"/>
                  </a:solidFill>
                </a:endParaRPr>
              </a:p>
              <a:p>
                <a:pPr>
                  <a:buNone/>
                  <a:defRPr/>
                </a:pPr>
                <a:r>
                  <a:rPr lang="ru-RU" sz="2600" b="1" i="1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Уверены ли мы, что число 9 см 7 мм — это и есть точное</a:t>
                </a:r>
                <a:endParaRPr sz="2600" b="1" i="1" dirty="0">
                  <a:solidFill>
                    <a:srgbClr val="002060"/>
                  </a:solidFill>
                </a:endParaRPr>
              </a:p>
              <a:p>
                <a:pPr>
                  <a:buNone/>
                  <a:defRPr/>
                </a:pPr>
                <a:r>
                  <a:rPr lang="ru-RU" sz="2600" b="1" i="1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 значение длины отрезка?</a:t>
                </a:r>
                <a:endParaRPr sz="2600" b="1" i="1" dirty="0">
                  <a:solidFill>
                    <a:srgbClr val="002060"/>
                  </a:solidFill>
                </a:endParaRPr>
              </a:p>
              <a:p>
                <a:pPr>
                  <a:buNone/>
                  <a:defRPr/>
                </a:pPr>
                <a:r>
                  <a:rPr lang="ru-RU" sz="2600" b="1" i="1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Такой уверенности нет. </a:t>
                </a:r>
                <a:endParaRPr sz="2600" b="1" i="1" dirty="0">
                  <a:solidFill>
                    <a:srgbClr val="002060"/>
                  </a:solidFill>
                </a:endParaRPr>
              </a:p>
              <a:p>
                <a:pPr>
                  <a:buNone/>
                  <a:defRPr/>
                </a:pPr>
                <a:r>
                  <a:rPr lang="ru-RU" sz="2600" b="1" i="1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Если бы мы могли назвать десятую часть миллиметра  каким-нибудь термином, то возможно, что и 7 мм будет приближением.</a:t>
                </a:r>
                <a:endParaRPr sz="2600" b="1" i="1" dirty="0">
                  <a:solidFill>
                    <a:srgbClr val="002060"/>
                  </a:solidFill>
                </a:endParaRPr>
              </a:p>
              <a:p>
                <a:pP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2060"/>
                          </a:solidFill>
                          <a:latin typeface="Cambria Math"/>
                          <a:ea typeface="Calibri"/>
                        </a:rPr>
                        <m:t>𝐴𝐵</m:t>
                      </m:r>
                      <m:r>
                        <a:rPr lang="ru-RU" sz="2600" i="1">
                          <a:solidFill>
                            <a:srgbClr val="002060"/>
                          </a:solidFill>
                          <a:latin typeface="Cambria Math"/>
                          <a:ea typeface="Calibri"/>
                        </a:rPr>
                        <m:t>≈</m:t>
                      </m:r>
                      <m:r>
                        <a:rPr lang="ru-RU" sz="2600" i="1">
                          <a:solidFill>
                            <a:srgbClr val="002060"/>
                          </a:solidFill>
                          <a:latin typeface="Cambria Math"/>
                          <a:ea typeface="Calibri"/>
                        </a:rPr>
                        <m:t>𝟗</m:t>
                      </m:r>
                      <m:r>
                        <a:rPr lang="ru-RU" sz="2600" i="1">
                          <a:solidFill>
                            <a:srgbClr val="002060"/>
                          </a:solidFill>
                          <a:latin typeface="Cambria Math"/>
                          <a:ea typeface="Calibri"/>
                        </a:rPr>
                        <m:t> см </m:t>
                      </m:r>
                      <m:r>
                        <a:rPr lang="ru-RU" sz="2600" i="1">
                          <a:solidFill>
                            <a:srgbClr val="002060"/>
                          </a:solidFill>
                          <a:latin typeface="Cambria Math"/>
                          <a:ea typeface="Calibri"/>
                        </a:rPr>
                        <m:t>𝟔</m:t>
                      </m:r>
                      <m:r>
                        <a:rPr lang="ru-RU" sz="2600" i="1">
                          <a:solidFill>
                            <a:srgbClr val="002060"/>
                          </a:solidFill>
                          <a:latin typeface="Cambria Math"/>
                          <a:ea typeface="Calibri"/>
                        </a:rPr>
                        <m:t> мм ⋯ </m:t>
                      </m:r>
                    </m:oMath>
                  </m:oMathPara>
                </a14:m>
                <a:endParaRPr sz="2600" b="1" i="1" dirty="0">
                  <a:solidFill>
                    <a:srgbClr val="002060"/>
                  </a:solidFill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333570"/>
                <a:ext cx="7107951" cy="4054199"/>
              </a:xfrm>
              <a:prstGeom prst="rect">
                <a:avLst/>
              </a:prstGeom>
              <a:blipFill>
                <a:blip r:embed="rId2"/>
                <a:stretch>
                  <a:fillRect l="-1544" t="-1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2657817" name="Рисунок 10226578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35681" y="1589196"/>
            <a:ext cx="1808319" cy="35429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403988" y="3542092"/>
            <a:ext cx="8864490" cy="45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 Unicode MS"/>
                <a:cs typeface="Times New Roman"/>
              </a:rPr>
              <a:t>Расстояние от Земли до Солнца равно примерно 150 млн км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 bwMode="auto">
              <a:xfrm>
                <a:off x="1580761" y="4118156"/>
                <a:ext cx="5837327" cy="457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cs typeface="Times New Roman"/>
                        </a:rPr>
                        <m:t>𝟏𝟓𝟎</m:t>
                      </m:r>
                      <m:r>
                        <a:rPr lang="ru-RU" sz="2400" b="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cs typeface="Times New Roman"/>
                        </a:rPr>
                        <m:t> млн км=</m:t>
                      </m:r>
                      <m:r>
                        <a:rPr lang="ru-RU" sz="2400" b="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cs typeface="Times New Roman"/>
                        </a:rPr>
                        <m:t>𝟏𝟓𝟎</m:t>
                      </m:r>
                      <m:r>
                        <a:rPr lang="ru-RU" sz="2400" b="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cs typeface="Times New Roman"/>
                        </a:rPr>
                        <m:t> </m:t>
                      </m:r>
                      <m:r>
                        <a:rPr lang="ru-RU" sz="2400" b="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cs typeface="Times New Roman"/>
                        </a:rPr>
                        <m:t>𝟎𝟎𝟎</m:t>
                      </m:r>
                      <m:r>
                        <a:rPr lang="ru-RU" sz="2400" b="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cs typeface="Times New Roman"/>
                        </a:rPr>
                        <m:t> </m:t>
                      </m:r>
                      <m:r>
                        <a:rPr lang="ru-RU" sz="2400" b="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cs typeface="Times New Roman"/>
                        </a:rPr>
                        <m:t>𝟎𝟎𝟎</m:t>
                      </m:r>
                      <m:r>
                        <a:rPr lang="ru-RU" sz="2400" b="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cs typeface="Times New Roman"/>
                        </a:rPr>
                        <m:t> км</m:t>
                      </m:r>
                    </m:oMath>
                  </m:oMathPara>
                </a14:m>
                <a:endParaRPr sz="2400" b="1" dirty="0">
                  <a:solidFill>
                    <a:schemeClr val="accent1">
                      <a:lumMod val="50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0761" y="4118156"/>
                <a:ext cx="5837327" cy="4575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 bwMode="auto">
          <a:xfrm>
            <a:off x="521988" y="5229200"/>
            <a:ext cx="8100023" cy="45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Arial Unicode MS"/>
                <a:cs typeface="Times New Roman"/>
              </a:rPr>
              <a:t>Расстояние от Земли до Солнца равно 149 597 871 км</a:t>
            </a:r>
            <a:endParaRPr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4F98F2-65B0-B52C-1910-522E13BCA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9163" y="235792"/>
            <a:ext cx="4420524" cy="25949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70887" y="1656160"/>
            <a:ext cx="887311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В научно популярном журнале было написано, что расстояние от Земли до Солнца примерно 150 млн км.</a:t>
            </a:r>
            <a:endParaRPr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В справочнике указано, что расстояние от Земли до Солнца</a:t>
            </a:r>
            <a:endParaRPr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149 597 871 км.</a:t>
            </a:r>
            <a:endParaRPr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 </a:t>
            </a:r>
          </a:p>
          <a:p>
            <a:pPr>
              <a:buNone/>
              <a:defRPr/>
            </a:pPr>
            <a:endParaRPr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Так как в справочнике указано более точное число, с точностью до одного километра, можно ли быть уверенным, что это точное числовое значение?</a:t>
            </a:r>
          </a:p>
          <a:p>
            <a:pPr>
              <a:buNone/>
              <a:defRPr/>
            </a:pP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>
              <a:buNone/>
              <a:defRPr/>
            </a:pPr>
            <a:endParaRPr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Нет. Это тоже приближенное значение.</a:t>
            </a:r>
            <a:endParaRPr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Расстояние от Земли до Солнца можно измерить лишь приблизительно. </a:t>
            </a:r>
            <a:endParaRPr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DD6346-BE7F-C1C7-9DBD-DE6F1A839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91680" y="10057"/>
            <a:ext cx="6480720" cy="16461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1570</Words>
  <Application>Microsoft Office PowerPoint</Application>
  <DocSecurity>0</DocSecurity>
  <PresentationFormat>Экран (4:3)</PresentationFormat>
  <Paragraphs>209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Blank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Математику бояться –  на ЕГЭ не ходить!</dc:title>
  <dc:subject/>
  <dc:creator>Катя</dc:creator>
  <cp:keywords/>
  <dc:description/>
  <cp:lastModifiedBy>Ketu Strebkova</cp:lastModifiedBy>
  <cp:revision>558</cp:revision>
  <dcterms:created xsi:type="dcterms:W3CDTF">2017-12-17T17:48:57Z</dcterms:created>
  <dcterms:modified xsi:type="dcterms:W3CDTF">2025-11-23T20:35:53Z</dcterms:modified>
  <cp:category/>
  <dc:identifier/>
  <cp:contentStatus/>
  <dc:language/>
  <cp:version/>
</cp:coreProperties>
</file>