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93" r:id="rId2"/>
  </p:sldMasterIdLst>
  <p:notesMasterIdLst>
    <p:notesMasterId r:id="rId16"/>
  </p:notesMasterIdLst>
  <p:handoutMasterIdLst>
    <p:handoutMasterId r:id="rId17"/>
  </p:handoutMasterIdLst>
  <p:sldIdLst>
    <p:sldId id="319" r:id="rId3"/>
    <p:sldId id="357" r:id="rId4"/>
    <p:sldId id="358" r:id="rId5"/>
    <p:sldId id="362" r:id="rId6"/>
    <p:sldId id="363" r:id="rId7"/>
    <p:sldId id="336" r:id="rId8"/>
    <p:sldId id="341" r:id="rId9"/>
    <p:sldId id="344" r:id="rId10"/>
    <p:sldId id="345" r:id="rId11"/>
    <p:sldId id="347" r:id="rId12"/>
    <p:sldId id="364" r:id="rId13"/>
    <p:sldId id="352" r:id="rId14"/>
    <p:sldId id="353" r:id="rId1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8024" autoAdjust="0"/>
  </p:normalViewPr>
  <p:slideViewPr>
    <p:cSldViewPr>
      <p:cViewPr varScale="1">
        <p:scale>
          <a:sx n="84" d="100"/>
          <a:sy n="84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21.09.2025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ru-RU"/>
              <a:pPr/>
              <a:t>21.09.2025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5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9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9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6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5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6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ru-RU"/>
              <a:pPr/>
              <a:t>21.09.2025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8726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CB2EC6F-6501-4E04-BD6C-A8A6CABB2C5B}" type="datetimeFigureOut">
              <a:rPr lang="ru-RU" smtClean="0"/>
              <a:pPr/>
              <a:t>21.09.2025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90022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5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8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5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8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0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3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12421228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65148561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21462223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17837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21.09.2025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«Окружающий мир»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 2-ом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классе на тему: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«Мой класс и моя школа.»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Климова Екатерина Николаевна, учитель начальных классов</a:t>
            </a:r>
          </a:p>
          <a:p>
            <a:r>
              <a:rPr lang="ru-RU" dirty="0" smtClean="0"/>
              <a:t>МБОУСОШ 33 г. Калуга 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C:\Users\Надежда\Desktop\обои\13200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1889" r="21889"/>
          <a:stretch>
            <a:fillRect/>
          </a:stretch>
        </p:blipFill>
        <p:spPr bwMode="auto">
          <a:xfrm>
            <a:off x="2555776" y="685838"/>
            <a:ext cx="5328592" cy="3276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 33» г. Калуги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>
            <a:normAutofit/>
          </a:bodyPr>
          <a:lstStyle/>
          <a:p>
            <a:r>
              <a:rPr lang="ru-RU" dirty="0" smtClean="0"/>
              <a:t> «Посвящение в первоклассники»</a:t>
            </a:r>
            <a:endParaRPr lang="ru-RU" dirty="0"/>
          </a:p>
        </p:txBody>
      </p:sp>
      <p:pic>
        <p:nvPicPr>
          <p:cNvPr id="13" name="Picture 2" descr="E:\IMG_77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70567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ru-RU" dirty="0" smtClean="0"/>
              <a:t>Праздник утренней зарядки</a:t>
            </a:r>
            <a:endParaRPr lang="ru-RU" dirty="0"/>
          </a:p>
        </p:txBody>
      </p:sp>
      <p:pic>
        <p:nvPicPr>
          <p:cNvPr id="6146" name="Picture 2" descr="E:\IMG_8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504580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7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1512167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Но кроме праздников у нас в школе проходят и спортивные конкурсы. </a:t>
            </a:r>
            <a:endParaRPr lang="ru-RU" dirty="0"/>
          </a:p>
        </p:txBody>
      </p:sp>
      <p:pic>
        <p:nvPicPr>
          <p:cNvPr id="5122" name="Picture 2" descr="E:\IMG_7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5246" y="2577204"/>
            <a:ext cx="4160565" cy="31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G_75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здоровья в нашей школе</a:t>
            </a:r>
            <a:endParaRPr lang="ru-RU" dirty="0"/>
          </a:p>
        </p:txBody>
      </p:sp>
      <p:pic>
        <p:nvPicPr>
          <p:cNvPr id="7170" name="Picture 2" descr="E:\IMG_9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348880"/>
            <a:ext cx="424953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IMG_93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444082"/>
            <a:ext cx="4150741" cy="2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9980"/>
            <a:ext cx="7915526" cy="3591108"/>
          </a:xfrm>
        </p:spPr>
        <p:txBody>
          <a:bodyPr>
            <a:normAutofit/>
          </a:bodyPr>
          <a:lstStyle/>
          <a:p>
            <a:pPr lvl="0" algn="l" defTabSz="914400">
              <a:spcBef>
                <a:spcPts val="0"/>
              </a:spcBef>
            </a:pPr>
            <a:r>
              <a:rPr lang="ru-RU" sz="2800" dirty="0" smtClean="0"/>
              <a:t>Актуальность </a:t>
            </a:r>
            <a:r>
              <a:rPr lang="ru-RU" sz="2800" dirty="0" smtClean="0"/>
              <a:t> </a:t>
            </a:r>
            <a:r>
              <a:rPr lang="ru-RU" sz="2800" dirty="0" smtClean="0"/>
              <a:t>состоит </a:t>
            </a:r>
            <a:r>
              <a:rPr lang="ru-RU" sz="2800" dirty="0" smtClean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в 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форме осозна­ния «Я» как ученика школы, чувства со­причастности и гордости за свою школу и класс, </a:t>
            </a:r>
            <a:r>
              <a:rPr lang="ru-RU" sz="2800" dirty="0" smtClean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положительного отношения к  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школе, </a:t>
            </a:r>
            <a:r>
              <a:rPr lang="ru-RU" sz="2800" dirty="0" smtClean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стремления  дружить с одноклассниками,  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соблюдать нормы поведения в </a:t>
            </a:r>
            <a:r>
              <a:rPr lang="ru-RU" sz="2800" dirty="0" smtClean="0">
                <a:ln>
                  <a:noFill/>
                </a:ln>
                <a:solidFill>
                  <a:srgbClr val="000000"/>
                </a:solidFill>
                <a:ea typeface="Times New Roman"/>
                <a:cs typeface="+mn-cs"/>
              </a:rPr>
              <a:t>школе.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8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16632"/>
            <a:ext cx="8298485" cy="4104456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Цель </a:t>
            </a:r>
            <a:r>
              <a:rPr lang="ru-RU" sz="3100" dirty="0" smtClean="0"/>
              <a:t>: </a:t>
            </a:r>
            <a:r>
              <a:rPr lang="ru-RU" sz="3100" dirty="0" smtClean="0">
                <a:cs typeface="Times New Roman" panose="02020603050405020304" pitchFamily="18" charset="0"/>
              </a:rPr>
              <a:t>в</a:t>
            </a:r>
            <a:r>
              <a:rPr lang="ru-RU" sz="3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оспитание  </a:t>
            </a:r>
            <a: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дружеских отношений в детском </a:t>
            </a:r>
            <a:r>
              <a:rPr lang="ru-RU" sz="3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коллективе </a:t>
            </a:r>
            <a: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 уважительного </a:t>
            </a:r>
            <a:r>
              <a:rPr lang="ru-RU" sz="3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к </a:t>
            </a:r>
            <a: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родной </a:t>
            </a:r>
            <a:r>
              <a:rPr lang="ru-RU" sz="3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smtClean="0">
                <a:ea typeface="Times New Roman" panose="02020603050405020304" pitchFamily="18" charset="0"/>
              </a:rPr>
              <a:t>расширить </a:t>
            </a:r>
            <a:r>
              <a:rPr lang="ru-RU" sz="3100" dirty="0">
                <a:ea typeface="Times New Roman" panose="02020603050405020304" pitchFamily="18" charset="0"/>
              </a:rPr>
              <a:t>свои знания об истории создания школ, о родной  </a:t>
            </a:r>
            <a:r>
              <a:rPr lang="ru-RU" sz="3100" dirty="0" smtClean="0">
                <a:ea typeface="Times New Roman" panose="02020603050405020304" pitchFamily="18" charset="0"/>
              </a:rPr>
              <a:t>школе;</a:t>
            </a:r>
            <a:br>
              <a:rPr lang="ru-RU" sz="3100" dirty="0" smtClean="0">
                <a:ea typeface="Times New Roman" panose="02020603050405020304" pitchFamily="18" charset="0"/>
              </a:rPr>
            </a:br>
            <a:r>
              <a:rPr lang="ru-RU" sz="3100" dirty="0" smtClean="0"/>
              <a:t>составить  фотоальбом, посвященный классу и школе; 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>
                <a:ea typeface="Times New Roman"/>
                <a:cs typeface="Times New Roman"/>
              </a:rPr>
              <a:t>овладение начальными формами работы с информацией;</a:t>
            </a:r>
            <a:br>
              <a:rPr lang="ru-RU" sz="3100" dirty="0">
                <a:ea typeface="Times New Roman"/>
                <a:cs typeface="Times New Roman"/>
              </a:rPr>
            </a:br>
            <a:r>
              <a:rPr lang="ru-RU" sz="3100" dirty="0" smtClean="0"/>
              <a:t>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  <a:br>
              <a:rPr lang="ru-RU" sz="3100" dirty="0"/>
            </a:br>
            <a: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306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25" y="0"/>
            <a:ext cx="8298485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создания первых школ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99592" y="4149080"/>
            <a:ext cx="7620954" cy="2204095"/>
          </a:xfrm>
        </p:spPr>
        <p:txBody>
          <a:bodyPr/>
          <a:lstStyle/>
          <a:p>
            <a:pPr algn="l"/>
            <a:r>
              <a:rPr lang="ru-RU" sz="2400" dirty="0" smtClean="0"/>
              <a:t>Великие греческие философы   Платон и Аристотель   были первыми учителями, которые организовали  </a:t>
            </a:r>
            <a:r>
              <a:rPr lang="ru-RU" sz="2400" dirty="0"/>
              <a:t>обучение </a:t>
            </a:r>
            <a:r>
              <a:rPr lang="ru-RU" sz="2400" dirty="0" smtClean="0"/>
              <a:t>в древних школах на площадках и назвали эти школы  </a:t>
            </a:r>
            <a:r>
              <a:rPr lang="ru-RU" sz="2400" dirty="0"/>
              <a:t>«академией».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>
          <a:xfrm>
            <a:off x="1187624" y="1600200"/>
            <a:ext cx="2688340" cy="2286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51" y="1600200"/>
            <a:ext cx="2736304" cy="23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53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5576" y="5805264"/>
            <a:ext cx="7764970" cy="54791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 выглядели первые школы на Руси. Учителями были монахи и священники. В школах учились только дети из богатых семей.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13474"/>
          <a:stretch>
            <a:fillRect/>
          </a:stretch>
        </p:blipFill>
        <p:spPr>
          <a:xfrm>
            <a:off x="755576" y="1"/>
            <a:ext cx="8064896" cy="6093296"/>
          </a:xfrm>
        </p:spPr>
      </p:pic>
    </p:spTree>
    <p:extLst>
      <p:ext uri="{BB962C8B-B14F-4D97-AF65-F5344CB8AC3E}">
        <p14:creationId xmlns:p14="http://schemas.microsoft.com/office/powerpoint/2010/main" val="12101028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195736" y="4077072"/>
            <a:ext cx="6567264" cy="2664296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Школа-это светлый дом,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учиться будем в нём.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Здесь научимся писать,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Складывать и умножать!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моя школа № 33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IMG_7792 (2)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r="22332"/>
          <a:stretch>
            <a:fillRect/>
          </a:stretch>
        </p:blipFill>
        <p:spPr bwMode="auto">
          <a:xfrm>
            <a:off x="1331640" y="233241"/>
            <a:ext cx="7128792" cy="36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2670" y="260649"/>
            <a:ext cx="7781730" cy="64807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 сентября! Первый раз в первый класс!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2805570" y="3789040"/>
            <a:ext cx="5719499" cy="2649860"/>
          </a:xfrm>
        </p:spPr>
        <p:txBody>
          <a:bodyPr>
            <a:noAutofit/>
          </a:bodyPr>
          <a:lstStyle/>
          <a:p>
            <a:pPr marL="0" inden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Ранец, прописи, тетрадки-</a:t>
            </a:r>
          </a:p>
          <a:p>
            <a:pPr marL="0" inden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Всё давным-давно в порядке!</a:t>
            </a:r>
          </a:p>
          <a:p>
            <a:pPr marL="0" inden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сегодня  первый раз</a:t>
            </a:r>
          </a:p>
          <a:p>
            <a:pPr marL="0" inden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Отправляюсь в первый класс!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1sent_4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563004">
            <a:off x="276347" y="1727498"/>
            <a:ext cx="2573053" cy="22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SC_0179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3131840" y="1124744"/>
            <a:ext cx="28803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SC_0189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1067545">
            <a:off x="6311959" y="1645087"/>
            <a:ext cx="2286000" cy="23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Знакомьтесь – это мой класс!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Веселый и шумный, задорный, спортивный,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Мобильный и умный, весьма креативный.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Везде побеждающий, призы забирающий.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6048" y="2667000"/>
            <a:ext cx="7497366" cy="33321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1728191"/>
          </a:xfrm>
        </p:spPr>
        <p:txBody>
          <a:bodyPr>
            <a:normAutofit/>
          </a:bodyPr>
          <a:lstStyle/>
          <a:p>
            <a:r>
              <a:rPr lang="ru-RU" dirty="0" smtClean="0"/>
              <a:t>Это наш первый праздник в школе « </a:t>
            </a:r>
            <a:r>
              <a:rPr lang="ru-RU" dirty="0"/>
              <a:t>П</a:t>
            </a:r>
            <a:r>
              <a:rPr lang="ru-RU" dirty="0" smtClean="0"/>
              <a:t>раздник осени»</a:t>
            </a:r>
            <a:endParaRPr lang="ru-RU" dirty="0"/>
          </a:p>
        </p:txBody>
      </p:sp>
      <p:pic>
        <p:nvPicPr>
          <p:cNvPr id="7" name="Picture 2" descr="E:\IMG_8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3"/>
            <a:ext cx="41764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IMG_8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0994"/>
            <a:ext cx="4500501" cy="30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212</Words>
  <Application>Microsoft Office PowerPoint</Application>
  <PresentationFormat>Экран (4:3)</PresentationFormat>
  <Paragraphs>34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Corbel</vt:lpstr>
      <vt:lpstr>Symbol</vt:lpstr>
      <vt:lpstr>Times New Roman</vt:lpstr>
      <vt:lpstr>Классический фотоальбом</vt:lpstr>
      <vt:lpstr>Параллакс</vt:lpstr>
      <vt:lpstr> Презентация к уроку по учебному предмету «Окружающий мир» во 2-ом классе на тему: «Мой класс и моя школа.»</vt:lpstr>
      <vt:lpstr>Актуальность  состоит в форме осозна­ния «Я» как ученика школы, чувства со­причастности и гордости за свою школу и класс, положительного отношения к  школе, стремления  дружить с одноклассниками,  соблюдать нормы поведения в школе.  </vt:lpstr>
      <vt:lpstr>     Цель : воспитание  дружеских отношений в детском коллективе и  уважительного отношения к родной школе. Задачи : расширить свои знания об истории создания школ, о родной  школе; составить  фотоальбом, посвященный классу и школе;   овладение начальными формами работы с информацией;       </vt:lpstr>
      <vt:lpstr>История создания первых школ</vt:lpstr>
      <vt:lpstr>Презентация PowerPoint</vt:lpstr>
      <vt:lpstr>Презентация PowerPoint</vt:lpstr>
      <vt:lpstr>1 сентября! Первый раз в первый класс!</vt:lpstr>
      <vt:lpstr>Знакомьтесь – это мой класс! Веселый и шумный, задорный, спортивный, Мобильный и умный, весьма креативный. Везде побеждающий, призы забирающий. </vt:lpstr>
      <vt:lpstr>Это наш первый праздник в школе « Праздник осени»</vt:lpstr>
      <vt:lpstr> «Посвящение в первоклассники»</vt:lpstr>
      <vt:lpstr>Праздник утренней зарядки</vt:lpstr>
      <vt:lpstr>Но кроме праздников у нас в школе проходят и спортивные конкурсы. </vt:lpstr>
      <vt:lpstr>День здоровья в нашей школе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2014-01-17T18:14:10Z</dcterms:created>
  <dcterms:modified xsi:type="dcterms:W3CDTF">2025-09-21T17:02:15Z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