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3" r:id="rId7"/>
    <p:sldId id="260" r:id="rId8"/>
    <p:sldId id="262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12192000" cy="6858000"/>
  <p:defaultTextStyle>
    <a:defPPr>
      <a:defRPr lang="ru-RU"/>
    </a:def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58" y="67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userDrawn="1">
  <p:cSld name="Title Slid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17.10.2025</a:t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>‹#›</a:t>
            </a:fld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871530" y="3212975"/>
            <a:ext cx="8534399" cy="1752599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/>
              <a:t>Образец подзаголовка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auto">
          <a:xfrm>
            <a:off x="920054" y="1204857"/>
            <a:ext cx="10339617" cy="1910715"/>
          </a:xfrm>
        </p:spPr>
        <p:txBody>
          <a:bodyPr anchor="b"/>
          <a:lstStyle>
            <a:lvl1pPr algn="ctr">
              <a:defRPr sz="5400" b="0" cap="none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17.10.2025</a:t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>‹#›</a:t>
            </a:fld>
            <a:endParaRPr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32331" y="1484784"/>
            <a:ext cx="10312995" cy="4104455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13" name="Title 10"/>
          <p:cNvSpPr>
            <a:spLocks noGrp="1"/>
          </p:cNvSpPr>
          <p:nvPr>
            <p:ph type="title"/>
          </p:nvPr>
        </p:nvSpPr>
        <p:spPr bwMode="auto">
          <a:xfrm>
            <a:off x="925158" y="116631"/>
            <a:ext cx="10341684" cy="1054250"/>
          </a:xfrm>
        </p:spPr>
        <p:txBody>
          <a:bodyPr/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17.10.2025</a:t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>‹#›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17.10.2025</a:t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>‹#›</a:t>
            </a:fld>
            <a:endParaRPr/>
          </a:p>
        </p:txBody>
      </p:sp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719402" y="1556793"/>
            <a:ext cx="5071871" cy="4563770"/>
          </a:xfrm>
        </p:spPr>
        <p:txBody>
          <a:bodyPr/>
          <a:lstStyle>
            <a:lvl1pPr marL="174623" indent="-174623">
              <a:defRPr sz="2400"/>
            </a:lvl1pPr>
            <a:lvl2pPr marL="533399" indent="-174623">
              <a:defRPr sz="2000"/>
            </a:lvl2pPr>
            <a:lvl3pPr marL="892174" indent="-173037">
              <a:tabLst>
                <a:tab pos="804862" algn="l"/>
              </a:tabLst>
              <a:defRPr sz="1800"/>
            </a:lvl3pPr>
            <a:lvl4pPr marL="1252537" indent="-174623">
              <a:defRPr sz="1600"/>
            </a:lvl4pPr>
            <a:lvl5pPr marL="1523999" indent="-174623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13"/>
          </p:nvPr>
        </p:nvSpPr>
        <p:spPr bwMode="auto">
          <a:xfrm>
            <a:off x="6288021" y="1556793"/>
            <a:ext cx="5071871" cy="4563770"/>
          </a:xfrm>
        </p:spPr>
        <p:txBody>
          <a:bodyPr/>
          <a:lstStyle>
            <a:lvl1pPr marL="174623" indent="-174623">
              <a:defRPr sz="2400"/>
            </a:lvl1pPr>
            <a:lvl2pPr marL="533399" indent="-174623">
              <a:defRPr sz="2000"/>
            </a:lvl2pPr>
            <a:lvl3pPr marL="892174" indent="-173037">
              <a:tabLst>
                <a:tab pos="804862" algn="l"/>
              </a:tabLst>
              <a:defRPr sz="1800"/>
            </a:lvl3pPr>
            <a:lvl4pPr marL="1252537" indent="-174623">
              <a:defRPr sz="1600"/>
            </a:lvl4pPr>
            <a:lvl5pPr marL="1523999" indent="-174623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9402" y="1556791"/>
            <a:ext cx="5080583" cy="658367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719402" y="2492895"/>
            <a:ext cx="5071871" cy="3627666"/>
          </a:xfrm>
        </p:spPr>
        <p:txBody>
          <a:bodyPr/>
          <a:lstStyle>
            <a:lvl1pPr marL="174623" indent="-174623">
              <a:defRPr sz="2400"/>
            </a:lvl1pPr>
            <a:lvl2pPr marL="533399" indent="-174623">
              <a:defRPr sz="2000"/>
            </a:lvl2pPr>
            <a:lvl3pPr marL="892174" indent="-173037">
              <a:tabLst>
                <a:tab pos="804862" algn="l"/>
              </a:tabLst>
              <a:defRPr sz="1800"/>
            </a:lvl3pPr>
            <a:lvl4pPr marL="1252537" indent="-174623">
              <a:defRPr sz="1600"/>
            </a:lvl4pPr>
            <a:lvl5pPr marL="1523999" indent="-174623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384031" y="1556791"/>
            <a:ext cx="5074114" cy="658367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17.10.2025</a:t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>‹#›</a:t>
            </a:fld>
            <a:endParaRPr/>
          </a:p>
        </p:txBody>
      </p:sp>
      <p:sp>
        <p:nvSpPr>
          <p:cNvPr id="19" name="Content Placeholder 3"/>
          <p:cNvSpPr>
            <a:spLocks noGrp="1"/>
          </p:cNvSpPr>
          <p:nvPr>
            <p:ph sz="half" idx="13"/>
          </p:nvPr>
        </p:nvSpPr>
        <p:spPr bwMode="auto">
          <a:xfrm>
            <a:off x="6288021" y="2492897"/>
            <a:ext cx="5071871" cy="3780066"/>
          </a:xfrm>
        </p:spPr>
        <p:txBody>
          <a:bodyPr/>
          <a:lstStyle>
            <a:lvl1pPr marL="174623" indent="-174623">
              <a:defRPr sz="2400"/>
            </a:lvl1pPr>
            <a:lvl2pPr marL="533399" indent="-174623">
              <a:defRPr sz="2000"/>
            </a:lvl2pPr>
            <a:lvl3pPr marL="892174" indent="-173037">
              <a:tabLst>
                <a:tab pos="804862" algn="l"/>
              </a:tabLst>
              <a:defRPr sz="1800"/>
            </a:lvl3pPr>
            <a:lvl4pPr marL="1252537" indent="-174623">
              <a:defRPr sz="1600"/>
            </a:lvl4pPr>
            <a:lvl5pPr marL="1523999" indent="-174623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17.10.2025</a:t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17.10.2025</a:t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712773" y="596974"/>
            <a:ext cx="4563310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922668" y="559398"/>
            <a:ext cx="5488889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712773" y="2618910"/>
            <a:ext cx="4548966" cy="350219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17.10.2025</a:t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03642" y="4668818"/>
            <a:ext cx="10356027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917985" y="5324305"/>
            <a:ext cx="1034168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2543606" y="620687"/>
            <a:ext cx="6929454" cy="3897818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/>
              <a:t>Вставка рисунка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17.10.2025</a:t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925158" y="116631"/>
            <a:ext cx="10341684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32330" y="1772815"/>
            <a:ext cx="10327339" cy="4320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17.10.2025</a:t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>
        <a:defRPr>
          <a:solidFill>
            <a:schemeClr val="tx2"/>
          </a:solidFill>
        </a:defRPr>
      </a:lvl2pPr>
      <a:lvl3pPr>
        <a:defRPr>
          <a:solidFill>
            <a:schemeClr val="tx2"/>
          </a:solidFill>
        </a:defRPr>
      </a:lvl3pPr>
      <a:lvl4pPr>
        <a:defRPr>
          <a:solidFill>
            <a:schemeClr val="tx2"/>
          </a:solidFill>
        </a:defRPr>
      </a:lvl4pPr>
      <a:lvl5pPr>
        <a:defRPr>
          <a:solidFill>
            <a:schemeClr val="tx2"/>
          </a:solidFill>
        </a:defRPr>
      </a:lvl5pPr>
      <a:lvl6pPr>
        <a:defRPr>
          <a:solidFill>
            <a:schemeClr val="tx2"/>
          </a:solidFill>
        </a:defRPr>
      </a:lvl6pPr>
      <a:lvl7pPr>
        <a:defRPr>
          <a:solidFill>
            <a:schemeClr val="tx2"/>
          </a:solidFill>
        </a:defRPr>
      </a:lvl7pPr>
      <a:lvl8pPr>
        <a:defRPr>
          <a:solidFill>
            <a:schemeClr val="tx2"/>
          </a:solidFill>
        </a:defRPr>
      </a:lvl8pPr>
      <a:lvl9pPr>
        <a:defRPr>
          <a:solidFill>
            <a:schemeClr val="tx2"/>
          </a:solidFill>
        </a:defRPr>
      </a:lvl9pPr>
    </p:titleStyle>
    <p:bodyStyle>
      <a:lvl1pPr marL="342900" indent="-342900" algn="l" defTabSz="914400">
        <a:spcBef>
          <a:spcPts val="0"/>
        </a:spcBef>
        <a:buClrTx/>
        <a:buFont typeface="Arial"/>
        <a:buChar char="•"/>
        <a:defRPr sz="24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54379" indent="-342900" algn="l" defTabSz="914400">
        <a:spcBef>
          <a:spcPts val="0"/>
        </a:spcBef>
        <a:buClrTx/>
        <a:buFont typeface="Times New Roman"/>
        <a:buChar char="–"/>
        <a:defRPr sz="2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20140" indent="-342900" algn="l" defTabSz="914400">
        <a:spcBef>
          <a:spcPts val="0"/>
        </a:spcBef>
        <a:buClrTx/>
        <a:buFont typeface="Arial"/>
        <a:buChar char="•"/>
        <a:defRPr sz="20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474470" indent="-285750" algn="l" defTabSz="914400">
        <a:spcBef>
          <a:spcPts val="0"/>
        </a:spcBef>
        <a:buClrTx/>
        <a:buFont typeface="Times New Roman"/>
        <a:buChar char="–"/>
        <a:defRPr sz="18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794509" indent="-285750" algn="l" defTabSz="914400">
        <a:spcBef>
          <a:spcPts val="0"/>
        </a:spcBef>
        <a:buClrTx/>
        <a:buFont typeface="Times New Roman"/>
        <a:buChar char="»"/>
        <a:defRPr sz="16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>
        <a:spcBef>
          <a:spcPts val="398"/>
        </a:spcBef>
        <a:buClr>
          <a:schemeClr val="accent1"/>
        </a:buClr>
        <a:buFont typeface="Wingdings"/>
        <a:buChar char="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>
        <a:spcBef>
          <a:spcPts val="398"/>
        </a:spcBef>
        <a:buClr>
          <a:schemeClr val="accent1"/>
        </a:buClr>
        <a:buFont typeface="Wingdings"/>
        <a:buChar char="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>
        <a:spcBef>
          <a:spcPts val="398"/>
        </a:spcBef>
        <a:buClr>
          <a:schemeClr val="accent1"/>
        </a:buClr>
        <a:buFont typeface="Wingdings"/>
        <a:buChar char="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>
        <a:spcBef>
          <a:spcPts val="398"/>
        </a:spcBef>
        <a:buClr>
          <a:schemeClr val="accent1"/>
        </a:buClr>
        <a:buFont typeface="Wingdings"/>
        <a:buChar char="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7.wdp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microsoft.com/office/2007/relationships/hdphoto" Target="../media/hdphoto16.wdp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microsoft.com/office/2007/relationships/hdphoto" Target="../media/hdphoto13.wdp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69979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buNone/>
              <a:defRPr/>
            </a:pPr>
            <a:r>
              <a:rPr sz="3600" b="0" strike="noStrike" spc="0">
                <a:solidFill>
                  <a:srgbClr val="000000"/>
                </a:solidFill>
                <a:latin typeface="Liberation Sans"/>
                <a:cs typeface="Liberation Sans"/>
              </a:rPr>
              <a:t>Чернышева Карина Александровна</a:t>
            </a:r>
            <a:br>
              <a:rPr sz="3600" b="0" strike="noStrike" spc="0">
                <a:solidFill>
                  <a:srgbClr val="000000"/>
                </a:solidFill>
                <a:latin typeface="Liberation Sans"/>
                <a:cs typeface="Liberation Sans"/>
              </a:rPr>
            </a:br>
            <a:r>
              <a:rPr lang="ru-RU" sz="2600" b="0" i="0" u="none" strike="noStrike" cap="none" spc="0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учитель иностранных языков МАОУ «СОШ г. Суздаля»</a:t>
            </a:r>
            <a:endParaRPr sz="2600" b="0" strike="noStrike" spc="0">
              <a:solidFill>
                <a:srgbClr val="000000"/>
              </a:solidFill>
              <a:latin typeface="Liberation Sans"/>
              <a:cs typeface="Liberation Sans"/>
            </a:endParaRPr>
          </a:p>
          <a:p>
            <a:pPr indent="0" algn="ctr">
              <a:buNone/>
              <a:defRPr/>
            </a:pPr>
            <a:r>
              <a:rPr lang="ru-RU" sz="2600" b="0" i="0" u="none" strike="noStrike" cap="none" spc="0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г. Суздаль</a:t>
            </a:r>
            <a:endParaRPr sz="2600" b="0" strike="noStrike" spc="0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 bwMode="auto">
          <a:xfrm>
            <a:off x="874749" y="3602160"/>
            <a:ext cx="10175874" cy="165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ctr">
              <a:buNone/>
              <a:defRPr/>
            </a:pPr>
            <a:r>
              <a:rPr sz="3600" b="0" strike="noStrike" spc="0" dirty="0" err="1">
                <a:solidFill>
                  <a:srgbClr val="000000"/>
                </a:solidFill>
                <a:latin typeface="Liberation Sans"/>
                <a:cs typeface="Liberation Sans"/>
              </a:rPr>
              <a:t>Презентация</a:t>
            </a:r>
            <a:r>
              <a:rPr sz="3600" b="0" strike="noStrike" spc="0" dirty="0">
                <a:solidFill>
                  <a:srgbClr val="000000"/>
                </a:solidFill>
                <a:latin typeface="Liberation Sans"/>
                <a:cs typeface="Liberation Sans"/>
              </a:rPr>
              <a:t> к </a:t>
            </a:r>
            <a:r>
              <a:rPr sz="3600" b="0" strike="noStrike" spc="0" dirty="0" err="1">
                <a:solidFill>
                  <a:srgbClr val="000000"/>
                </a:solidFill>
                <a:latin typeface="Liberation Sans"/>
                <a:cs typeface="Liberation Sans"/>
              </a:rPr>
              <a:t>уроку</a:t>
            </a:r>
            <a:r>
              <a:rPr sz="3600" b="0" strike="noStrike" spc="0" dirty="0">
                <a:solidFill>
                  <a:srgbClr val="000000"/>
                </a:solidFill>
                <a:latin typeface="Liberation Sans"/>
                <a:cs typeface="Liberation Sans"/>
              </a:rPr>
              <a:t> </a:t>
            </a:r>
            <a:r>
              <a:rPr sz="3600" b="0" strike="noStrike" spc="0" dirty="0" err="1">
                <a:solidFill>
                  <a:srgbClr val="000000"/>
                </a:solidFill>
                <a:latin typeface="Liberation Sans"/>
                <a:cs typeface="Liberation Sans"/>
              </a:rPr>
              <a:t>по</a:t>
            </a:r>
            <a:r>
              <a:rPr sz="3600" b="0" strike="noStrike" spc="0" dirty="0">
                <a:solidFill>
                  <a:srgbClr val="000000"/>
                </a:solidFill>
                <a:latin typeface="Liberation Sans"/>
                <a:cs typeface="Liberation Sans"/>
              </a:rPr>
              <a:t> </a:t>
            </a:r>
            <a:r>
              <a:rPr sz="3600" b="0" strike="noStrike" spc="0" dirty="0" err="1">
                <a:solidFill>
                  <a:srgbClr val="000000"/>
                </a:solidFill>
                <a:latin typeface="Liberation Sans"/>
                <a:cs typeface="Liberation Sans"/>
              </a:rPr>
              <a:t>учебному</a:t>
            </a:r>
            <a:r>
              <a:rPr sz="3600" b="0" strike="noStrike" spc="0" dirty="0">
                <a:solidFill>
                  <a:srgbClr val="000000"/>
                </a:solidFill>
                <a:latin typeface="Liberation Sans"/>
                <a:cs typeface="Liberation Sans"/>
              </a:rPr>
              <a:t> </a:t>
            </a:r>
            <a:r>
              <a:rPr sz="3600" b="0" strike="noStrike" spc="0" dirty="0" err="1">
                <a:solidFill>
                  <a:srgbClr val="000000"/>
                </a:solidFill>
                <a:latin typeface="Liberation Sans"/>
                <a:cs typeface="Liberation Sans"/>
              </a:rPr>
              <a:t>предмету</a:t>
            </a:r>
            <a:r>
              <a:rPr sz="3600" b="0" strike="noStrike" spc="0" dirty="0">
                <a:solidFill>
                  <a:srgbClr val="000000"/>
                </a:solidFill>
                <a:latin typeface="Liberation Sans"/>
                <a:cs typeface="Liberation Sans"/>
              </a:rPr>
              <a:t> «</a:t>
            </a:r>
            <a:r>
              <a:rPr sz="3600" b="0" strike="noStrike" spc="0" dirty="0" err="1">
                <a:solidFill>
                  <a:srgbClr val="000000"/>
                </a:solidFill>
                <a:latin typeface="Liberation Sans"/>
                <a:cs typeface="Liberation Sans"/>
              </a:rPr>
              <a:t>Английский</a:t>
            </a:r>
            <a:r>
              <a:rPr sz="3600" b="0" strike="noStrike" spc="0" dirty="0">
                <a:solidFill>
                  <a:srgbClr val="000000"/>
                </a:solidFill>
                <a:latin typeface="Liberation Sans"/>
                <a:cs typeface="Liberation Sans"/>
              </a:rPr>
              <a:t> </a:t>
            </a:r>
            <a:r>
              <a:rPr sz="3600" b="0" strike="noStrike" spc="0" dirty="0" err="1">
                <a:solidFill>
                  <a:srgbClr val="000000"/>
                </a:solidFill>
                <a:latin typeface="Liberation Sans"/>
                <a:cs typeface="Liberation Sans"/>
              </a:rPr>
              <a:t>язык</a:t>
            </a:r>
            <a:r>
              <a:rPr sz="3600" b="0" strike="noStrike" spc="0" dirty="0">
                <a:solidFill>
                  <a:srgbClr val="000000"/>
                </a:solidFill>
                <a:latin typeface="Liberation Sans"/>
                <a:cs typeface="Liberation Sans"/>
              </a:rPr>
              <a:t>» в 6-ом </a:t>
            </a:r>
            <a:r>
              <a:rPr sz="3600" b="0" strike="noStrike" spc="0" dirty="0" err="1">
                <a:solidFill>
                  <a:srgbClr val="000000"/>
                </a:solidFill>
                <a:latin typeface="Liberation Sans"/>
                <a:cs typeface="Liberation Sans"/>
              </a:rPr>
              <a:t>классе</a:t>
            </a:r>
            <a:r>
              <a:rPr sz="3600" b="0" strike="noStrike" spc="0" dirty="0">
                <a:solidFill>
                  <a:srgbClr val="000000"/>
                </a:solidFill>
                <a:latin typeface="Liberation Sans"/>
                <a:cs typeface="Liberation Sans"/>
              </a:rPr>
              <a:t> </a:t>
            </a:r>
            <a:r>
              <a:rPr sz="3600" b="0" strike="noStrike" spc="0" dirty="0" err="1">
                <a:solidFill>
                  <a:srgbClr val="000000"/>
                </a:solidFill>
                <a:latin typeface="Liberation Sans"/>
                <a:cs typeface="Liberation Sans"/>
              </a:rPr>
              <a:t>на</a:t>
            </a:r>
            <a:r>
              <a:rPr sz="3600" b="0" strike="noStrike" spc="0" dirty="0">
                <a:solidFill>
                  <a:srgbClr val="000000"/>
                </a:solidFill>
                <a:latin typeface="Liberation Sans"/>
                <a:cs typeface="Liberation Sans"/>
              </a:rPr>
              <a:t> </a:t>
            </a:r>
            <a:r>
              <a:rPr sz="3600" b="0" strike="noStrike" spc="0" dirty="0" err="1">
                <a:solidFill>
                  <a:srgbClr val="000000"/>
                </a:solidFill>
                <a:latin typeface="Liberation Sans"/>
                <a:cs typeface="Liberation Sans"/>
              </a:rPr>
              <a:t>тему</a:t>
            </a:r>
            <a:r>
              <a:rPr sz="3600" b="0" strike="noStrike" spc="0" dirty="0">
                <a:solidFill>
                  <a:srgbClr val="000000"/>
                </a:solidFill>
                <a:latin typeface="Liberation Sans"/>
                <a:cs typeface="Liberation Sans"/>
              </a:rPr>
              <a:t> «</a:t>
            </a:r>
            <a:r>
              <a:rPr sz="3600" b="0" strike="noStrike" spc="0" dirty="0" err="1">
                <a:solidFill>
                  <a:srgbClr val="000000"/>
                </a:solidFill>
                <a:latin typeface="Liberation Sans"/>
                <a:cs typeface="Liberation Sans"/>
              </a:rPr>
              <a:t>Предметы</a:t>
            </a:r>
            <a:r>
              <a:rPr sz="3600" b="0" strike="noStrike" spc="0" dirty="0">
                <a:solidFill>
                  <a:srgbClr val="000000"/>
                </a:solidFill>
                <a:latin typeface="Liberation Sans"/>
                <a:cs typeface="Liberation Sans"/>
              </a:rPr>
              <a:t> </a:t>
            </a:r>
            <a:r>
              <a:rPr sz="3600" b="0" strike="noStrike" spc="0" dirty="0" err="1">
                <a:solidFill>
                  <a:srgbClr val="000000"/>
                </a:solidFill>
                <a:latin typeface="Liberation Sans"/>
                <a:cs typeface="Liberation Sans"/>
              </a:rPr>
              <a:t>мебели</a:t>
            </a:r>
            <a:r>
              <a:rPr sz="3600" b="0" strike="noStrike" spc="0" dirty="0">
                <a:solidFill>
                  <a:srgbClr val="000000"/>
                </a:solidFill>
                <a:latin typeface="Liberation Sans"/>
                <a:cs typeface="Liberation Sans"/>
              </a:rPr>
              <a:t>. </a:t>
            </a:r>
            <a:r>
              <a:rPr sz="3600" b="0" strike="noStrike" spc="0" dirty="0" err="1">
                <a:solidFill>
                  <a:srgbClr val="000000"/>
                </a:solidFill>
                <a:latin typeface="Liberation Sans"/>
                <a:cs typeface="Liberation Sans"/>
              </a:rPr>
              <a:t>Описание</a:t>
            </a:r>
            <a:r>
              <a:rPr sz="3600" b="0" strike="noStrike" spc="0" dirty="0">
                <a:solidFill>
                  <a:srgbClr val="000000"/>
                </a:solidFill>
                <a:latin typeface="Liberation Sans"/>
                <a:cs typeface="Liberation Sans"/>
              </a:rPr>
              <a:t> </a:t>
            </a:r>
            <a:r>
              <a:rPr sz="3600" b="0" strike="noStrike" spc="0" dirty="0" err="1" smtClean="0">
                <a:solidFill>
                  <a:srgbClr val="000000"/>
                </a:solidFill>
                <a:latin typeface="Liberation Sans"/>
                <a:cs typeface="Liberation Sans"/>
              </a:rPr>
              <a:t>комнаты</a:t>
            </a:r>
            <a:r>
              <a:rPr lang="en-US" sz="3600" dirty="0">
                <a:solidFill>
                  <a:srgbClr val="000000"/>
                </a:solidFill>
                <a:latin typeface="Liberation Sans"/>
                <a:cs typeface="Liberation Sans"/>
              </a:rPr>
              <a:t>.</a:t>
            </a:r>
            <a:r>
              <a:rPr sz="3600" b="0" strike="noStrike" spc="0" dirty="0" smtClean="0">
                <a:solidFill>
                  <a:srgbClr val="000000"/>
                </a:solidFill>
                <a:latin typeface="Liberation Sans"/>
                <a:cs typeface="Liberation Sans"/>
              </a:rPr>
              <a:t>»</a:t>
            </a:r>
            <a:endParaRPr sz="2400" b="0" strike="noStrike" spc="0" dirty="0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695" y="3565409"/>
            <a:ext cx="2257655" cy="27295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914" y="1389711"/>
            <a:ext cx="5054022" cy="37737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012" y="3772513"/>
            <a:ext cx="2349402" cy="284048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04780" y="55217"/>
            <a:ext cx="10341684" cy="1054250"/>
          </a:xfrm>
        </p:spPr>
        <p:txBody>
          <a:bodyPr/>
          <a:lstStyle/>
          <a:p>
            <a:r>
              <a:rPr lang="en-US" sz="6000" b="1" dirty="0" smtClean="0"/>
              <a:t>What is there in the </a:t>
            </a:r>
            <a:r>
              <a:rPr lang="en-US" sz="6000" b="1" i="1" dirty="0" smtClean="0"/>
              <a:t>kitchen</a:t>
            </a:r>
            <a:r>
              <a:rPr lang="en-US" sz="6000" b="1" dirty="0" smtClean="0"/>
              <a:t>?</a:t>
            </a:r>
            <a:endParaRPr lang="ru-RU" sz="6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72263" y="3579755"/>
            <a:ext cx="2088231" cy="25711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2424" y="1323493"/>
            <a:ext cx="2161248" cy="32663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4249" y="4077072"/>
            <a:ext cx="4719928" cy="20589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489276" y="3567234"/>
            <a:ext cx="2182768" cy="25688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0" b="98167" l="1000" r="96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2502" y="3659953"/>
            <a:ext cx="2299208" cy="30656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99804" y="4186957"/>
            <a:ext cx="3141873" cy="25134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00" b="98600" l="0" r="96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3936" y="1811566"/>
            <a:ext cx="2331245" cy="15541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74" b="100000" l="8152" r="921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938" y="2060848"/>
            <a:ext cx="2794718" cy="279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932331" y="1340768"/>
            <a:ext cx="10276237" cy="1728191"/>
          </a:xfrm>
        </p:spPr>
        <p:txBody>
          <a:bodyPr>
            <a:normAutofit fontScale="92500" lnSpcReduction="10000"/>
          </a:bodyPr>
          <a:lstStyle/>
          <a:p>
            <a:r>
              <a:rPr lang="en-US" sz="5800" dirty="0" smtClean="0"/>
              <a:t>basin</a:t>
            </a:r>
            <a:r>
              <a:rPr lang="en-US" sz="5400" dirty="0" smtClean="0"/>
              <a:t>	</a:t>
            </a:r>
            <a:r>
              <a:rPr lang="en-US" dirty="0" smtClean="0"/>
              <a:t>					</a:t>
            </a:r>
          </a:p>
          <a:p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sz="6000" dirty="0" smtClean="0"/>
              <a:t>bathtub</a:t>
            </a:r>
            <a:endParaRPr lang="ru-RU" sz="6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6600" b="1" dirty="0" smtClean="0"/>
              <a:t>Bathroom</a:t>
            </a:r>
            <a:endParaRPr lang="ru-RU" sz="6600" b="1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028" y="3212976"/>
            <a:ext cx="5341182" cy="333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55" l="123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803" y="2524549"/>
            <a:ext cx="4676628" cy="358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4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3176960"/>
            <a:ext cx="2506479" cy="2506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215" y="1534382"/>
            <a:ext cx="3269961" cy="261504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</a:rPr>
              <a:t>What is there in the </a:t>
            </a:r>
            <a:r>
              <a:rPr lang="en-US" sz="5400" i="1" dirty="0" smtClean="0">
                <a:solidFill>
                  <a:schemeClr val="accent1">
                    <a:lumMod val="50000"/>
                  </a:schemeClr>
                </a:solidFill>
              </a:rPr>
              <a:t>bathroom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ru-RU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736" y="4217269"/>
            <a:ext cx="3720786" cy="23233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681" y="4408919"/>
            <a:ext cx="5176720" cy="21884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8252" y="1844824"/>
            <a:ext cx="3081107" cy="23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35360" y="1484784"/>
            <a:ext cx="11233247" cy="4896544"/>
          </a:xfrm>
        </p:spPr>
        <p:txBody>
          <a:bodyPr>
            <a:normAutofit fontScale="92500"/>
          </a:bodyPr>
          <a:lstStyle/>
          <a:p>
            <a:pPr indent="457200" algn="just"/>
            <a:r>
              <a:rPr lang="ru-RU" dirty="0" smtClean="0"/>
              <a:t>Данная презентация направлена на закрепление лексики по теме «Предметы мебели» и актуализацию лексических знаний в привычных грамматических конструкциях.</a:t>
            </a:r>
          </a:p>
          <a:p>
            <a:pPr indent="457200" algn="just"/>
            <a:endParaRPr lang="ru-RU" dirty="0"/>
          </a:p>
          <a:p>
            <a:pPr indent="457200" algn="just"/>
            <a:r>
              <a:rPr lang="ru-RU" dirty="0" smtClean="0"/>
              <a:t>Дети повторяют изученные лексические единицы. Затем им предлагается обставить комнату по своему вкусу. Учащиеся расставляют предметы мебели, поясняя свои действия. </a:t>
            </a:r>
          </a:p>
          <a:p>
            <a:pPr indent="457200" algn="just"/>
            <a:endParaRPr lang="ru-RU" dirty="0"/>
          </a:p>
          <a:p>
            <a:pPr indent="457200" algn="just"/>
            <a:r>
              <a:rPr lang="ru-RU" dirty="0" smtClean="0"/>
              <a:t>Эффективность данного метода работы заключается в том, что учащиеся не только совершенствуют языковые навыки и умения, но и фантазируют, создают свой собственный интерьер, поэтому их высказывания становятся мотивированными, а процесс обучения увлекательным.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Пояснительная записка.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8994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8262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8646880" name="Рисунок 318646879" title="Sofa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8" b="89862" l="1869" r="99466"/>
                    </a14:imgEffect>
                  </a14:imgLayer>
                </a14:imgProps>
              </a:ext>
            </a:extLst>
          </a:blip>
          <a:stretch/>
        </p:blipFill>
        <p:spPr bwMode="auto">
          <a:xfrm flipH="1">
            <a:off x="220146" y="1142718"/>
            <a:ext cx="4599856" cy="26642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6000" b="1" dirty="0" smtClean="0"/>
              <a:t>Living room</a:t>
            </a:r>
            <a:endParaRPr lang="ru-RU" sz="6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500" l="6067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2802" y="567546"/>
            <a:ext cx="4461240" cy="297416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26668" y="1360878"/>
            <a:ext cx="2263737" cy="792088"/>
          </a:xfrm>
        </p:spPr>
        <p:txBody>
          <a:bodyPr>
            <a:normAutofit lnSpcReduction="10000"/>
          </a:bodyPr>
          <a:lstStyle/>
          <a:p>
            <a:r>
              <a:rPr lang="en-US" sz="3600" b="1" dirty="0" smtClean="0"/>
              <a:t>	</a:t>
            </a:r>
            <a:r>
              <a:rPr lang="en-US" sz="4800" b="1" dirty="0" smtClean="0"/>
              <a:t>sofa</a:t>
            </a:r>
            <a:endParaRPr lang="ru-RU" sz="4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000" l="5125" r="96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15" y="3974442"/>
            <a:ext cx="3833745" cy="28753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75" b="943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9815" y="3643799"/>
            <a:ext cx="3240361" cy="324036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-233070" y="3620499"/>
            <a:ext cx="39597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/>
              <a:t>	</a:t>
            </a:r>
            <a:r>
              <a:rPr lang="en-US" sz="4000" b="1" dirty="0" smtClean="0"/>
              <a:t>coffee table</a:t>
            </a:r>
            <a:endParaRPr lang="ru-RU" sz="1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408368" y="1273867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armchair</a:t>
            </a:r>
            <a:endParaRPr lang="ru-RU" sz="3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718154" y="3099128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painting</a:t>
            </a:r>
            <a:endParaRPr lang="ru-RU" sz="4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20" b="97956" l="2648" r="997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9449" y="4631305"/>
            <a:ext cx="2625424" cy="18313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73218" y="3714862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cushion</a:t>
            </a:r>
            <a:endParaRPr lang="ru-RU" sz="4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0744" y="2736365"/>
            <a:ext cx="3672408" cy="366585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7328" y="1169461"/>
            <a:ext cx="12097343" cy="4419778"/>
          </a:xfrm>
        </p:spPr>
        <p:txBody>
          <a:bodyPr/>
          <a:lstStyle/>
          <a:p>
            <a:pPr algn="l"/>
            <a:r>
              <a:rPr lang="en-US" dirty="0" smtClean="0"/>
              <a:t>									</a:t>
            </a:r>
            <a:r>
              <a:rPr lang="en-US" sz="3600" b="1" dirty="0" smtClean="0"/>
              <a:t>bookshelf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sz="4000" b="1" dirty="0" smtClean="0"/>
              <a:t>lamp		</a:t>
            </a:r>
            <a:r>
              <a:rPr lang="en-US" dirty="0" smtClean="0"/>
              <a:t>	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sz="3600" b="1" dirty="0" smtClean="0"/>
              <a:t>	fireplace</a:t>
            </a:r>
          </a:p>
          <a:p>
            <a:pPr algn="l"/>
            <a:endParaRPr lang="en-US" sz="3600" b="1" dirty="0"/>
          </a:p>
          <a:p>
            <a:pPr algn="l"/>
            <a:r>
              <a:rPr lang="en-US" sz="3600" b="1" dirty="0" smtClean="0"/>
              <a:t>									TV set</a:t>
            </a:r>
            <a:r>
              <a:rPr lang="en-US" dirty="0" smtClean="0"/>
              <a:t>			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6600" b="1" dirty="0"/>
              <a:t>Living </a:t>
            </a:r>
            <a:r>
              <a:rPr lang="de-DE" sz="6600" b="1" dirty="0" err="1"/>
              <a:t>room</a:t>
            </a:r>
            <a:endParaRPr lang="ru-RU" sz="6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4116860"/>
            <a:ext cx="4493141" cy="24751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640" y="3050268"/>
            <a:ext cx="3457595" cy="34575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4423" y="1135624"/>
            <a:ext cx="4932091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88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170" y="2195928"/>
            <a:ext cx="3978003" cy="2307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385" y="4423146"/>
            <a:ext cx="3302978" cy="2478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1146" y="759852"/>
            <a:ext cx="2230398" cy="22345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404" y="1494644"/>
            <a:ext cx="2016225" cy="2379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307021" y="983765"/>
            <a:ext cx="3326977" cy="28052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1404" y="4497433"/>
            <a:ext cx="3367159" cy="18523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360" y="5032886"/>
            <a:ext cx="3474157" cy="18251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0906" y="1459336"/>
            <a:ext cx="3161272" cy="315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88645" y="3349812"/>
            <a:ext cx="3528925" cy="2716490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35360" y="2208"/>
            <a:ext cx="11593288" cy="1054250"/>
          </a:xfrm>
        </p:spPr>
        <p:txBody>
          <a:bodyPr/>
          <a:lstStyle/>
          <a:p>
            <a:pPr algn="l"/>
            <a:r>
              <a:rPr lang="en-US" sz="4800" b="1" dirty="0" smtClean="0"/>
              <a:t>What do you have in your </a:t>
            </a:r>
            <a:r>
              <a:rPr lang="en-US" sz="4800" b="1" i="1" dirty="0" smtClean="0"/>
              <a:t>living room</a:t>
            </a:r>
            <a:r>
              <a:rPr lang="en-US" sz="4800" b="1" dirty="0" smtClean="0"/>
              <a:t>?</a:t>
            </a:r>
            <a:endParaRPr lang="ru-RU" sz="48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007" y="4191918"/>
            <a:ext cx="2034654" cy="14162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91344" y="692695"/>
            <a:ext cx="11857317" cy="5832649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800" b="1" dirty="0" smtClean="0"/>
              <a:t>								</a:t>
            </a:r>
            <a:r>
              <a:rPr lang="en-US" sz="4800" b="1" dirty="0"/>
              <a:t>	</a:t>
            </a:r>
            <a:r>
              <a:rPr lang="en-US" sz="4800" b="1" dirty="0" smtClean="0"/>
              <a:t>   </a:t>
            </a:r>
          </a:p>
          <a:p>
            <a:pPr algn="l"/>
            <a:r>
              <a:rPr lang="en-US" sz="4800" b="1" dirty="0" smtClean="0"/>
              <a:t>plant</a:t>
            </a:r>
            <a:r>
              <a:rPr lang="en-US" sz="4800" b="1" dirty="0"/>
              <a:t>					wardrobe</a:t>
            </a:r>
          </a:p>
          <a:p>
            <a:pPr algn="l"/>
            <a:r>
              <a:rPr lang="en-US" sz="4800" b="1" dirty="0" smtClean="0"/>
              <a:t>					</a:t>
            </a:r>
            <a:endParaRPr lang="en-US" sz="4800" b="1" dirty="0"/>
          </a:p>
          <a:p>
            <a:pPr algn="l"/>
            <a:r>
              <a:rPr lang="en-US" sz="4800" b="1" dirty="0" smtClean="0"/>
              <a:t>	</a:t>
            </a:r>
          </a:p>
          <a:p>
            <a:pPr algn="l"/>
            <a:endParaRPr lang="en-US" sz="4800" b="1" dirty="0" smtClean="0"/>
          </a:p>
          <a:p>
            <a:pPr algn="l"/>
            <a:r>
              <a:rPr lang="en-US" sz="4800" b="1" dirty="0" smtClean="0"/>
              <a:t>bed					</a:t>
            </a:r>
          </a:p>
          <a:p>
            <a:pPr algn="l"/>
            <a:r>
              <a:rPr lang="en-US" sz="4800" b="1" dirty="0"/>
              <a:t>	</a:t>
            </a:r>
            <a:r>
              <a:rPr lang="en-US" sz="4800" b="1" dirty="0" smtClean="0"/>
              <a:t>						bedside</a:t>
            </a:r>
          </a:p>
          <a:p>
            <a:pPr algn="l"/>
            <a:r>
              <a:rPr lang="en-US" sz="4800" b="1" dirty="0"/>
              <a:t>	</a:t>
            </a:r>
            <a:r>
              <a:rPr lang="en-US" sz="4800" b="1" dirty="0" smtClean="0"/>
              <a:t>						table</a:t>
            </a:r>
            <a:endParaRPr lang="ru-RU" sz="48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6000" b="1" dirty="0" smtClean="0"/>
              <a:t>Bedroom</a:t>
            </a:r>
            <a:endParaRPr lang="ru-RU" sz="6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8" b="89886" l="2391" r="969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93359" y="3356992"/>
            <a:ext cx="5518048" cy="3783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89674" l="28533" r="94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4441" y="590058"/>
            <a:ext cx="5664629" cy="4248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5967" y="4486768"/>
            <a:ext cx="4016033" cy="2357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00" b="99400" l="3900" r="9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3512" y="965031"/>
            <a:ext cx="2577220" cy="257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37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4880" y="2138088"/>
            <a:ext cx="6809822" cy="4304149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79376" y="1170882"/>
            <a:ext cx="11305255" cy="4418358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/>
              <a:t>mirror	</a:t>
            </a:r>
            <a:r>
              <a:rPr lang="en-US" sz="3600" b="1" dirty="0" smtClean="0"/>
              <a:t>	    					  </a:t>
            </a:r>
            <a:r>
              <a:rPr lang="en-US" sz="4400" b="1" dirty="0" smtClean="0"/>
              <a:t>curtains</a:t>
            </a:r>
            <a:endParaRPr lang="en-US" sz="3600" b="1" dirty="0" smtClean="0"/>
          </a:p>
          <a:p>
            <a:pPr algn="l"/>
            <a:r>
              <a:rPr lang="en-US" sz="3600" b="1" dirty="0"/>
              <a:t>	</a:t>
            </a:r>
            <a:r>
              <a:rPr lang="en-US" sz="3600" b="1" dirty="0" smtClean="0"/>
              <a:t>		        </a:t>
            </a:r>
            <a:r>
              <a:rPr lang="en-US" sz="4800" b="1" dirty="0" smtClean="0"/>
              <a:t>carpet</a:t>
            </a:r>
            <a:endParaRPr lang="en-US" sz="4800" b="1" dirty="0"/>
          </a:p>
          <a:p>
            <a:pPr algn="l"/>
            <a:endParaRPr lang="ru-RU" sz="36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6000" b="1" dirty="0"/>
              <a:t>Bedroom</a:t>
            </a:r>
            <a:endParaRPr lang="ru-RU" sz="6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914" y="3140968"/>
            <a:ext cx="2975106" cy="22983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088" y="2276872"/>
            <a:ext cx="6496189" cy="433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68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212" y="1627850"/>
            <a:ext cx="5517358" cy="3785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5584" y="1432901"/>
            <a:ext cx="5663675" cy="4243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0516" y="3392653"/>
            <a:ext cx="2578832" cy="257883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1384" y="454811"/>
            <a:ext cx="10341684" cy="1054250"/>
          </a:xfrm>
        </p:spPr>
        <p:txBody>
          <a:bodyPr/>
          <a:lstStyle/>
          <a:p>
            <a:pPr algn="l"/>
            <a:r>
              <a:rPr lang="en-US" sz="6000" b="1" dirty="0" smtClean="0"/>
              <a:t>What do you have in your </a:t>
            </a:r>
            <a:r>
              <a:rPr lang="en-US" sz="6000" b="1" i="1" dirty="0" smtClean="0"/>
              <a:t>bedroom?</a:t>
            </a:r>
            <a:endParaRPr lang="ru-RU" sz="60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304" y="4601877"/>
            <a:ext cx="4017612" cy="23593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86" b="97571" l="11143" r="82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9154" y="4221088"/>
            <a:ext cx="2448272" cy="24482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158" y="4370969"/>
            <a:ext cx="2975106" cy="22983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4297" y="568751"/>
            <a:ext cx="5611979" cy="59714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63" l="3261" r="969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8429" y="1096703"/>
            <a:ext cx="2525519" cy="183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0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3000" r="83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60739"/>
            <a:ext cx="3810000" cy="304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902" r="898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6240" y="980728"/>
            <a:ext cx="3503711" cy="5296615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		</a:t>
            </a:r>
            <a:r>
              <a:rPr lang="en-US" sz="4400" b="1" dirty="0" smtClean="0"/>
              <a:t>fridge</a:t>
            </a:r>
          </a:p>
          <a:p>
            <a:pPr algn="l"/>
            <a:r>
              <a:rPr lang="en-US" sz="4400" b="1" dirty="0"/>
              <a:t>	</a:t>
            </a:r>
            <a:r>
              <a:rPr lang="en-US" sz="4400" b="1" dirty="0" smtClean="0"/>
              <a:t>			sink</a:t>
            </a:r>
          </a:p>
          <a:p>
            <a:pPr algn="l"/>
            <a:endParaRPr lang="en-US" sz="4400" b="1" dirty="0"/>
          </a:p>
          <a:p>
            <a:pPr algn="l"/>
            <a:endParaRPr lang="en-US" sz="4400" b="1" dirty="0" smtClean="0"/>
          </a:p>
          <a:p>
            <a:pPr algn="l"/>
            <a:r>
              <a:rPr lang="en-US" sz="4400" b="1" dirty="0" smtClean="0"/>
              <a:t>cooker</a:t>
            </a:r>
            <a:endParaRPr lang="ru-RU" sz="44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 b="1" dirty="0" smtClean="0"/>
              <a:t>Kitchen</a:t>
            </a:r>
            <a:endParaRPr lang="ru-RU" sz="5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5133" y="2924944"/>
            <a:ext cx="3402832" cy="226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62" y="1141862"/>
            <a:ext cx="2568164" cy="31012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16" y="4475279"/>
            <a:ext cx="5117404" cy="2227919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		</a:t>
            </a:r>
            <a:r>
              <a:rPr lang="en-US" sz="4400" b="1" dirty="0" smtClean="0"/>
              <a:t>chair</a:t>
            </a:r>
            <a:r>
              <a:rPr lang="en-US" dirty="0" smtClean="0"/>
              <a:t>  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							</a:t>
            </a:r>
            <a:r>
              <a:rPr lang="en-US" sz="4400" b="1" dirty="0" smtClean="0"/>
              <a:t>cupboard</a:t>
            </a:r>
          </a:p>
          <a:p>
            <a:pPr algn="l"/>
            <a:endParaRPr lang="en-US" sz="4400" b="1" dirty="0"/>
          </a:p>
          <a:p>
            <a:pPr algn="l"/>
            <a:r>
              <a:rPr lang="en-US" sz="4400" b="1" dirty="0" smtClean="0"/>
              <a:t>				table</a:t>
            </a:r>
          </a:p>
          <a:p>
            <a:pPr algn="l"/>
            <a:r>
              <a:rPr lang="en-US" sz="4400" b="1" dirty="0"/>
              <a:t>	</a:t>
            </a:r>
            <a:r>
              <a:rPr lang="en-US" sz="4400" b="1" dirty="0" smtClean="0"/>
              <a:t>		</a:t>
            </a:r>
            <a:r>
              <a:rPr lang="en-US" dirty="0" smtClean="0"/>
              <a:t>										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>Kitchen</a:t>
            </a:r>
            <a:endParaRPr lang="ru-RU" sz="6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064" y="3021864"/>
            <a:ext cx="5053329" cy="377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6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Lines">
  <a:themeElements>
    <a:clrScheme name="Lines">
      <a:dk1>
        <a:sysClr val="windowText" lastClr="000000"/>
      </a:dk1>
      <a:lt1>
        <a:srgbClr val="D4735E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3300"/>
      </a:hlink>
      <a:folHlink>
        <a:srgbClr val="B2B2B2"/>
      </a:folHlink>
    </a:clrScheme>
    <a:fontScheme name="Times New Roman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>
            <a:tint val="96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>
          <a:blip xmlns:r="http://schemas.openxmlformats.org/officeDocument/2006/relationships" r:embed="rId1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>
    <a:spDef>
      <a:spPr bwMode="auto"/>
      <a:bodyPr/>
      <a:lstStyle/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</TotalTime>
  <Words>161</Words>
  <Application>Microsoft Office PowerPoint</Application>
  <DocSecurity>0</DocSecurity>
  <PresentationFormat>Широкоэкранный</PresentationFormat>
  <Paragraphs>53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Liberation Sans</vt:lpstr>
      <vt:lpstr>Times New Roman</vt:lpstr>
      <vt:lpstr>Wingdings</vt:lpstr>
      <vt:lpstr>Lines</vt:lpstr>
      <vt:lpstr>Чернышева Карина Александровна учитель иностранных языков МАОУ «СОШ г. Суздаля» г. Суздаль</vt:lpstr>
      <vt:lpstr>Living room</vt:lpstr>
      <vt:lpstr>Living room</vt:lpstr>
      <vt:lpstr>What do you have in your living room?</vt:lpstr>
      <vt:lpstr>Bedroom</vt:lpstr>
      <vt:lpstr>Bedroom</vt:lpstr>
      <vt:lpstr>What do you have in your bedroom?</vt:lpstr>
      <vt:lpstr>Kitchen</vt:lpstr>
      <vt:lpstr>Kitchen</vt:lpstr>
      <vt:lpstr>What is there in the kitchen?</vt:lpstr>
      <vt:lpstr>Bathroom</vt:lpstr>
      <vt:lpstr>What is there in the bathroom?</vt:lpstr>
      <vt:lpstr>Пояснительная записка.</vt:lpstr>
      <vt:lpstr>Спасибо за внимание!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keywords/>
  <dc:description/>
  <cp:lastModifiedBy>Учитель</cp:lastModifiedBy>
  <cp:revision>29</cp:revision>
  <dcterms:created xsi:type="dcterms:W3CDTF">2023-08-25T13:22:51Z</dcterms:created>
  <dcterms:modified xsi:type="dcterms:W3CDTF">2025-10-17T18:52:01Z</dcterms:modified>
  <cp:category/>
  <dc:identifier/>
  <cp:contentStatus/>
  <dc:language>ru-RU</dc:language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1</vt:i4>
  </property>
  <property fmtid="{D5CDD505-2E9C-101B-9397-08002B2CF9AE}" pid="4" name="PresentationFormat">
    <vt:lpwstr>Широкоэкранный</vt:lpwstr>
  </property>
  <property fmtid="{D5CDD505-2E9C-101B-9397-08002B2CF9AE}" pid="5" name="Slides">
    <vt:i4>1</vt:i4>
  </property>
</Properties>
</file>