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51" r:id="rId1"/>
  </p:sldMasterIdLst>
  <p:notesMasterIdLst>
    <p:notesMasterId r:id="rId27"/>
  </p:notesMasterIdLst>
  <p:sldIdLst>
    <p:sldId id="256" r:id="rId2"/>
    <p:sldId id="266" r:id="rId3"/>
    <p:sldId id="267" r:id="rId4"/>
    <p:sldId id="269" r:id="rId5"/>
    <p:sldId id="287" r:id="rId6"/>
    <p:sldId id="289" r:id="rId7"/>
    <p:sldId id="288" r:id="rId8"/>
    <p:sldId id="284" r:id="rId9"/>
    <p:sldId id="281" r:id="rId10"/>
    <p:sldId id="264" r:id="rId11"/>
    <p:sldId id="285" r:id="rId12"/>
    <p:sldId id="276" r:id="rId13"/>
    <p:sldId id="283" r:id="rId14"/>
    <p:sldId id="290" r:id="rId15"/>
    <p:sldId id="261" r:id="rId16"/>
    <p:sldId id="291" r:id="rId17"/>
    <p:sldId id="277" r:id="rId18"/>
    <p:sldId id="286" r:id="rId19"/>
    <p:sldId id="273" r:id="rId20"/>
    <p:sldId id="274" r:id="rId21"/>
    <p:sldId id="275" r:id="rId22"/>
    <p:sldId id="263" r:id="rId23"/>
    <p:sldId id="278" r:id="rId24"/>
    <p:sldId id="265" r:id="rId25"/>
    <p:sldId id="279" r:id="rId2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3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11"/>
    <p:restoredTop sz="94610"/>
  </p:normalViewPr>
  <p:slideViewPr>
    <p:cSldViewPr snapToGrid="0" snapToObjects="1" showGuides="1">
      <p:cViewPr varScale="1">
        <p:scale>
          <a:sx n="98" d="100"/>
          <a:sy n="98" d="100"/>
        </p:scale>
        <p:origin x="-576" y="-90"/>
      </p:cViewPr>
      <p:guideLst>
        <p:guide orient="horz" pos="16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2913460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7C36C2BC-6A5B-4C1A-B2BF-D1146CD57E4A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2913460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7C36C2BC-6A5B-4C1A-B2BF-D1146CD57E4A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2913460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7C36C2BC-6A5B-4C1A-B2BF-D1146CD57E4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2913460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7C36C2BC-6A5B-4C1A-B2BF-D1146CD57E4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2913460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7C36C2BC-6A5B-4C1A-B2BF-D1146CD57E4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2913460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7C36C2BC-6A5B-4C1A-B2BF-D1146CD57E4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2913460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7C36C2BC-6A5B-4C1A-B2BF-D1146CD57E4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2913460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7C36C2BC-6A5B-4C1A-B2BF-D1146CD57E4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1242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640059"/>
            <a:ext cx="8458200" cy="916781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411957"/>
            <a:ext cx="18288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1957"/>
            <a:ext cx="62484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6694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258367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210314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4057650"/>
            <a:ext cx="8610600" cy="66198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6" y="500062"/>
            <a:ext cx="4292241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166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451485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4A0D5-CA1B-40A6-A3A4-D3ACB4849EDA}" type="datetimeFigureOut">
              <a:rPr lang="ru-RU" smtClean="0"/>
              <a:pPr/>
              <a:t>16.12.2025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6401-7D6C-4EA1-8FBC-5BC3FF510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438683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458200" cy="390525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457200"/>
            <a:ext cx="3008313" cy="360045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4149913"/>
            <a:ext cx="5867400" cy="576263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165622"/>
            <a:ext cx="86868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6694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12/16/2025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669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4857751"/>
            <a:ext cx="762000" cy="183356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79349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mailto:s_123_nov@edu54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microsoft.com/office/2007/relationships/hdphoto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image21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940725"/>
            <a:ext cx="7836600" cy="1293600"/>
          </a:xfrm>
          <a:prstGeom prst="rect">
            <a:avLst/>
          </a:prstGeom>
          <a:noFill/>
        </p:spPr>
        <p:txBody>
          <a:bodyPr wrap="square" lIns="0" tIns="0" rIns="0" bIns="0" rtlCol="0" anchor="b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Увеличительные приборы: Окно в микромир</a:t>
            </a: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1230244" y="2759875"/>
            <a:ext cx="5952600" cy="9489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Изучаем микромир с помощью луп и микроскопов – ключ к открытиям.
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217906" y="145915"/>
            <a:ext cx="4774833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</a:t>
            </a:r>
          </a:p>
          <a:p>
            <a:pPr algn="ctr"/>
            <a:r>
              <a:rPr lang="ru-RU" sz="9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_____________________«МИЧУРИНСКАЯ СРЕДНЯЯ ШКОЛА №123»_____________</a:t>
            </a:r>
            <a:endParaRPr lang="ru-RU" sz="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НОВОСИБИРСКОГО РАЙОНА НОВОСИБИРСКОЙ ОБЛАСТИ</a:t>
            </a:r>
            <a:endParaRPr lang="ru-RU" sz="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dirty="0" smtClean="0">
                <a:solidFill>
                  <a:schemeClr val="bg1"/>
                </a:solidFill>
              </a:rPr>
              <a:t>630526 Новосибирская область, Новосибирский район, п.Мичуринский,</a:t>
            </a:r>
          </a:p>
          <a:p>
            <a:pPr algn="ctr"/>
            <a:r>
              <a:rPr lang="ru-RU" sz="900" dirty="0" smtClean="0">
                <a:solidFill>
                  <a:schemeClr val="bg1"/>
                </a:solidFill>
              </a:rPr>
              <a:t>улица Снежная, д. 4а тел.: 294-43-29, </a:t>
            </a:r>
            <a:r>
              <a:rPr lang="ru-RU" sz="900" dirty="0" err="1" smtClean="0">
                <a:solidFill>
                  <a:schemeClr val="bg1"/>
                </a:solidFill>
              </a:rPr>
              <a:t>e-mail</a:t>
            </a:r>
            <a:r>
              <a:rPr lang="ru-RU" sz="900" dirty="0" smtClean="0">
                <a:solidFill>
                  <a:schemeClr val="bg1"/>
                </a:solidFill>
              </a:rPr>
              <a:t>: </a:t>
            </a:r>
            <a:r>
              <a:rPr lang="ru-RU" sz="900" u="sng" dirty="0" smtClean="0">
                <a:solidFill>
                  <a:schemeClr val="bg1"/>
                </a:solidFill>
                <a:hlinkClick r:id="rId4"/>
              </a:rPr>
              <a:t>s_123_nov@edu54.ru</a:t>
            </a:r>
            <a:endParaRPr lang="ru-RU" sz="9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972542" y="3339443"/>
            <a:ext cx="29604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Составила: учитель биологии МАОУ «Мичуринская школа  123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Юлия Сергеевна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Дерябко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2578" y="3342124"/>
            <a:ext cx="2704224" cy="1801376"/>
          </a:xfrm>
          <a:prstGeom prst="rect">
            <a:avLst/>
          </a:prstGeom>
          <a:noFill/>
        </p:spPr>
      </p:pic>
      <p:pic>
        <p:nvPicPr>
          <p:cNvPr id="5128" name="Picture 8" descr="Picture backgroun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2101" y="3342124"/>
            <a:ext cx="2636197" cy="175636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918298" y="1017395"/>
            <a:ext cx="5943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 Презентация к уроку по учебному предмету «Биология» </a:t>
            </a:r>
          </a:p>
          <a:p>
            <a:pPr algn="ctr"/>
            <a:r>
              <a:rPr lang="ru-RU" i="1" dirty="0" smtClean="0">
                <a:solidFill>
                  <a:schemeClr val="bg1"/>
                </a:solidFill>
              </a:rPr>
              <a:t>в 5-ом классе на тему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348" y="1143339"/>
            <a:ext cx="6655895" cy="265256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r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3485" y="218815"/>
            <a:ext cx="7871700" cy="8385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Применение микроскопа в различных сферах</a:t>
            </a:r>
            <a:r>
              <a:rPr lang="en-US" sz="3000" b="1" dirty="0">
                <a:solidFill>
                  <a:srgbClr val="0B424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675123" y="2869659"/>
            <a:ext cx="956502" cy="75701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090348" y="4233288"/>
            <a:ext cx="6655894" cy="701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B424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Микроскопы играют ключевую роль в научных и прикладных областях, помогая решать сложные задачи.</a:t>
            </a:r>
            <a:r>
              <a:rPr lang="en-US" sz="2400" dirty="0">
                <a:solidFill>
                  <a:srgbClr val="0B424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endParaRPr lang="en-US" sz="2400" dirty="0"/>
          </a:p>
        </p:txBody>
      </p:sp>
      <p:sp>
        <p:nvSpPr>
          <p:cNvPr id="8" name="Text 4"/>
          <p:cNvSpPr txBox="1"/>
          <p:nvPr/>
        </p:nvSpPr>
        <p:spPr>
          <a:xfrm flipV="1">
            <a:off x="870025" y="4981499"/>
            <a:ext cx="45719" cy="4571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0637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40332" y="193597"/>
            <a:ext cx="68677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4400" b="1" i="0">
                <a:solidFill>
                  <a:srgbClr val="7068F4"/>
                </a:solidFill>
                <a:latin typeface="Barlow"/>
              </a:defRP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История оптики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063750"/>
            <a:ext cx="16957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2200" b="1" i="0">
                <a:solidFill>
                  <a:srgbClr val="272525"/>
                </a:solidFill>
                <a:latin typeface="Barlow"/>
              </a:defRPr>
            </a:pPr>
            <a:r>
              <a:rPr lang="ru-RU" dirty="0" smtClean="0"/>
              <a:t>Древность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444230"/>
            <a:ext cx="169578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Люди давно заметили, что прозрачные камни могут увеличивать предметы. Так появились первые «линзы».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95785" y="2063750"/>
            <a:ext cx="21013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2200" b="1" i="0">
                <a:solidFill>
                  <a:srgbClr val="272525"/>
                </a:solidFill>
                <a:latin typeface="Barlow"/>
              </a:defRPr>
            </a:pPr>
            <a:r>
              <a:rPr lang="ru-RU" dirty="0" smtClean="0"/>
              <a:t>Средние века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95785" y="2571750"/>
            <a:ext cx="19260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XIII веке научились делать стекло, и появились первые очки и простые лупы. Зрение стало </a:t>
            </a:r>
          </a:p>
          <a:p>
            <a:r>
              <a:rPr lang="ru-RU" dirty="0" smtClean="0"/>
              <a:t>Лучше!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97129" y="2063750"/>
            <a:ext cx="20126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2200" b="1" i="0">
                <a:solidFill>
                  <a:srgbClr val="272525"/>
                </a:solidFill>
                <a:latin typeface="Barlow"/>
              </a:defRPr>
            </a:pPr>
            <a:r>
              <a:rPr lang="ru-RU" dirty="0" smtClean="0"/>
              <a:t>Новое время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97130" y="2494805"/>
            <a:ext cx="189355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700" b="0" i="0">
                <a:solidFill>
                  <a:srgbClr val="272525"/>
                </a:solidFill>
                <a:latin typeface="Montserrat"/>
              </a:defRPr>
            </a:pPr>
            <a:r>
              <a:rPr lang="ru-RU" dirty="0" smtClean="0"/>
              <a:t>В XVII веке изобрели микроскоп и телескоп. Это помогло увидеть и крошечные клетки, и далекие звезды!</a:t>
            </a:r>
            <a:endParaRPr lang="ru-RU" dirty="0"/>
          </a:p>
        </p:txBody>
      </p:sp>
      <p:pic>
        <p:nvPicPr>
          <p:cNvPr id="10" name="Picture 8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8344" b="80965" l="28223" r="67090">
                        <a14:foregroundMark x1="28320" y1="53325" x2="29395" y2="63364"/>
                        <a14:foregroundMark x1="46289" y1="60626" x2="46094" y2="75359"/>
                        <a14:foregroundMark x1="45313" y1="9909" x2="50977" y2="45111"/>
                        <a14:foregroundMark x1="50977" y1="45111" x2="57520" y2="59192"/>
                        <a14:foregroundMark x1="57520" y1="59192" x2="63867" y2="44720"/>
                        <a14:foregroundMark x1="63867" y1="44720" x2="62012" y2="28031"/>
                        <a14:foregroundMark x1="62012" y1="28031" x2="55273" y2="12647"/>
                        <a14:foregroundMark x1="55273" y1="12647" x2="44629" y2="10821"/>
                        <a14:foregroundMark x1="44629" y1="9257" x2="55957" y2="10952"/>
                        <a14:foregroundMark x1="55957" y1="10952" x2="61621" y2="27901"/>
                        <a14:foregroundMark x1="61621" y1="27901" x2="64063" y2="69231"/>
                        <a14:foregroundMark x1="64063" y1="69231" x2="62988" y2="71969"/>
                        <a14:foregroundMark x1="42773" y1="28162" x2="47754" y2="44068"/>
                        <a14:foregroundMark x1="47754" y1="44068" x2="49512" y2="46806"/>
                        <a14:foregroundMark x1="65332" y1="50587" x2="63379" y2="67927"/>
                        <a14:foregroundMark x1="63379" y1="67927" x2="54590" y2="79922"/>
                        <a14:foregroundMark x1="54590" y1="79922" x2="50098" y2="59713"/>
                        <a14:foregroundMark x1="65332" y1="52673" x2="67090" y2="65319"/>
                        <a14:foregroundMark x1="34863" y1="79140" x2="54980" y2="81095"/>
                        <a14:foregroundMark x1="56934" y1="79791" x2="64551" y2="71578"/>
                        <a14:foregroundMark x1="64746" y1="70013" x2="67090" y2="65059"/>
                        <a14:foregroundMark x1="43164" y1="8344" x2="35254" y2="21773"/>
                        <a14:foregroundMark x1="35254" y1="21773" x2="31543" y2="42634"/>
                        <a14:foregroundMark x1="31543" y1="42634" x2="31738" y2="48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49" t="5098" r="30616" b="17386"/>
          <a:stretch>
            <a:fillRect/>
          </a:stretch>
        </p:blipFill>
        <p:spPr bwMode="auto">
          <a:xfrm>
            <a:off x="5809796" y="2123665"/>
            <a:ext cx="1152334" cy="1332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690681" y="3456607"/>
            <a:ext cx="17367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Роберт Гук -</a:t>
            </a:r>
          </a:p>
          <a:p>
            <a:pPr algn="ctr"/>
            <a:r>
              <a:rPr lang="ru-RU" sz="1000" dirty="0" smtClean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английский учёный в 1665 г. усовершенствовав оптическую систему Галилея, создал свой микроскоп, который обладал уже 30-кратным увеличением.</a:t>
            </a:r>
            <a:endParaRPr lang="ru-RU" sz="1000" dirty="0">
              <a:ln>
                <a:solidFill>
                  <a:schemeClr val="tx1"/>
                </a:solidFill>
              </a:ln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 descr="Picture backgroun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6806" b="75000" l="34792" r="75729">
                        <a14:foregroundMark x1="73333" y1="40694" x2="73438" y2="56944"/>
                        <a14:foregroundMark x1="73438" y1="56944" x2="65417" y2="69306"/>
                        <a14:foregroundMark x1="65417" y1="69306" x2="54167" y2="75000"/>
                        <a14:foregroundMark x1="54167" y1="75000" x2="39479" y2="60139"/>
                        <a14:foregroundMark x1="53646" y1="45139" x2="57604" y2="60139"/>
                        <a14:foregroundMark x1="57604" y1="60139" x2="57604" y2="60139"/>
                        <a14:foregroundMark x1="62292" y1="12639" x2="49896" y2="7222"/>
                        <a14:foregroundMark x1="49896" y1="7222" x2="44479" y2="15000"/>
                        <a14:foregroundMark x1="36354" y1="41528" x2="36875" y2="57778"/>
                        <a14:foregroundMark x1="36875" y1="57778" x2="49167" y2="73472"/>
                        <a14:foregroundMark x1="55000" y1="63611" x2="58958" y2="70833"/>
                        <a14:foregroundMark x1="54271" y1="19861" x2="42917" y2="24861"/>
                        <a14:foregroundMark x1="75104" y1="39444" x2="74688" y2="56389"/>
                        <a14:foregroundMark x1="74688" y1="56389" x2="68333" y2="70000"/>
                        <a14:foregroundMark x1="68333" y1="70000" x2="55833" y2="75972"/>
                        <a14:foregroundMark x1="55833" y1="75972" x2="43750" y2="71806"/>
                        <a14:foregroundMark x1="43750" y1="71806" x2="35417" y2="59028"/>
                        <a14:foregroundMark x1="35417" y1="59028" x2="35729" y2="56806"/>
                        <a14:foregroundMark x1="74375" y1="38889" x2="74688" y2="55000"/>
                        <a14:foregroundMark x1="34792" y1="50833" x2="34792" y2="50833"/>
                        <a14:foregroundMark x1="75729" y1="46944" x2="73958" y2="56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353" t="6013" r="22451" b="22614"/>
          <a:stretch>
            <a:fillRect/>
          </a:stretch>
        </p:blipFill>
        <p:spPr bwMode="auto">
          <a:xfrm flipH="1">
            <a:off x="7692494" y="2063750"/>
            <a:ext cx="1125432" cy="1332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387561" y="3250674"/>
            <a:ext cx="164099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Антони</a:t>
            </a:r>
            <a:r>
              <a:rPr lang="ru-RU" sz="11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ван</a:t>
            </a:r>
            <a:r>
              <a:rPr lang="ru-RU" sz="11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Левенгук - </a:t>
            </a:r>
            <a:r>
              <a:rPr lang="ru-RU" sz="1100" dirty="0" smtClean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нидерландский натуралист  в 1674 г. создал простейший микроскоп, в котором использовалась всего одна линза. </a:t>
            </a:r>
          </a:p>
          <a:p>
            <a:pPr algn="ctr"/>
            <a:endParaRPr lang="ru-RU" b="1" dirty="0">
              <a:ln>
                <a:solidFill>
                  <a:schemeClr val="tx1"/>
                </a:solidFill>
              </a:ln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/>
          <p:cNvSpPr/>
          <p:nvPr/>
        </p:nvSpPr>
        <p:spPr>
          <a:xfrm>
            <a:off x="165735" y="154305"/>
            <a:ext cx="8812530" cy="4834890"/>
          </a:xfrm>
          <a:prstGeom prst="roundRect">
            <a:avLst/>
          </a:prstGeom>
          <a:ln w="381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67162" y="343575"/>
            <a:ext cx="1209707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33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Лупа</a:t>
            </a: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1310248" y="1150770"/>
            <a:ext cx="6523505" cy="4341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100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Простейший увеличительный прибор.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54576" y="1734002"/>
            <a:ext cx="1792799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2100" b="1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Ручная лупа</a:t>
            </a:r>
            <a:endParaRPr lang="ru-RU" sz="21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94665" y="1720556"/>
            <a:ext cx="236747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2100" b="1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Штативная лупа</a:t>
            </a:r>
            <a:endParaRPr lang="ru-RU" sz="21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23090" y="2225502"/>
            <a:ext cx="169782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УВЕЛИЧИВАЕТ</a:t>
            </a:r>
            <a:endParaRPr lang="ru-RU" b="1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0" name="Стрелка: шеврон 9"/>
          <p:cNvSpPr/>
          <p:nvPr/>
        </p:nvSpPr>
        <p:spPr>
          <a:xfrm>
            <a:off x="5365376" y="2222127"/>
            <a:ext cx="268942" cy="349624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4" name="Стрелка: шеврон 13"/>
          <p:cNvSpPr/>
          <p:nvPr/>
        </p:nvSpPr>
        <p:spPr>
          <a:xfrm flipH="1">
            <a:off x="3523129" y="2222127"/>
            <a:ext cx="268942" cy="349624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43592" y="2225502"/>
            <a:ext cx="124577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2-20 раз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433305" y="2225502"/>
            <a:ext cx="137321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10-25 раз</a:t>
            </a:r>
            <a:endParaRPr lang="ru-RU" dirty="0"/>
          </a:p>
        </p:txBody>
      </p:sp>
      <p:sp>
        <p:nvSpPr>
          <p:cNvPr id="19" name="Прямоугольник: скругленные углы 18"/>
          <p:cNvSpPr/>
          <p:nvPr/>
        </p:nvSpPr>
        <p:spPr>
          <a:xfrm>
            <a:off x="4787153" y="3287139"/>
            <a:ext cx="1277471" cy="996017"/>
          </a:xfrm>
          <a:prstGeom prst="round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предметный столик</a:t>
            </a:r>
            <a:endParaRPr lang="ru-RU" dirty="0"/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5136776" y="3892924"/>
            <a:ext cx="914401" cy="689550"/>
          </a:xfrm>
          <a:prstGeom prst="round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зеркало</a:t>
            </a:r>
            <a:endParaRPr lang="ru-RU" dirty="0"/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5439336" y="2891119"/>
            <a:ext cx="753035" cy="689550"/>
          </a:xfrm>
          <a:prstGeom prst="round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окуляр</a:t>
            </a:r>
            <a:endParaRPr lang="ru-RU" dirty="0"/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7886700" y="2850777"/>
            <a:ext cx="699247" cy="383084"/>
          </a:xfrm>
          <a:prstGeom prst="round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винт</a:t>
            </a:r>
            <a:endParaRPr lang="ru-RU" dirty="0"/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7725334" y="3906371"/>
            <a:ext cx="914401" cy="689550"/>
          </a:xfrm>
          <a:prstGeom prst="round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штатив</a:t>
            </a:r>
            <a:endParaRPr lang="ru-RU" dirty="0"/>
          </a:p>
        </p:txBody>
      </p:sp>
      <p:pic>
        <p:nvPicPr>
          <p:cNvPr id="43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4912" y="2848729"/>
            <a:ext cx="1822077" cy="146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: скругленные углы 17"/>
          <p:cNvSpPr/>
          <p:nvPr/>
        </p:nvSpPr>
        <p:spPr>
          <a:xfrm>
            <a:off x="773205" y="4127581"/>
            <a:ext cx="961465" cy="383084"/>
          </a:xfrm>
          <a:prstGeom prst="round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ручка</a:t>
            </a:r>
            <a:endParaRPr lang="ru-RU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304" b="98087" l="9862" r="89619">
                        <a14:foregroundMark x1="45848" y1="94435" x2="55536" y2="94261"/>
                        <a14:foregroundMark x1="55536" y1="94261" x2="61938" y2="91478"/>
                        <a14:foregroundMark x1="49308" y1="97043" x2="52076" y2="98087"/>
                        <a14:foregroundMark x1="68512" y1="3304" x2="68512" y2="10783"/>
                        <a14:foregroundMark x1="35121" y1="17391" x2="53460" y2="18087"/>
                        <a14:foregroundMark x1="36332" y1="18087" x2="51903" y2="18087"/>
                        <a14:foregroundMark x1="35121" y1="16870" x2="52076" y2="17739"/>
                        <a14:foregroundMark x1="52076" y1="17739" x2="54152" y2="18609"/>
                        <a14:foregroundMark x1="34083" y1="18957" x2="50519" y2="16522"/>
                        <a14:foregroundMark x1="50519" y1="16522" x2="54325" y2="19304"/>
                        <a14:foregroundMark x1="47059" y1="16522" x2="47059" y2="16522"/>
                        <a14:foregroundMark x1="44983" y1="16870" x2="44983" y2="16870"/>
                        <a14:foregroundMark x1="48962" y1="16870" x2="36851" y2="17391"/>
                        <a14:foregroundMark x1="36505" y1="17391" x2="37543" y2="16870"/>
                        <a14:foregroundMark x1="36851" y1="34957" x2="50173" y2="33739"/>
                        <a14:foregroundMark x1="37716" y1="36522" x2="48962" y2="37391"/>
                        <a14:foregroundMark x1="36851" y1="16174" x2="49481" y2="1652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5432" y="2626376"/>
            <a:ext cx="2225909" cy="221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12"/>
          <p:cNvSpPr/>
          <p:nvPr/>
        </p:nvSpPr>
        <p:spPr>
          <a:xfrm>
            <a:off x="2228009" y="2688745"/>
            <a:ext cx="1711979" cy="996017"/>
          </a:xfrm>
          <a:prstGeom prst="round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увеличительное стекло </a:t>
            </a:r>
            <a:r>
              <a:rPr lang="ru-RU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cs typeface="Times New Roman" panose="02020603050405020304" pitchFamily="18" charset="0"/>
              </a:rPr>
              <a:t>в оправе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178924" y="3079376"/>
            <a:ext cx="416858" cy="1277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057901" y="3563470"/>
            <a:ext cx="416858" cy="1277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044454" y="4047565"/>
            <a:ext cx="605117" cy="221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7725336" y="2951631"/>
            <a:ext cx="161365" cy="537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7516906" y="4061014"/>
            <a:ext cx="201707" cy="1277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1734670" y="2911288"/>
            <a:ext cx="477371" cy="2084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1748118" y="4027394"/>
            <a:ext cx="598394" cy="2554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29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1125" y="317500"/>
            <a:ext cx="4714875" cy="51435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4400" b="1" i="0">
                <a:solidFill>
                  <a:srgbClr val="7068F4"/>
                </a:solidFill>
                <a:latin typeface="Barlow"/>
              </a:defRPr>
            </a:pPr>
            <a:r>
              <a:rPr sz="2750"/>
              <a:t>Как работает лупа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921125" y="1270000"/>
            <a:ext cx="2286000" cy="1508125"/>
          </a:xfrm>
          <a:prstGeom prst="roundRect">
            <a:avLst>
              <a:gd name="adj" fmla="val 11000"/>
            </a:avLst>
          </a:prstGeom>
          <a:solidFill>
            <a:srgbClr val="EEEFF4"/>
          </a:solidFill>
          <a:ln w="12700">
            <a:solidFill>
              <a:srgbClr val="C1C3D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125"/>
          </a:p>
        </p:txBody>
      </p:sp>
      <p:sp>
        <p:nvSpPr>
          <p:cNvPr id="5" name="Rounded Rectangle 4"/>
          <p:cNvSpPr/>
          <p:nvPr/>
        </p:nvSpPr>
        <p:spPr>
          <a:xfrm>
            <a:off x="6365875" y="1270000"/>
            <a:ext cx="2286000" cy="1508125"/>
          </a:xfrm>
          <a:prstGeom prst="roundRect">
            <a:avLst>
              <a:gd name="adj" fmla="val 11000"/>
            </a:avLst>
          </a:prstGeom>
          <a:solidFill>
            <a:srgbClr val="EEEFF4"/>
          </a:solidFill>
          <a:ln w="12700">
            <a:solidFill>
              <a:srgbClr val="C1C3D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125"/>
          </a:p>
        </p:txBody>
      </p:sp>
      <p:sp>
        <p:nvSpPr>
          <p:cNvPr id="6" name="Rounded Rectangle 5"/>
          <p:cNvSpPr/>
          <p:nvPr/>
        </p:nvSpPr>
        <p:spPr>
          <a:xfrm>
            <a:off x="3921125" y="2936875"/>
            <a:ext cx="4730750" cy="1508125"/>
          </a:xfrm>
          <a:prstGeom prst="roundRect">
            <a:avLst>
              <a:gd name="adj" fmla="val 11000"/>
            </a:avLst>
          </a:prstGeom>
          <a:solidFill>
            <a:srgbClr val="EEEFF4"/>
          </a:solidFill>
          <a:ln w="12700">
            <a:solidFill>
              <a:srgbClr val="C1C3D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125"/>
          </a:p>
        </p:txBody>
      </p:sp>
      <p:sp>
        <p:nvSpPr>
          <p:cNvPr id="7" name="TextBox 6"/>
          <p:cNvSpPr txBox="1"/>
          <p:nvPr/>
        </p:nvSpPr>
        <p:spPr>
          <a:xfrm>
            <a:off x="4000500" y="1428750"/>
            <a:ext cx="2166938" cy="30353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272525"/>
                </a:solidFill>
                <a:latin typeface="Barlow"/>
              </a:defRPr>
            </a:pPr>
            <a:r>
              <a:rPr sz="1375"/>
              <a:t>Принцип действия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0500" y="1666875"/>
            <a:ext cx="2166938" cy="74803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00" b="0" i="0">
                <a:solidFill>
                  <a:srgbClr val="272525"/>
                </a:solidFill>
                <a:latin typeface="Montserrat"/>
              </a:defRPr>
            </a:pPr>
            <a:r>
              <a:rPr sz="1065"/>
              <a:t>Лупа — это обычная выпуклая линза. Она собирает лучи света, заставляя их сходиться.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45250" y="1428750"/>
            <a:ext cx="2166938" cy="30353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272525"/>
                </a:solidFill>
                <a:latin typeface="Barlow"/>
              </a:defRPr>
            </a:pPr>
            <a:r>
              <a:rPr sz="1375"/>
              <a:t>Увеличение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45250" y="1666875"/>
            <a:ext cx="2166938" cy="74803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00" b="0" i="0">
                <a:solidFill>
                  <a:srgbClr val="272525"/>
                </a:solidFill>
                <a:latin typeface="Montserrat"/>
              </a:defRPr>
            </a:pPr>
            <a:r>
              <a:rPr sz="1065"/>
              <a:t>Объект кажется больше, если мы держим его ближе, чем фокусное расстояние линзы.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00500" y="3095625"/>
            <a:ext cx="4611688" cy="30353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272525"/>
                </a:solidFill>
                <a:latin typeface="Barlow"/>
              </a:defRPr>
            </a:pPr>
            <a:r>
              <a:rPr sz="1375"/>
              <a:t>Формирование изображения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00500" y="3333750"/>
            <a:ext cx="4611688" cy="58356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00" b="0" i="0">
                <a:solidFill>
                  <a:srgbClr val="272525"/>
                </a:solidFill>
                <a:latin typeface="Montserrat"/>
              </a:defRPr>
            </a:pPr>
            <a:r>
              <a:rPr sz="1065"/>
              <a:t>Благодаря линзе мы видим прямое, увеличенное и мнимое изображение предмета. Вот почему буквы кажутся такими большими!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54466" y="184825"/>
            <a:ext cx="898953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400" b="1" i="0" u="none" strike="noStrike" cap="none" normalizeH="0" baseline="0" dirty="0" smtClean="0">
              <a:ln>
                <a:noFill/>
              </a:ln>
              <a:solidFill>
                <a:srgbClr val="2C2D2E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Текст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«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Лупа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–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самый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простой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увеличительный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прибор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Она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состоит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из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увеличительного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стекла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оправы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и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ручки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Лупы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бывают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ручные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и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штативные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Ручную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лупу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берут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за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ручку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и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подносят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к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объекту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Штативная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лупа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укреплена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штативе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и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имеет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два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увеличительных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стекла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Она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дает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большее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увеличение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Лупу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можно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использовать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для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изучения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строения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цветков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насекомых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для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чтения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мелкого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текста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».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Вопросы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1.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Какие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основные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части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лупы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указаны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в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тексте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?</a:t>
            </a:r>
            <a:b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2.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Чем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отличается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ручная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лупа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от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штативной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?</a:t>
            </a:r>
            <a:b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3.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Почему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штативная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лупа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дает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большее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увеличение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? (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Вопрос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установление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причинно-следственных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связей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).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78995" y="18482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Задание на читательскую грамотность: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" y="0"/>
            <a:ext cx="4755059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r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227300"/>
            <a:ext cx="3492600" cy="14316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Микроскоп – главный инструмент биолога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Современный световой микроскоп позволяет увеличивать объекты в сотни и тысячи раз, открывая мельчайшие структуры живых организмов.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С его помощью видно клетки — строительные блоки жизни, что делает микроскоп незаменимым для исследований в биологии.
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4289898" y="0"/>
            <a:ext cx="485410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Рассмотри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600" b="1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микроскоп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Прочитай текст.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600" b="1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Найди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и </a:t>
            </a:r>
            <a:r>
              <a:rPr kumimoji="0" lang="en-US" altLang="zh-CN" sz="1600" b="1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подпиши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600" b="1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600" b="1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схеме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600" b="1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его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600" b="1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основные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600" b="1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части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en-US" altLang="zh-CN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·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Окуляр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–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часть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микроскопа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в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которую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смотрят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Содержит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линзу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которая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увеличивает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изображение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(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обычно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в 10-15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раз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).</a:t>
            </a:r>
            <a:b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·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Объектив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–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система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линз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которая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тоже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увеличивает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изображение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Объективов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может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быть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несколько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b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·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Тубус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–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трубка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в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которой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закреплены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окуляр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и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объектив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b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·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Штатив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–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опора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к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которой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крепятся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все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части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микроскопа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b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·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Предметный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столик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–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площадка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которую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кладут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изучаемый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препарат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b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·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Зеркало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(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или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осветитель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) –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направляет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свет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препарат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чтобы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он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был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хорошо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освещен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b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·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Винты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–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бывают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грубой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и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точной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настройки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Позволяют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плавно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перемещать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тубус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для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получения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четкого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изображения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ru-RU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Задание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Подпиши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части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микроскопа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схеме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b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5297" name="Рисунок 2" descr="микроско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8562"/>
            <a:ext cx="4138518" cy="4173369"/>
          </a:xfrm>
          <a:prstGeom prst="rect">
            <a:avLst/>
          </a:prstGeom>
          <a:noFill/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50196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/>
          <p:cNvSpPr/>
          <p:nvPr/>
        </p:nvSpPr>
        <p:spPr>
          <a:xfrm>
            <a:off x="50939" y="-1"/>
            <a:ext cx="9093061" cy="5143501"/>
          </a:xfrm>
          <a:prstGeom prst="roundRect">
            <a:avLst/>
          </a:prstGeom>
          <a:ln w="381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83597" y="318142"/>
            <a:ext cx="153431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2100" b="1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Световой </a:t>
            </a:r>
            <a:endParaRPr lang="ru-RU" sz="21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58001" y="343574"/>
            <a:ext cx="1676180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2100" b="1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Цифровой </a:t>
            </a:r>
            <a:endParaRPr lang="ru-RU" sz="21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6601" t="7058" r="28562" b="2669"/>
          <a:stretch>
            <a:fillRect/>
          </a:stretch>
        </p:blipFill>
        <p:spPr>
          <a:xfrm>
            <a:off x="1264026" y="1415716"/>
            <a:ext cx="1727945" cy="3479013"/>
          </a:xfrm>
          <a:prstGeom prst="roundRect">
            <a:avLst/>
          </a:prstGeom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282388" y="839216"/>
            <a:ext cx="1095935" cy="383084"/>
          </a:xfrm>
          <a:prstGeom prst="round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окуляр</a:t>
            </a:r>
            <a:endParaRPr lang="ru-RU" dirty="0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3065930" y="3125774"/>
            <a:ext cx="1277471" cy="996017"/>
          </a:xfrm>
          <a:prstGeom prst="round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предметный столик</a:t>
            </a:r>
            <a:endParaRPr lang="ru-RU" dirty="0"/>
          </a:p>
        </p:txBody>
      </p:sp>
      <p:sp>
        <p:nvSpPr>
          <p:cNvPr id="17" name="Прямоугольник: скругленные углы 16"/>
          <p:cNvSpPr/>
          <p:nvPr/>
        </p:nvSpPr>
        <p:spPr>
          <a:xfrm>
            <a:off x="583597" y="4264594"/>
            <a:ext cx="914401" cy="689550"/>
          </a:xfrm>
          <a:prstGeom prst="round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i="1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зеркало</a:t>
            </a:r>
            <a:endParaRPr lang="ru-RU" i="1" dirty="0"/>
          </a:p>
        </p:txBody>
      </p:sp>
      <p:sp>
        <p:nvSpPr>
          <p:cNvPr id="18" name="Прямоугольник: скругленные углы 17"/>
          <p:cNvSpPr/>
          <p:nvPr/>
        </p:nvSpPr>
        <p:spPr>
          <a:xfrm>
            <a:off x="3186954" y="4071487"/>
            <a:ext cx="1156447" cy="689550"/>
          </a:xfrm>
          <a:prstGeom prst="round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cs typeface="Times New Roman" panose="02020603050405020304" pitchFamily="18" charset="0"/>
              </a:rPr>
              <a:t>основание</a:t>
            </a:r>
            <a:endParaRPr lang="ru-RU" dirty="0"/>
          </a:p>
        </p:txBody>
      </p:sp>
      <p:sp>
        <p:nvSpPr>
          <p:cNvPr id="19" name="Прямоугольник: скругленные углы 18"/>
          <p:cNvSpPr/>
          <p:nvPr/>
        </p:nvSpPr>
        <p:spPr>
          <a:xfrm>
            <a:off x="3052482" y="2571751"/>
            <a:ext cx="833719" cy="689550"/>
          </a:xfrm>
          <a:prstGeom prst="round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cs typeface="Times New Roman" panose="02020603050405020304" pitchFamily="18" charset="0"/>
              </a:rPr>
              <a:t>штатив</a:t>
            </a:r>
            <a:endParaRPr lang="ru-RU" dirty="0"/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3052483" y="1996890"/>
            <a:ext cx="719418" cy="689550"/>
          </a:xfrm>
          <a:prstGeom prst="round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cs typeface="Times New Roman" panose="02020603050405020304" pitchFamily="18" charset="0"/>
              </a:rPr>
              <a:t>винты</a:t>
            </a:r>
            <a:endParaRPr lang="ru-RU" dirty="0"/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35628" y="2727879"/>
            <a:ext cx="1445559" cy="383084"/>
          </a:xfrm>
          <a:prstGeom prst="round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объективы</a:t>
            </a:r>
            <a:endParaRPr lang="ru-RU" dirty="0"/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2568389" y="1348721"/>
            <a:ext cx="904313" cy="383084"/>
          </a:xfrm>
          <a:prstGeom prst="round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тубус</a:t>
            </a:r>
            <a:endParaRPr lang="ru-RU" dirty="0"/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50938" y="1614858"/>
            <a:ext cx="2040435" cy="689550"/>
          </a:xfrm>
          <a:prstGeom prst="round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револьверное кольцо</a:t>
            </a:r>
            <a:endParaRPr lang="ru-RU" dirty="0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118174" y="3688403"/>
            <a:ext cx="1260149" cy="383084"/>
          </a:xfrm>
          <a:prstGeom prst="round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зажимы</a:t>
            </a:r>
            <a:endParaRPr lang="ru-RU" dirty="0"/>
          </a:p>
        </p:txBody>
      </p:sp>
      <p:grpSp>
        <p:nvGrpSpPr>
          <p:cNvPr id="3" name="Группа 61"/>
          <p:cNvGrpSpPr/>
          <p:nvPr/>
        </p:nvGrpSpPr>
        <p:grpSpPr>
          <a:xfrm>
            <a:off x="4942344" y="1415565"/>
            <a:ext cx="4021709" cy="3664955"/>
            <a:chOff x="6500045" y="1649507"/>
            <a:chExt cx="5362278" cy="4886606"/>
          </a:xfrm>
        </p:grpSpPr>
        <p:pic>
          <p:nvPicPr>
            <p:cNvPr id="1030" name="Picture 6" descr="Picture background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176" r="19098"/>
            <a:stretch>
              <a:fillRect/>
            </a:stretch>
          </p:blipFill>
          <p:spPr bwMode="auto">
            <a:xfrm flipH="1">
              <a:off x="6500045" y="1649507"/>
              <a:ext cx="5362278" cy="4886606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 rot="1373709">
              <a:off x="9813977" y="6117990"/>
              <a:ext cx="497815" cy="2070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254545" y="343574"/>
            <a:ext cx="2738250" cy="1309191"/>
            <a:chOff x="4302904" y="458099"/>
            <a:chExt cx="3650999" cy="174558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302904" y="458099"/>
              <a:ext cx="3650999" cy="800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3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entury Gothic" panose="020B0502020202020204" pitchFamily="34" charset="0"/>
                </a:rPr>
                <a:t>Микроскоп </a:t>
              </a:r>
            </a:p>
          </p:txBody>
        </p:sp>
        <p:sp>
          <p:nvSpPr>
            <p:cNvPr id="8" name="Левая фигурная скобка 7"/>
            <p:cNvSpPr/>
            <p:nvPr/>
          </p:nvSpPr>
          <p:spPr>
            <a:xfrm rot="16200000">
              <a:off x="5333052" y="151448"/>
              <a:ext cx="306703" cy="2133601"/>
            </a:xfrm>
            <a:prstGeom prst="lef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Левая фигурная скобка 8"/>
            <p:cNvSpPr/>
            <p:nvPr/>
          </p:nvSpPr>
          <p:spPr>
            <a:xfrm rot="16200000">
              <a:off x="7014068" y="658090"/>
              <a:ext cx="216784" cy="1138515"/>
            </a:xfrm>
            <a:prstGeom prst="leftBrace">
              <a:avLst>
                <a:gd name="adj1" fmla="val 8333"/>
                <a:gd name="adj2" fmla="val 49592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335561" y="1341913"/>
              <a:ext cx="1877010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 [</a:t>
              </a:r>
              <a:r>
                <a:rPr lang="ru-RU" dirty="0" err="1">
                  <a:solidFill>
                    <a:srgbClr val="000000"/>
                  </a:solidFill>
                  <a:latin typeface="Century Gothic" panose="020B0502020202020204" pitchFamily="34" charset="0"/>
                </a:rPr>
                <a:t>микрос</a:t>
              </a:r>
              <a:r>
                <a:rPr lang="ru-RU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]-</a:t>
              </a:r>
            </a:p>
            <a:p>
              <a:pPr algn="ctr"/>
              <a:r>
                <a:rPr lang="ru-RU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 «малый»</a:t>
              </a:r>
              <a:endParaRPr lang="ru-RU" dirty="0">
                <a:latin typeface="Century Gothic" panose="020B050202020202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212573" y="1332407"/>
              <a:ext cx="1586722" cy="8207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[</a:t>
              </a:r>
              <a:r>
                <a:rPr lang="ru-RU" sz="1600" dirty="0" err="1">
                  <a:solidFill>
                    <a:srgbClr val="000000"/>
                  </a:solidFill>
                  <a:latin typeface="Century Gothic" panose="020B0502020202020204" pitchFamily="34" charset="0"/>
                </a:rPr>
                <a:t>скопео</a:t>
              </a:r>
              <a:r>
                <a:rPr lang="ru-RU" sz="16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]- «смотрю»</a:t>
              </a:r>
              <a:endParaRPr lang="ru-RU" sz="16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26" name="Прямая соединительная линия 25"/>
          <p:cNvCxnSpPr>
            <a:stCxn id="15" idx="3"/>
          </p:cNvCxnSpPr>
          <p:nvPr/>
        </p:nvCxnSpPr>
        <p:spPr>
          <a:xfrm>
            <a:off x="1378323" y="1030758"/>
            <a:ext cx="739589" cy="4029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0800000" flipV="1">
            <a:off x="2205317" y="1614858"/>
            <a:ext cx="477014" cy="6593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6200000" flipH="1">
            <a:off x="1209076" y="2254583"/>
            <a:ext cx="647780" cy="5378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264025" y="3097672"/>
            <a:ext cx="894230" cy="281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21" idx="3"/>
          </p:cNvCxnSpPr>
          <p:nvPr/>
        </p:nvCxnSpPr>
        <p:spPr>
          <a:xfrm>
            <a:off x="1481187" y="2919421"/>
            <a:ext cx="1" cy="1782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20" idx="1"/>
          </p:cNvCxnSpPr>
          <p:nvPr/>
        </p:nvCxnSpPr>
        <p:spPr>
          <a:xfrm rot="10800000" flipV="1">
            <a:off x="2649071" y="2341665"/>
            <a:ext cx="403412" cy="451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20" idx="1"/>
          </p:cNvCxnSpPr>
          <p:nvPr/>
        </p:nvCxnSpPr>
        <p:spPr>
          <a:xfrm rot="10800000" flipV="1">
            <a:off x="2716307" y="2341664"/>
            <a:ext cx="336176" cy="4956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9" idx="1"/>
          </p:cNvCxnSpPr>
          <p:nvPr/>
        </p:nvCxnSpPr>
        <p:spPr>
          <a:xfrm rot="10800000">
            <a:off x="2924736" y="2823882"/>
            <a:ext cx="127746" cy="926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24" idx="3"/>
          </p:cNvCxnSpPr>
          <p:nvPr/>
        </p:nvCxnSpPr>
        <p:spPr>
          <a:xfrm flipV="1">
            <a:off x="1378323" y="3314700"/>
            <a:ext cx="356348" cy="5652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24" idx="3"/>
          </p:cNvCxnSpPr>
          <p:nvPr/>
        </p:nvCxnSpPr>
        <p:spPr>
          <a:xfrm flipV="1">
            <a:off x="1378323" y="3466369"/>
            <a:ext cx="826994" cy="413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16" idx="1"/>
          </p:cNvCxnSpPr>
          <p:nvPr/>
        </p:nvCxnSpPr>
        <p:spPr>
          <a:xfrm rot="10800000">
            <a:off x="2568390" y="3597089"/>
            <a:ext cx="497541" cy="26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17" idx="3"/>
          </p:cNvCxnSpPr>
          <p:nvPr/>
        </p:nvCxnSpPr>
        <p:spPr>
          <a:xfrm flipV="1">
            <a:off x="1497998" y="4121791"/>
            <a:ext cx="303909" cy="4875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18" idx="1"/>
          </p:cNvCxnSpPr>
          <p:nvPr/>
        </p:nvCxnSpPr>
        <p:spPr>
          <a:xfrm rot="10800000">
            <a:off x="2756648" y="4229100"/>
            <a:ext cx="430306" cy="1871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Стрелка: шеврон 62"/>
          <p:cNvSpPr/>
          <p:nvPr/>
        </p:nvSpPr>
        <p:spPr>
          <a:xfrm flipH="1">
            <a:off x="2528047" y="514350"/>
            <a:ext cx="268942" cy="349624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64" name="Стрелка: шеврон 63"/>
          <p:cNvSpPr/>
          <p:nvPr/>
        </p:nvSpPr>
        <p:spPr>
          <a:xfrm>
            <a:off x="6293223" y="514350"/>
            <a:ext cx="268942" cy="349624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5870115" y="931306"/>
            <a:ext cx="987886" cy="1268328"/>
          </a:xfrm>
          <a:prstGeom prst="round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цифровая</a:t>
            </a:r>
          </a:p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камера </a:t>
            </a:r>
            <a:endParaRPr lang="ru-RU" dirty="0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4686561" y="2076262"/>
            <a:ext cx="1506071" cy="996017"/>
          </a:xfrm>
          <a:prstGeom prst="round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персональный компьютер</a:t>
            </a:r>
            <a:endParaRPr lang="ru-RU" dirty="0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6858001" y="1748118"/>
            <a:ext cx="94801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6192370" y="2819114"/>
            <a:ext cx="0" cy="2535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4911" y="233464"/>
            <a:ext cx="42350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err="1" smtClean="0"/>
              <a:t>Физминутка</a:t>
            </a:r>
            <a:endParaRPr lang="ru-RU" sz="6000" dirty="0"/>
          </a:p>
        </p:txBody>
      </p:sp>
      <p:pic>
        <p:nvPicPr>
          <p:cNvPr id="2050" name="Picture 2" descr="C:\Users\User\Downloads\i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136" y="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8"/>
          <p:cNvSpPr/>
          <p:nvPr/>
        </p:nvSpPr>
        <p:spPr>
          <a:xfrm>
            <a:off x="172949" y="161029"/>
            <a:ext cx="8812530" cy="4834890"/>
          </a:xfrm>
          <a:prstGeom prst="roundRect">
            <a:avLst/>
          </a:prstGeom>
          <a:ln w="381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85079" y="343575"/>
            <a:ext cx="5573882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33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Увеличение микроскопа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5076" y="984069"/>
            <a:ext cx="3825197" cy="437812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500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 светового микроскопа достигается за счёт совместной работы двух линз — </a:t>
            </a:r>
            <a:r>
              <a:rPr lang="ru-RU" sz="1500" b="1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объектива и окуляра.</a:t>
            </a:r>
          </a:p>
          <a:p>
            <a:endParaRPr lang="ru-RU" sz="1500" dirty="0">
              <a:ln>
                <a:solidFill>
                  <a:schemeClr val="tx1"/>
                </a:solidFill>
              </a:ln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500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Современные световые микроскопы способны увеличивать изображение </a:t>
            </a:r>
            <a:r>
              <a:rPr lang="ru-RU" sz="1500" b="1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2000 раз.</a:t>
            </a:r>
          </a:p>
          <a:p>
            <a:endParaRPr lang="ru-RU" sz="1500" dirty="0">
              <a:ln>
                <a:solidFill>
                  <a:schemeClr val="tx1"/>
                </a:solidFill>
              </a:ln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500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 микроскопа можно найти, если увеличение окуляра умножить на увеличение объектива. </a:t>
            </a:r>
          </a:p>
          <a:p>
            <a:endParaRPr lang="ru-RU" sz="1500" dirty="0">
              <a:ln>
                <a:solidFill>
                  <a:schemeClr val="tx1"/>
                </a:solidFill>
              </a:ln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500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 микроскопа принято записывать арабскими цифрами со знаком «Х». </a:t>
            </a:r>
            <a:r>
              <a:rPr lang="ru-RU" sz="1500" dirty="0"/>
              <a:t/>
            </a:r>
            <a:br>
              <a:rPr lang="ru-RU" sz="1500" dirty="0"/>
            </a:br>
            <a:endParaRPr lang="ru-RU" sz="1500" dirty="0">
              <a:ln>
                <a:solidFill>
                  <a:schemeClr val="tx1"/>
                </a:solidFill>
              </a:ln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500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612"/>
          <a:stretch>
            <a:fillRect/>
          </a:stretch>
        </p:blipFill>
        <p:spPr bwMode="auto">
          <a:xfrm>
            <a:off x="5254369" y="849947"/>
            <a:ext cx="3089531" cy="333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4660691" y="4107410"/>
            <a:ext cx="3856738" cy="3830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 = окуляр × объектив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то для презентации\крыло бабоч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451" y="894041"/>
            <a:ext cx="1547446" cy="2314979"/>
          </a:xfrm>
          <a:prstGeom prst="rect">
            <a:avLst/>
          </a:prstGeom>
          <a:noFill/>
        </p:spPr>
      </p:pic>
      <p:pic>
        <p:nvPicPr>
          <p:cNvPr id="1027" name="Picture 3" descr="C:\Users\User\Desktop\фото для презентации\капля воды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340103" y="12760150"/>
            <a:ext cx="11430000" cy="6429376"/>
          </a:xfrm>
          <a:prstGeom prst="rect">
            <a:avLst/>
          </a:prstGeom>
          <a:noFill/>
        </p:spPr>
      </p:pic>
      <p:pic>
        <p:nvPicPr>
          <p:cNvPr id="1028" name="Picture 4" descr="C:\Users\User\Desktop\фото для презентации\капля воды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1390" y="1418262"/>
            <a:ext cx="2430313" cy="1367052"/>
          </a:xfrm>
          <a:prstGeom prst="rect">
            <a:avLst/>
          </a:prstGeom>
          <a:noFill/>
        </p:spPr>
      </p:pic>
      <p:pic>
        <p:nvPicPr>
          <p:cNvPr id="1029" name="Picture 5" descr="C:\Users\User\Desktop\фото для презентации\лис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1655" y="864569"/>
            <a:ext cx="1467452" cy="970964"/>
          </a:xfrm>
          <a:prstGeom prst="rect">
            <a:avLst/>
          </a:prstGeom>
          <a:noFill/>
        </p:spPr>
      </p:pic>
      <p:pic>
        <p:nvPicPr>
          <p:cNvPr id="1031" name="Picture 7" descr="C:\Users\User\Desktop\фото для презентации\песо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54160" y="3296111"/>
            <a:ext cx="2753604" cy="1689186"/>
          </a:xfrm>
          <a:prstGeom prst="rect">
            <a:avLst/>
          </a:prstGeom>
          <a:noFill/>
        </p:spPr>
      </p:pic>
      <p:pic>
        <p:nvPicPr>
          <p:cNvPr id="1032" name="Picture 8" descr="C:\Users\User\Desktop\фото для презентации\соль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49107" y="3296111"/>
            <a:ext cx="2899817" cy="1645842"/>
          </a:xfrm>
          <a:prstGeom prst="rect">
            <a:avLst/>
          </a:prstGeom>
          <a:noFill/>
        </p:spPr>
      </p:pic>
      <p:pic>
        <p:nvPicPr>
          <p:cNvPr id="1033" name="Picture 9" descr="C:\Users\User\Desktop\фото для презентации\капля воды под микроскопом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5451" y="3339455"/>
            <a:ext cx="2255945" cy="1691959"/>
          </a:xfrm>
          <a:prstGeom prst="rect">
            <a:avLst/>
          </a:prstGeom>
          <a:noFill/>
        </p:spPr>
      </p:pic>
      <p:pic>
        <p:nvPicPr>
          <p:cNvPr id="1034" name="Picture 10" descr="C:\Users\User\Desktop\фото для презентации\лист под микроскопом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98782" y="1989694"/>
            <a:ext cx="1617963" cy="1213472"/>
          </a:xfrm>
          <a:prstGeom prst="rect">
            <a:avLst/>
          </a:prstGeom>
          <a:noFill/>
        </p:spPr>
      </p:pic>
      <p:pic>
        <p:nvPicPr>
          <p:cNvPr id="1035" name="Picture 11" descr="C:\Users\User\Desktop\фото для презентации\соль по микроскопом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13590" y="2051531"/>
            <a:ext cx="2047351" cy="1151635"/>
          </a:xfrm>
          <a:prstGeom prst="rect">
            <a:avLst/>
          </a:prstGeom>
          <a:noFill/>
        </p:spPr>
      </p:pic>
      <p:pic>
        <p:nvPicPr>
          <p:cNvPr id="1036" name="Picture 12" descr="C:\Users\User\Desktop\фото для презентации\крыло под микроскопом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54160" y="894041"/>
            <a:ext cx="1506781" cy="100452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326382" y="120580"/>
            <a:ext cx="6350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Перед вами одни и те же объекты, но они выглядят по-разному. Как вы думаете, почему?(проблемный вопрос)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скругленные углы 11"/>
          <p:cNvSpPr/>
          <p:nvPr/>
        </p:nvSpPr>
        <p:spPr>
          <a:xfrm>
            <a:off x="172949" y="161029"/>
            <a:ext cx="8812530" cy="4834890"/>
          </a:xfrm>
          <a:prstGeom prst="roundRect">
            <a:avLst/>
          </a:prstGeom>
          <a:ln w="381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59042" y="343575"/>
            <a:ext cx="2625960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33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Порешаем!</a:t>
            </a: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652323" y="988919"/>
            <a:ext cx="7894124" cy="1098173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6">
                <a:lumMod val="50000"/>
              </a:schemeClr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68580" tIns="34290" rIns="68580" bIns="34290">
            <a:spAutoFit/>
          </a:bodyPr>
          <a:lstStyle/>
          <a:p>
            <a:r>
              <a:rPr lang="ru-RU" sz="1500" b="1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1.</a:t>
            </a:r>
            <a:r>
              <a:rPr lang="ru-RU" sz="1500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микроскопа окуляр увеличивает в 10 раз, а объектив увеличивает в 4 раза. Какое общее увеличение у данного микроскопа?</a:t>
            </a:r>
          </a:p>
          <a:p>
            <a:r>
              <a:rPr lang="ru-RU" sz="1500" b="1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Решение:</a:t>
            </a:r>
            <a:r>
              <a:rPr lang="ru-RU" sz="1500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________________________________</a:t>
            </a:r>
          </a:p>
          <a:p>
            <a:r>
              <a:rPr lang="ru-RU" sz="1500" b="1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Ответ: </a:t>
            </a:r>
            <a:r>
              <a:rPr lang="ru-RU" sz="1500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Общее увеличение = ______ х</a:t>
            </a: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654844" y="2249413"/>
            <a:ext cx="7889081" cy="10981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68580" tIns="34290" rIns="68580" bIns="34290">
            <a:spAutoFit/>
          </a:bodyPr>
          <a:lstStyle/>
          <a:p>
            <a:r>
              <a:rPr lang="ru-RU" sz="1500" b="1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2.</a:t>
            </a:r>
            <a:r>
              <a:rPr lang="ru-RU" sz="1500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микроскопа увеличение </a:t>
            </a:r>
            <a:r>
              <a:rPr lang="ru-RU" sz="1500" b="1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200х</a:t>
            </a:r>
            <a:r>
              <a:rPr lang="ru-RU" sz="1500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Если его окуляр увеличивает в 10 раз, какой объектив используется?</a:t>
            </a:r>
          </a:p>
          <a:p>
            <a:r>
              <a:rPr lang="ru-RU" sz="1500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500" b="1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Решение: </a:t>
            </a:r>
            <a:r>
              <a:rPr lang="ru-RU" sz="1500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</a:t>
            </a:r>
          </a:p>
          <a:p>
            <a:r>
              <a:rPr lang="ru-RU" sz="1500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500" b="1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</a:t>
            </a:r>
            <a:r>
              <a:rPr lang="ru-RU" sz="1500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Используется объектив ______ х</a:t>
            </a:r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654844" y="3501839"/>
            <a:ext cx="7889081" cy="1353562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6">
                <a:lumMod val="50000"/>
              </a:schemeClr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68580" tIns="34290" rIns="68580" bIns="34290">
            <a:spAutoFit/>
          </a:bodyPr>
          <a:lstStyle/>
          <a:p>
            <a:r>
              <a:rPr lang="ru-RU" sz="1500" b="1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3.</a:t>
            </a:r>
            <a:r>
              <a:rPr lang="ru-RU" sz="1500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Микроскоп имеет объектив, который увеличивает в 40 раз. Если необходимо получить общее увеличение 400 раз, какой окуляр нужно вставить в микроскоп?</a:t>
            </a:r>
          </a:p>
          <a:p>
            <a:r>
              <a:rPr lang="ru-RU" sz="1500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500" b="1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Решение: </a:t>
            </a:r>
            <a:r>
              <a:rPr lang="ru-RU" sz="1500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</a:t>
            </a:r>
          </a:p>
          <a:p>
            <a:r>
              <a:rPr lang="ru-RU" sz="1500" b="1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Ответ: </a:t>
            </a:r>
            <a:r>
              <a:rPr lang="ru-RU" sz="1500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Нужен окуляр ______ х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скругленные углы 11"/>
          <p:cNvSpPr/>
          <p:nvPr/>
        </p:nvSpPr>
        <p:spPr>
          <a:xfrm>
            <a:off x="172949" y="161029"/>
            <a:ext cx="8812530" cy="4834890"/>
          </a:xfrm>
          <a:prstGeom prst="roundRect">
            <a:avLst/>
          </a:prstGeom>
          <a:ln w="381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29337" y="343575"/>
            <a:ext cx="1885373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33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Ответы </a:t>
            </a: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652323" y="988919"/>
            <a:ext cx="7894124" cy="1098173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6">
                <a:lumMod val="50000"/>
              </a:schemeClr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68580" tIns="34290" rIns="68580" bIns="34290">
            <a:spAutoFit/>
          </a:bodyPr>
          <a:lstStyle/>
          <a:p>
            <a:r>
              <a:rPr lang="ru-RU" sz="1500" b="1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1.</a:t>
            </a:r>
            <a:r>
              <a:rPr lang="ru-RU" sz="1500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микроскопа окуляр увеличивает в 10 раз, а объектив увеличивает в 4 раза. Какое общее увеличение у данного микроскопа?</a:t>
            </a:r>
          </a:p>
          <a:p>
            <a:r>
              <a:rPr lang="ru-RU" sz="1500" b="1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Решение:</a:t>
            </a:r>
            <a:r>
              <a:rPr lang="ru-RU" sz="1500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________________________________</a:t>
            </a:r>
          </a:p>
          <a:p>
            <a:r>
              <a:rPr lang="ru-RU" sz="1500" b="1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Ответ: </a:t>
            </a:r>
            <a:r>
              <a:rPr lang="ru-RU" sz="1500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Общее увеличение = </a:t>
            </a:r>
            <a:r>
              <a:rPr lang="ru-RU" sz="15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 х</a:t>
            </a: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654844" y="2249413"/>
            <a:ext cx="7889081" cy="10981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68580" tIns="34290" rIns="68580" bIns="34290">
            <a:spAutoFit/>
          </a:bodyPr>
          <a:lstStyle/>
          <a:p>
            <a:r>
              <a:rPr lang="ru-RU" sz="1500" b="1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2.</a:t>
            </a:r>
            <a:r>
              <a:rPr lang="ru-RU" sz="1500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микроскопа увеличение </a:t>
            </a:r>
            <a:r>
              <a:rPr lang="ru-RU" sz="1500" b="1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200х</a:t>
            </a:r>
            <a:r>
              <a:rPr lang="ru-RU" sz="1500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Если его окуляр увеличивает в 10 раз, какой объектив используется?</a:t>
            </a:r>
          </a:p>
          <a:p>
            <a:r>
              <a:rPr lang="ru-RU" sz="1500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500" b="1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Решение: </a:t>
            </a:r>
            <a:r>
              <a:rPr lang="ru-RU" sz="1500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</a:t>
            </a:r>
          </a:p>
          <a:p>
            <a:r>
              <a:rPr lang="ru-RU" sz="1500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500" b="1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</a:t>
            </a:r>
            <a:r>
              <a:rPr lang="ru-RU" sz="1500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Используется объектив ______ </a:t>
            </a:r>
            <a:r>
              <a:rPr lang="ru-RU" sz="15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654844" y="3501839"/>
            <a:ext cx="7889081" cy="1353562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6">
                <a:lumMod val="50000"/>
              </a:schemeClr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68580" tIns="34290" rIns="68580" bIns="34290">
            <a:spAutoFit/>
          </a:bodyPr>
          <a:lstStyle/>
          <a:p>
            <a:r>
              <a:rPr lang="ru-RU" sz="1500" b="1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3.</a:t>
            </a:r>
            <a:r>
              <a:rPr lang="ru-RU" sz="1500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Микроскоп имеет объектив, который увеличивает в 40 раз. Если необходимо получить общее увеличение 400 раз, какой окуляр нужно вставить в микроскоп?</a:t>
            </a:r>
          </a:p>
          <a:p>
            <a:r>
              <a:rPr lang="ru-RU" sz="1500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500" b="1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Решение: </a:t>
            </a:r>
            <a:r>
              <a:rPr lang="ru-RU" sz="1500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</a:t>
            </a:r>
          </a:p>
          <a:p>
            <a:r>
              <a:rPr lang="ru-RU" sz="1500" b="1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Ответ: </a:t>
            </a:r>
            <a:r>
              <a:rPr lang="ru-RU" sz="1500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Нужен окуляр ______ </a:t>
            </a:r>
            <a:r>
              <a:rPr lang="ru-RU" sz="15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25688" y="1498680"/>
            <a:ext cx="12221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х 4= 40</a:t>
            </a:r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99385" y="1747450"/>
            <a:ext cx="39498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25687" y="2755980"/>
            <a:ext cx="143212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 : 10= 20</a:t>
            </a:r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27132" y="2991304"/>
            <a:ext cx="39498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732410" y="4235157"/>
            <a:ext cx="143212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400 : 40= 10</a:t>
            </a:r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86691" y="4497374"/>
            <a:ext cx="39498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912" y="1612800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29833"/>
            <a:ext cx="221100" cy="196533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0775" y="3317550"/>
            <a:ext cx="221100" cy="2211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02350" y="1615350"/>
            <a:ext cx="221100" cy="2211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73100" y="1612800"/>
            <a:ext cx="169650" cy="2262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r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8</a:t>
            </a:r>
            <a:endParaRPr lang="en-US" sz="1000" dirty="0"/>
          </a:p>
        </p:txBody>
      </p:sp>
      <p:sp>
        <p:nvSpPr>
          <p:cNvPr id="14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63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Правила бережной работы с микроскопом
</a:t>
            </a:r>
            <a:endParaRPr lang="en-US" sz="2630" dirty="0"/>
          </a:p>
        </p:txBody>
      </p:sp>
      <p:sp>
        <p:nvSpPr>
          <p:cNvPr id="15" name="Text 2"/>
          <p:cNvSpPr txBox="1"/>
          <p:nvPr/>
        </p:nvSpPr>
        <p:spPr>
          <a:xfrm>
            <a:off x="1287450" y="1481700"/>
            <a:ext cx="1611900" cy="513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Береги штатив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759525" y="2073325"/>
            <a:ext cx="2139900" cy="5883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Всегда берите прибор за дугу штатива, чтобы избежать случайных повреждений и сохранить надежность конструкции.
</a:t>
            </a:r>
            <a:endParaRPr lang="en-US" sz="900" dirty="0"/>
          </a:p>
        </p:txBody>
      </p:sp>
      <p:sp>
        <p:nvSpPr>
          <p:cNvPr id="17" name="Text 4"/>
          <p:cNvSpPr txBox="1"/>
          <p:nvPr/>
        </p:nvSpPr>
        <p:spPr>
          <a:xfrm>
            <a:off x="1287450" y="3228600"/>
            <a:ext cx="2982900" cy="41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Чистота прибора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Поддерживайте микроскоп в чистоте: протирайте линзы специальной салфеткой и храните в защитном чехле.
</a:t>
            </a:r>
            <a:endParaRPr lang="en-US" sz="900" dirty="0"/>
          </a:p>
        </p:txBody>
      </p:sp>
      <p:sp>
        <p:nvSpPr>
          <p:cNvPr id="19" name="Text 6"/>
          <p:cNvSpPr txBox="1"/>
          <p:nvPr/>
        </p:nvSpPr>
        <p:spPr>
          <a:xfrm>
            <a:off x="5401000" y="3228600"/>
            <a:ext cx="2982900" cy="41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Подъем тубуса
</a:t>
            </a:r>
            <a:endParaRPr lang="en-US" sz="1000" dirty="0"/>
          </a:p>
        </p:txBody>
      </p:sp>
      <p:sp>
        <p:nvSpPr>
          <p:cNvPr id="20" name="Text 7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Поднимайте тубус, наблюдая через окуляр, для точной фокусировки и защиты линз.
</a:t>
            </a:r>
            <a:endParaRPr lang="en-US" sz="900" dirty="0"/>
          </a:p>
        </p:txBody>
      </p:sp>
      <p:sp>
        <p:nvSpPr>
          <p:cNvPr id="21" name="Text 8"/>
          <p:cNvSpPr txBox="1"/>
          <p:nvPr/>
        </p:nvSpPr>
        <p:spPr>
          <a:xfrm>
            <a:off x="4029800" y="1481675"/>
            <a:ext cx="1611900" cy="513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Правильное освещение
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3501875" y="2073325"/>
            <a:ext cx="2139900" cy="5883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Настраивайте свет зеркалом для равномерного освещения образца без бликов и теней, повышая качество наблюдений.
</a:t>
            </a:r>
            <a:endParaRPr lang="en-US" sz="900" dirty="0"/>
          </a:p>
        </p:txBody>
      </p:sp>
      <p:sp>
        <p:nvSpPr>
          <p:cNvPr id="23" name="Text 10"/>
          <p:cNvSpPr txBox="1"/>
          <p:nvPr/>
        </p:nvSpPr>
        <p:spPr>
          <a:xfrm>
            <a:off x="6772150" y="1481700"/>
            <a:ext cx="1611900" cy="513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Опускание тубуса
</a:t>
            </a:r>
            <a:endParaRPr lang="en-US" sz="1000" dirty="0"/>
          </a:p>
        </p:txBody>
      </p:sp>
      <p:sp>
        <p:nvSpPr>
          <p:cNvPr id="24" name="Text 11"/>
          <p:cNvSpPr txBox="1"/>
          <p:nvPr/>
        </p:nvSpPr>
        <p:spPr>
          <a:xfrm>
            <a:off x="6244225" y="2073325"/>
            <a:ext cx="2139900" cy="5883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Опускайте тубус, глядя сбоку, чтобы избежать случайного столкновения объектива с предметным столиком.
</a:t>
            </a:r>
            <a:endParaRPr lang="en-US" sz="9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/>
          <p:cNvSpPr/>
          <p:nvPr/>
        </p:nvSpPr>
        <p:spPr>
          <a:xfrm>
            <a:off x="172949" y="161029"/>
            <a:ext cx="8812530" cy="4834890"/>
          </a:xfrm>
          <a:prstGeom prst="roundRect">
            <a:avLst/>
          </a:prstGeom>
          <a:ln w="381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12104" y="161029"/>
            <a:ext cx="4919856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33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Практическая работа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4503" y="738110"/>
            <a:ext cx="8099191" cy="398416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500" b="1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Ход </a:t>
            </a:r>
            <a:r>
              <a:rPr lang="ru-RU" sz="1500" b="1" dirty="0" smtClean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</a:t>
            </a:r>
            <a:endParaRPr lang="ru-RU" sz="1500" b="1" dirty="0">
              <a:ln>
                <a:solidFill>
                  <a:schemeClr val="tx1"/>
                </a:solidFill>
              </a:ln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500" b="1" dirty="0" smtClean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Отработайте </a:t>
            </a:r>
            <a:r>
              <a:rPr lang="ru-RU" sz="1500" b="1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действий при работе с микроскопом.</a:t>
            </a:r>
          </a:p>
          <a:p>
            <a:pPr marL="214630" indent="-21463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400" b="1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1400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икроскоп поставьте штативом к себе на расстоянии 5–10 см от края стола.</a:t>
            </a:r>
          </a:p>
          <a:p>
            <a:pPr marL="214630" indent="-21463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400" b="1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отверстие предметного столика направьте свет и, глядя в окуляр, добейтесь, чтобы всё поле зрения было равномерно освещено.</a:t>
            </a:r>
          </a:p>
          <a:p>
            <a:pPr marL="214630" indent="-21463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400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400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оместите микропрепарат на предметный столик и закрепите предметное стекло зажимами.</a:t>
            </a:r>
          </a:p>
          <a:p>
            <a:pPr marL="214630" indent="-21463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400" b="1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400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ользуясь винтом, плавно опустите тубус так, чтобы нижний край объектива малого увеличения оказался на расстоянии 1–2 мм от препарата.</a:t>
            </a:r>
          </a:p>
          <a:p>
            <a:pPr marL="214630" indent="-21463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400" b="1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1400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лядя в окуляр, при помощи винта медленно поднимайте тубус, пока не появится чёткое изображение предмета.</a:t>
            </a:r>
          </a:p>
          <a:p>
            <a:pPr marL="214630" indent="-21463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400" b="1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400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 смене объектива совершайте переключение плавно, чтобы не оцарапать линзы. Для чёткой настройки изображения пользуйтесь винтом.</a:t>
            </a:r>
          </a:p>
          <a:p>
            <a:pPr>
              <a:lnSpc>
                <a:spcPct val="120000"/>
              </a:lnSpc>
            </a:pPr>
            <a:r>
              <a:rPr lang="ru-RU" sz="1400" b="1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Зарисуйте увиденное изображение. </a:t>
            </a:r>
            <a:r>
              <a:rPr lang="ru-RU" sz="1400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должен быть крупным, детали — хорошо различимыми; рисунок выполнять только простым карандашом.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9963" y="1047096"/>
            <a:ext cx="8111700" cy="1131900"/>
          </a:xfrm>
          <a:prstGeom prst="rect">
            <a:avLst/>
          </a:prstGeom>
          <a:noFill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Подведём итоги урока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379963" y="1789889"/>
            <a:ext cx="8111700" cy="11319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Сравнили лупу и микроскоп, изучили устройство и настройку </a:t>
            </a:r>
            <a:r>
              <a:rPr lang="en-US" sz="2000" dirty="0" err="1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микроскопа</a:t>
            </a:r>
            <a:r>
              <a:rPr lang="en-US" sz="2000" dirty="0" smtClean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.</a:t>
            </a:r>
            <a:endParaRPr lang="ru-RU" sz="2000" dirty="0" smtClean="0">
              <a:latin typeface="Arial" panose="020B0604020202020204" pitchFamily="34" charset="0"/>
              <a:ea typeface="Arial" panose="020B0604020202020204" pitchFamily="34" charset="-122"/>
              <a:cs typeface="Arial" panose="020B0604020202020204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sz="2000" dirty="0" smtClean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Обсудили важность аккуратной работы. Какие открытия показались вам наиболее </a:t>
            </a:r>
            <a:r>
              <a:rPr lang="en-US" sz="2000" dirty="0" err="1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увлекательными</a:t>
            </a:r>
            <a:r>
              <a:rPr lang="en-US" sz="2000" dirty="0" smtClean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?</a:t>
            </a:r>
            <a:endParaRPr lang="ru-RU" sz="2000" dirty="0" smtClean="0">
              <a:latin typeface="Arial" panose="020B0604020202020204" pitchFamily="34" charset="0"/>
              <a:ea typeface="Arial" panose="020B0604020202020204" pitchFamily="34" charset="-122"/>
              <a:cs typeface="Arial" panose="020B0604020202020204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sz="2000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endParaRPr lang="en-US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9963" y="3044757"/>
            <a:ext cx="84922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b="1" dirty="0" smtClean="0">
                <a:solidFill>
                  <a:srgbClr val="2C2D2E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Личностная грамотность (рефлексия):</a:t>
            </a:r>
            <a:r>
              <a:rPr lang="ru-RU" altLang="zh-CN" dirty="0" smtClean="0">
                <a:solidFill>
                  <a:srgbClr val="2C2D2E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/>
            </a:r>
            <a:br>
              <a:rPr lang="ru-RU" altLang="zh-CN" dirty="0" smtClean="0">
                <a:solidFill>
                  <a:srgbClr val="2C2D2E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ru-RU" altLang="zh-CN" dirty="0" smtClean="0">
                <a:solidFill>
                  <a:srgbClr val="2C2D2E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Продолжите, пожалуйста, одну из фраз:</a:t>
            </a:r>
            <a:endParaRPr lang="en-US" altLang="zh-CN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dirty="0" smtClean="0">
                <a:solidFill>
                  <a:srgbClr val="2C2D2E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· «Сегодня на уроке я узнал(а), что...»</a:t>
            </a:r>
            <a:br>
              <a:rPr lang="ru-RU" altLang="zh-CN" dirty="0" smtClean="0">
                <a:solidFill>
                  <a:srgbClr val="2C2D2E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ru-RU" altLang="zh-CN" dirty="0" smtClean="0">
                <a:solidFill>
                  <a:srgbClr val="2C2D2E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· «Мне было интересно, когда я...»</a:t>
            </a:r>
            <a:br>
              <a:rPr lang="ru-RU" altLang="zh-CN" dirty="0" smtClean="0">
                <a:solidFill>
                  <a:srgbClr val="2C2D2E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ru-RU" altLang="zh-CN" dirty="0" smtClean="0">
                <a:solidFill>
                  <a:srgbClr val="2C2D2E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· «Теперь я смогу самостоятельно...»</a:t>
            </a:r>
            <a:br>
              <a:rPr lang="ru-RU" altLang="zh-CN" dirty="0" smtClean="0">
                <a:solidFill>
                  <a:srgbClr val="2C2D2E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ru-RU" altLang="zh-CN" dirty="0" smtClean="0">
                <a:solidFill>
                  <a:srgbClr val="2C2D2E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· «Меня удивило, что...»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961" y="381837"/>
            <a:ext cx="808646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Домашнее задание</a:t>
            </a:r>
          </a:p>
          <a:p>
            <a:pPr algn="ctr"/>
            <a:r>
              <a:rPr lang="ru-RU" sz="1600" b="1" dirty="0" smtClean="0"/>
              <a:t>Параграф 10 , читать, знать основные части микроскопа и правила работы с ним.</a:t>
            </a:r>
          </a:p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/>
              <a:t>Найти в интернете или дополнительной литературе 2-3 самых невероятных, на ваш </a:t>
            </a:r>
            <a:r>
              <a:rPr lang="ru-RU" sz="1600" b="1" dirty="0" err="1" smtClean="0"/>
              <a:t>взгляд,фотографий</a:t>
            </a:r>
            <a:r>
              <a:rPr lang="ru-RU" sz="1600" b="1" dirty="0" smtClean="0"/>
              <a:t>, сделанные с помощью микроскопа и подготовить о них краткое сообщение</a:t>
            </a:r>
            <a:endParaRPr lang="ru-RU" sz="1600" b="1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144498" y="1347762"/>
            <a:ext cx="366925" cy="3005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User\Downloads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673" y="2366808"/>
            <a:ext cx="2839830" cy="2655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/>
          <p:cNvSpPr/>
          <p:nvPr/>
        </p:nvSpPr>
        <p:spPr>
          <a:xfrm>
            <a:off x="554077" y="730267"/>
            <a:ext cx="7966634" cy="4177355"/>
          </a:xfrm>
          <a:prstGeom prst="roundRect">
            <a:avLst/>
          </a:prstGeom>
          <a:ln w="381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98216" y="591187"/>
            <a:ext cx="4347585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33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Задание «Лесенка»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1483" y="1168268"/>
            <a:ext cx="8281035" cy="93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400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Расположите карточки в правильном порядке, начиная с самого маленького уровня организации и заканчивая самым большим. Запишите только цифры карточек в том порядке, в котором вы их расположили (например: 3, 1, 2, 5, 4).Объясните, почему вы расположили их именно так.</a:t>
            </a:r>
            <a:endParaRPr lang="ru-RU" sz="1400" dirty="0"/>
          </a:p>
        </p:txBody>
      </p:sp>
      <p:grpSp>
        <p:nvGrpSpPr>
          <p:cNvPr id="3" name="Группа 4"/>
          <p:cNvGrpSpPr/>
          <p:nvPr/>
        </p:nvGrpSpPr>
        <p:grpSpPr>
          <a:xfrm>
            <a:off x="933986" y="2172272"/>
            <a:ext cx="7352228" cy="2487970"/>
            <a:chOff x="1200110" y="2656332"/>
            <a:chExt cx="9802971" cy="3317293"/>
          </a:xfrm>
        </p:grpSpPr>
        <p:sp>
          <p:nvSpPr>
            <p:cNvPr id="12" name="Прямоугольник: скругленные углы 11"/>
            <p:cNvSpPr/>
            <p:nvPr/>
          </p:nvSpPr>
          <p:spPr>
            <a:xfrm rot="20955171">
              <a:off x="6367740" y="2837515"/>
              <a:ext cx="3134201" cy="156638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bg1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ln>
                    <a:solidFill>
                      <a:schemeClr val="tx1"/>
                    </a:solidFill>
                  </a:ln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4.</a:t>
              </a:r>
            </a:p>
            <a:p>
              <a:pPr algn="ctr"/>
              <a:endParaRPr lang="ru-RU" sz="900" b="1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b="1" dirty="0">
                  <a:ln>
                    <a:solidFill>
                      <a:schemeClr val="tx1"/>
                    </a:solidFill>
                  </a:ln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ОРГАНИЗМЕННЫЙ</a:t>
              </a:r>
            </a:p>
            <a:p>
              <a:pPr algn="ctr"/>
              <a:endParaRPr lang="ru-RU" b="1" dirty="0"/>
            </a:p>
          </p:txBody>
        </p:sp>
        <p:sp>
          <p:nvSpPr>
            <p:cNvPr id="13" name="Прямоугольник: скругленные углы 12"/>
            <p:cNvSpPr/>
            <p:nvPr/>
          </p:nvSpPr>
          <p:spPr>
            <a:xfrm rot="802522">
              <a:off x="7868880" y="4395806"/>
              <a:ext cx="3134201" cy="156638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bg1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ln>
                    <a:solidFill>
                      <a:schemeClr val="tx1"/>
                    </a:solidFill>
                  </a:ln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</a:t>
              </a:r>
            </a:p>
            <a:p>
              <a:pPr algn="ctr"/>
              <a:endParaRPr lang="ru-RU" sz="900" b="1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b="1" dirty="0">
                  <a:ln>
                    <a:solidFill>
                      <a:schemeClr val="tx1"/>
                    </a:solidFill>
                  </a:ln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СИСТЕМНЫЙ</a:t>
              </a:r>
            </a:p>
            <a:p>
              <a:pPr algn="ctr"/>
              <a:endParaRPr lang="ru-RU" b="1" dirty="0"/>
            </a:p>
          </p:txBody>
        </p:sp>
        <p:sp>
          <p:nvSpPr>
            <p:cNvPr id="15" name="Прямоугольник: скругленные углы 14"/>
            <p:cNvSpPr/>
            <p:nvPr/>
          </p:nvSpPr>
          <p:spPr>
            <a:xfrm>
              <a:off x="4397971" y="4188043"/>
              <a:ext cx="3134201" cy="156638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bg1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ln>
                    <a:solidFill>
                      <a:schemeClr val="tx1"/>
                    </a:solidFill>
                  </a:ln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2.</a:t>
              </a:r>
            </a:p>
            <a:p>
              <a:pPr algn="ctr"/>
              <a:endParaRPr lang="ru-RU" sz="900" b="1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b="1" dirty="0">
                  <a:ln>
                    <a:solidFill>
                      <a:schemeClr val="tx1"/>
                    </a:solidFill>
                  </a:ln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КЛЕТОЧНЫЙ</a:t>
              </a:r>
            </a:p>
            <a:p>
              <a:pPr algn="ctr"/>
              <a:endParaRPr lang="ru-RU" b="1" dirty="0"/>
            </a:p>
          </p:txBody>
        </p:sp>
        <p:sp>
          <p:nvSpPr>
            <p:cNvPr id="16" name="Прямоугольник: скругленные углы 15"/>
            <p:cNvSpPr/>
            <p:nvPr/>
          </p:nvSpPr>
          <p:spPr>
            <a:xfrm rot="802522">
              <a:off x="1200110" y="2656332"/>
              <a:ext cx="3134201" cy="1566387"/>
            </a:xfrm>
            <a:prstGeom prst="roundRect">
              <a:avLst/>
            </a:prstGeom>
            <a:solidFill>
              <a:schemeClr val="bg2"/>
            </a:solidFill>
            <a:ln w="38100">
              <a:solidFill>
                <a:schemeClr val="bg1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ln>
                    <a:solidFill>
                      <a:schemeClr val="tx1"/>
                    </a:solidFill>
                  </a:ln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1.</a:t>
              </a:r>
            </a:p>
            <a:p>
              <a:pPr algn="ctr"/>
              <a:endParaRPr lang="ru-RU" sz="900" b="1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b="1" dirty="0">
                  <a:ln>
                    <a:solidFill>
                      <a:schemeClr val="tx1"/>
                    </a:solidFill>
                  </a:ln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ТКАНЕВЫЙ</a:t>
              </a:r>
            </a:p>
            <a:p>
              <a:pPr algn="ctr"/>
              <a:endParaRPr lang="ru-RU" b="1" dirty="0"/>
            </a:p>
          </p:txBody>
        </p:sp>
        <p:sp>
          <p:nvSpPr>
            <p:cNvPr id="17" name="Прямоугольник: скругленные углы 16"/>
            <p:cNvSpPr/>
            <p:nvPr/>
          </p:nvSpPr>
          <p:spPr>
            <a:xfrm rot="21060053">
              <a:off x="1605239" y="4407238"/>
              <a:ext cx="3134201" cy="156638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bg1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ln>
                    <a:solidFill>
                      <a:schemeClr val="tx1"/>
                    </a:solidFill>
                  </a:ln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5.</a:t>
              </a:r>
            </a:p>
            <a:p>
              <a:pPr algn="ctr"/>
              <a:endParaRPr lang="ru-RU" sz="900" b="1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b="1" dirty="0">
                  <a:ln>
                    <a:solidFill>
                      <a:schemeClr val="tx1"/>
                    </a:solidFill>
                  </a:ln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ОРГАННЫЙ</a:t>
              </a:r>
            </a:p>
            <a:p>
              <a:pPr algn="ctr"/>
              <a:endParaRPr lang="ru-RU" b="1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41287" y="191077"/>
            <a:ext cx="6335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Актуализация знаний и повторение пройденной темы.</a:t>
            </a:r>
            <a:endParaRPr lang="ru-RU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/>
          <p:cNvSpPr/>
          <p:nvPr/>
        </p:nvSpPr>
        <p:spPr>
          <a:xfrm>
            <a:off x="165735" y="154305"/>
            <a:ext cx="8812530" cy="4834890"/>
          </a:xfrm>
          <a:prstGeom prst="roundRect">
            <a:avLst/>
          </a:prstGeom>
          <a:ln w="381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29323" y="343575"/>
            <a:ext cx="1885373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33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Ответы </a:t>
            </a:r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702484" y="3670271"/>
            <a:ext cx="2350651" cy="11492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</a:p>
          <a:p>
            <a:pPr algn="ctr"/>
            <a:endParaRPr lang="ru-RU" sz="900" b="1" dirty="0">
              <a:ln>
                <a:solidFill>
                  <a:schemeClr val="tx1"/>
                </a:solidFill>
              </a:ln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КЛЕТОЧНЫЙ</a:t>
            </a:r>
          </a:p>
          <a:p>
            <a:pPr algn="ctr"/>
            <a:endParaRPr lang="ru-RU" b="1" dirty="0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2053262" y="2961532"/>
            <a:ext cx="2350651" cy="1149251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</a:p>
          <a:p>
            <a:pPr algn="ctr"/>
            <a:endParaRPr lang="ru-RU" sz="900" b="1" dirty="0">
              <a:ln>
                <a:solidFill>
                  <a:schemeClr val="tx1"/>
                </a:solidFill>
              </a:ln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ТКАНЕВЫЙ</a:t>
            </a:r>
          </a:p>
          <a:p>
            <a:pPr algn="ctr"/>
            <a:endParaRPr lang="ru-RU" b="1" dirty="0"/>
          </a:p>
        </p:txBody>
      </p:sp>
      <p:sp>
        <p:nvSpPr>
          <p:cNvPr id="17" name="Прямоугольник: скругленные углы 16"/>
          <p:cNvSpPr/>
          <p:nvPr/>
        </p:nvSpPr>
        <p:spPr>
          <a:xfrm>
            <a:off x="3445236" y="2270618"/>
            <a:ext cx="2350651" cy="11492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</a:t>
            </a:r>
          </a:p>
          <a:p>
            <a:pPr algn="ctr"/>
            <a:endParaRPr lang="ru-RU" sz="900" b="1" dirty="0">
              <a:ln>
                <a:solidFill>
                  <a:schemeClr val="tx1"/>
                </a:solidFill>
              </a:ln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ОРГАННЫЙ</a:t>
            </a:r>
          </a:p>
          <a:p>
            <a:pPr algn="ctr"/>
            <a:endParaRPr lang="ru-RU" b="1" dirty="0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4766983" y="1557347"/>
            <a:ext cx="2350651" cy="11492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</a:p>
          <a:p>
            <a:pPr algn="ctr"/>
            <a:endParaRPr lang="ru-RU" sz="900" b="1" dirty="0">
              <a:ln>
                <a:solidFill>
                  <a:schemeClr val="tx1"/>
                </a:solidFill>
              </a:ln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СИСТЕМНЫЙ</a:t>
            </a:r>
          </a:p>
          <a:p>
            <a:pPr algn="ctr"/>
            <a:endParaRPr lang="ru-RU" b="1" dirty="0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6118413" y="856625"/>
            <a:ext cx="2350651" cy="11492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</a:p>
          <a:p>
            <a:pPr algn="ctr"/>
            <a:endParaRPr lang="ru-RU" sz="900" b="1" dirty="0">
              <a:ln>
                <a:solidFill>
                  <a:schemeClr val="tx1"/>
                </a:solidFill>
              </a:ln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ОРГАНИЗМЕННЫЙ</a:t>
            </a:r>
          </a:p>
          <a:p>
            <a:pPr algn="ctr"/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79318" y="1362376"/>
            <a:ext cx="1885373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27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2, 1, 5, 3, 4</a:t>
            </a:r>
            <a:endParaRPr lang="ru-RU" sz="27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3629" y="2430424"/>
            <a:ext cx="1866619" cy="238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174" y="700962"/>
            <a:ext cx="1662463" cy="242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35813" y="116732"/>
            <a:ext cx="4513634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4000" b="1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Цель</a:t>
            </a:r>
            <a:r>
              <a:rPr kumimoji="0" lang="en-US" altLang="zh-CN" sz="40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</a:t>
            </a:r>
            <a:r>
              <a:rPr kumimoji="0" lang="ru-RU" altLang="zh-CN" sz="40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Создать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условия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для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формирования</a:t>
            </a:r>
            <a:endParaRPr kumimoji="0" lang="ru-RU" altLang="zh-CN" sz="3600" b="0" i="0" u="none" strike="noStrike" cap="none" normalizeH="0" baseline="0" dirty="0" smtClean="0">
              <a:ln>
                <a:noFill/>
              </a:ln>
              <a:solidFill>
                <a:srgbClr val="2C2D2E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представлений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об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увеличительных</a:t>
            </a:r>
            <a:r>
              <a:rPr lang="ru-RU" altLang="zh-CN" sz="3600" dirty="0" smtClean="0">
                <a:solidFill>
                  <a:srgbClr val="2C2D2E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приборах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и </a:t>
            </a:r>
            <a:r>
              <a:rPr kumimoji="0" lang="en-US" altLang="zh-CN" sz="3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их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роли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в </a:t>
            </a:r>
            <a:r>
              <a:rPr kumimoji="0" lang="en-US" altLang="zh-CN" sz="3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изучении</a:t>
            </a:r>
            <a:r>
              <a:rPr lang="ru-RU" altLang="zh-CN" sz="3600" dirty="0" smtClean="0">
                <a:solidFill>
                  <a:srgbClr val="2C2D2E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живой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природы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ru-RU" altLang="zh-CN" sz="3600" b="0" i="0" u="none" strike="noStrike" cap="none" normalizeH="0" baseline="0" dirty="0" smtClean="0">
              <a:ln>
                <a:noFill/>
              </a:ln>
              <a:solidFill>
                <a:srgbClr val="2C2D2E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3600" b="0" i="0" u="none" strike="noStrike" cap="none" normalizeH="0" baseline="0" dirty="0" smtClean="0">
              <a:ln>
                <a:noFill/>
              </a:ln>
              <a:solidFill>
                <a:srgbClr val="2C2D2E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3600" dirty="0" smtClean="0">
              <a:solidFill>
                <a:srgbClr val="2C2D2E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rgbClr val="2C2D2E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rgbClr val="2C2D2E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182895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914" y="249853"/>
            <a:ext cx="9192639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Задачи урока:</a:t>
            </a:r>
            <a:endParaRPr lang="ru-RU" dirty="0" smtClean="0"/>
          </a:p>
          <a:p>
            <a:endParaRPr lang="ru-RU" sz="1400" dirty="0" smtClean="0"/>
          </a:p>
          <a:p>
            <a:r>
              <a:rPr lang="ru-RU" sz="1400" b="1" dirty="0" smtClean="0"/>
              <a:t>1. Образовательные:</a:t>
            </a:r>
          </a:p>
          <a:p>
            <a:r>
              <a:rPr lang="ru-RU" sz="1400" dirty="0" smtClean="0"/>
              <a:t>· Познакомить с историей создания основных увеличительных приборов (лупа, световой микроскоп).</a:t>
            </a:r>
          </a:p>
          <a:p>
            <a:r>
              <a:rPr lang="ru-RU" sz="1400" dirty="0" smtClean="0"/>
              <a:t>· Сформировать понятия: «лупа», «микроскоп», «окуляр», «объектив», «штатив», «препарат».</a:t>
            </a:r>
          </a:p>
          <a:p>
            <a:r>
              <a:rPr lang="ru-RU" sz="1400" dirty="0" smtClean="0"/>
              <a:t>· Объяснить принцип работы светового микроскопа и правила работы с ним.</a:t>
            </a:r>
          </a:p>
          <a:p>
            <a:r>
              <a:rPr lang="ru-RU" sz="1400" dirty="0" smtClean="0"/>
              <a:t>· Научить определять увеличение микроскопа и рассчитывать размеры наблюдаемых объектов.</a:t>
            </a:r>
          </a:p>
          <a:p>
            <a:r>
              <a:rPr lang="ru-RU" sz="1400" dirty="0" smtClean="0"/>
              <a:t>· Продемонстрировать возможность изучения клеточного строения организмов с помощью микроскопа (как переход к следующей теме «Клетка»).</a:t>
            </a:r>
          </a:p>
          <a:p>
            <a:r>
              <a:rPr lang="ru-RU" sz="1400" b="1" dirty="0" smtClean="0"/>
              <a:t>2. Развивающие</a:t>
            </a:r>
          </a:p>
          <a:p>
            <a:r>
              <a:rPr lang="ru-RU" sz="1400" dirty="0" smtClean="0"/>
              <a:t>· Развивать практические навыки: научить правильно устанавливать свет, фокусировать изображение.</a:t>
            </a:r>
          </a:p>
          <a:p>
            <a:r>
              <a:rPr lang="ru-RU" sz="1400" dirty="0" smtClean="0"/>
              <a:t>· Развивать познавательные УУД (универсальные учебные действия): умение анализировать, сравнивать (лупу и микроскоп, рисунки Р. Гука и современные фото), делать выводы из практической работы.</a:t>
            </a:r>
          </a:p>
          <a:p>
            <a:r>
              <a:rPr lang="ru-RU" sz="1400" dirty="0" smtClean="0"/>
              <a:t>· Развивать регулятивные УУД: умение следовать инструкции (алгоритму работы с микроскопом), контролировать свои действия.</a:t>
            </a:r>
          </a:p>
          <a:p>
            <a:r>
              <a:rPr lang="ru-RU" sz="1400" dirty="0" smtClean="0"/>
              <a:t>· Развивать коммуникативные УУД: умение работать в парах/группах, представлять результаты своих наблюдений.</a:t>
            </a:r>
          </a:p>
          <a:p>
            <a:r>
              <a:rPr lang="ru-RU" sz="1400" b="1" dirty="0" smtClean="0"/>
              <a:t>3. Воспитательные:</a:t>
            </a:r>
          </a:p>
          <a:p>
            <a:r>
              <a:rPr lang="ru-RU" sz="1400" dirty="0" smtClean="0"/>
              <a:t>· Воспитывать научное мировоззрение: понимание, что мир гораздо сложнее и разнообразнее, чем мы видим.</a:t>
            </a:r>
          </a:p>
          <a:p>
            <a:r>
              <a:rPr lang="ru-RU" sz="1400" dirty="0" smtClean="0"/>
              <a:t>· Формировать уважение к труду ученых и истории науки (Левенгук, Гук).</a:t>
            </a:r>
          </a:p>
          <a:p>
            <a:r>
              <a:rPr lang="ru-RU" sz="1400" dirty="0" smtClean="0"/>
              <a:t>· Прививать аккуратность, бережное отношение к лабораторному оборудованию.</a:t>
            </a:r>
          </a:p>
          <a:p>
            <a:r>
              <a:rPr lang="ru-RU" sz="1400" dirty="0" smtClean="0"/>
              <a:t>· Пробуждать познавательный интерес и чувство удивления от открытия микромира.</a:t>
            </a:r>
            <a:endParaRPr lang="ru-RU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731523"/>
            <a:ext cx="8686800" cy="1284051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n-US" altLang="zh-CN" sz="3100" b="1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Планируемые</a:t>
            </a:r>
            <a:r>
              <a:rPr lang="en-US" altLang="zh-CN" sz="3100" b="1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100" b="1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результаты</a:t>
            </a:r>
            <a:r>
              <a:rPr lang="en-US" altLang="zh-CN" sz="3100" b="1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</a:t>
            </a:r>
            <a:r>
              <a:rPr lang="en-US" altLang="zh-CN" sz="1800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/>
            </a:r>
            <a:br>
              <a:rPr lang="en-US" altLang="zh-CN" sz="1800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ru-RU" altLang="zh-CN" sz="1800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8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· </a:t>
            </a:r>
            <a:r>
              <a:rPr lang="en-US" altLang="zh-CN" sz="2200" b="1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Личностные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 </a:t>
            </a:r>
            <a:r>
              <a:rPr lang="en-US" altLang="zh-CN" sz="2200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Формирование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200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познавательного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200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интереса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к </a:t>
            </a:r>
            <a:r>
              <a:rPr lang="en-US" altLang="zh-CN" sz="2200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изучению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200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биологии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lang="en-US" altLang="zh-CN" sz="2200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понимание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200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важности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200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научных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200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инструментов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200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для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200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познания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200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мира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b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· </a:t>
            </a:r>
            <a:r>
              <a:rPr lang="en-US" altLang="zh-CN" sz="2200" b="1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Метапредметные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</a:t>
            </a:r>
            <a:b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· </a:t>
            </a:r>
            <a:r>
              <a:rPr lang="en-US" altLang="zh-CN" sz="2200" b="1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Регулятивные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 </a:t>
            </a:r>
            <a:r>
              <a:rPr lang="en-US" altLang="zh-CN" sz="2200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Умение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200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планировать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и </a:t>
            </a:r>
            <a:r>
              <a:rPr lang="en-US" altLang="zh-CN" sz="2200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оценивать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200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учебные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200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действия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в </a:t>
            </a:r>
            <a:r>
              <a:rPr lang="en-US" altLang="zh-CN" sz="2200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соответствии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с </a:t>
            </a:r>
            <a:r>
              <a:rPr lang="en-US" altLang="zh-CN" sz="2200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поставленной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200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задачей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b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 · </a:t>
            </a:r>
            <a:r>
              <a:rPr lang="en-US" altLang="zh-CN" sz="2200" b="1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Познавательные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 </a:t>
            </a:r>
            <a:r>
              <a:rPr lang="en-US" altLang="zh-CN" sz="2200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Умение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200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работать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с </a:t>
            </a:r>
            <a:r>
              <a:rPr lang="en-US" altLang="zh-CN" sz="2200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информацией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(</a:t>
            </a:r>
            <a:r>
              <a:rPr lang="en-US" altLang="zh-CN" sz="2200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текст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lang="en-US" altLang="zh-CN" sz="2200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схема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lang="en-US" altLang="zh-CN" sz="2200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реальный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200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объект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), </a:t>
            </a:r>
            <a:r>
              <a:rPr lang="en-US" altLang="zh-CN" sz="2200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сравнивать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lang="en-US" altLang="zh-CN" sz="2200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анализировать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lang="en-US" altLang="zh-CN" sz="2200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делать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200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выводы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b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200" b="1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· </a:t>
            </a:r>
            <a:r>
              <a:rPr lang="en-US" altLang="zh-CN" sz="2200" b="1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Коммуникативные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 </a:t>
            </a:r>
            <a:r>
              <a:rPr lang="en-US" altLang="zh-CN" sz="2200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Умение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200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работать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в </a:t>
            </a:r>
            <a:r>
              <a:rPr lang="en-US" altLang="zh-CN" sz="2200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группе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lang="en-US" altLang="zh-CN" sz="2200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слушать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200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собеседника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lang="en-US" altLang="zh-CN" sz="2200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выражать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200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свою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200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точку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200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зрения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b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en-US" altLang="zh-CN" sz="2200" b="1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· </a:t>
            </a:r>
            <a:r>
              <a:rPr lang="en-US" altLang="zh-CN" sz="2200" b="1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Предметные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 </a:t>
            </a:r>
            <a:r>
              <a:rPr lang="en-US" altLang="zh-CN" sz="2200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Знать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200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устройство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200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лупы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и </a:t>
            </a:r>
            <a:r>
              <a:rPr lang="en-US" altLang="zh-CN" sz="2200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микроскопа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lang="en-US" altLang="zh-CN" sz="2200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уметь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200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определять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200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части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200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микроскопа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и </a:t>
            </a:r>
            <a:r>
              <a:rPr lang="en-US" altLang="zh-CN" sz="2200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правила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200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работы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с </a:t>
            </a:r>
            <a:r>
              <a:rPr lang="en-US" altLang="zh-CN" sz="2200" cap="none" dirty="0" err="1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ним</a:t>
            </a:r>
            <a:r>
              <a:rPr lang="en-US" altLang="zh-CN" sz="2200" cap="none" dirty="0" smtClean="0">
                <a:solidFill>
                  <a:srgbClr val="2C2D2E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r>
              <a:rPr lang="en-US" altLang="zh-CN" sz="2200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altLang="zh-CN" sz="2200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2997200"/>
            <a:ext cx="8969375" cy="202438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373380" y="350196"/>
            <a:ext cx="8268970" cy="28149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400" b="1" u="sng" dirty="0" smtClean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  <a:sym typeface="+mn-ea"/>
              </a:rPr>
              <a:t>Сегодня</a:t>
            </a:r>
            <a:r>
              <a:rPr lang="ru-RU" sz="2400" u="sng" dirty="0" smtClean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  <a:sym typeface="+mn-ea"/>
              </a:rPr>
              <a:t> </a:t>
            </a:r>
            <a:r>
              <a:rPr lang="ru-RU" sz="2400" b="1" u="sng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  <a:sym typeface="+mn-ea"/>
              </a:rPr>
              <a:t>на уроке:</a:t>
            </a:r>
            <a:endParaRPr lang="ru-RU" sz="2400" b="1" dirty="0" smtClean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-122"/>
              <a:cs typeface="Arial" panose="020B0604020202020204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ru-RU" altLang="en-US" sz="2800" dirty="0" err="1" smtClean="0">
                <a:solidFill>
                  <a:schemeClr val="tx1"/>
                </a:solidFill>
                <a:latin typeface="Bahnschrift" panose="020B0502040204020203" charset="0"/>
                <a:ea typeface="Arial" panose="020B0604020202020204" pitchFamily="34" charset="-122"/>
                <a:cs typeface="Bahnschrift" panose="020B0502040204020203" charset="0"/>
                <a:sym typeface="+mn-ea"/>
              </a:rPr>
              <a:t> -</a:t>
            </a:r>
            <a:r>
              <a:rPr lang="en-US" sz="2800" dirty="0" err="1" smtClean="0">
                <a:solidFill>
                  <a:schemeClr val="tx1"/>
                </a:solidFill>
                <a:latin typeface="Bahnschrift" panose="020B0502040204020203" charset="0"/>
                <a:ea typeface="Arial" panose="020B0604020202020204" pitchFamily="34" charset="-122"/>
                <a:cs typeface="Bahnschrift" panose="020B0502040204020203" charset="0"/>
                <a:sym typeface="+mn-ea"/>
              </a:rPr>
              <a:t>Узнаем</a:t>
            </a:r>
            <a:r>
              <a:rPr lang="en-US" sz="2800" dirty="0" smtClean="0">
                <a:solidFill>
                  <a:schemeClr val="tx1"/>
                </a:solidFill>
                <a:latin typeface="Bahnschrift" panose="020B0502040204020203" charset="0"/>
                <a:ea typeface="Arial" panose="020B0604020202020204" pitchFamily="34" charset="-122"/>
                <a:cs typeface="Bahnschrift" panose="020B0502040204020203" charset="0"/>
                <a:sym typeface="+mn-ea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Bahnschrift" panose="020B0502040204020203" charset="0"/>
                <a:ea typeface="Arial" panose="020B0604020202020204" pitchFamily="34" charset="-122"/>
                <a:cs typeface="Bahnschrift" panose="020B0502040204020203" charset="0"/>
                <a:sym typeface="+mn-ea"/>
              </a:rPr>
              <a:t>виды приборов, </a:t>
            </a:r>
            <a:endParaRPr lang="en-US" sz="2800" dirty="0">
              <a:solidFill>
                <a:schemeClr val="tx1"/>
              </a:solidFill>
              <a:latin typeface="Bahnschrift" panose="020B0502040204020203" charset="0"/>
              <a:ea typeface="Arial" panose="020B0604020202020204" pitchFamily="34" charset="-122"/>
              <a:cs typeface="Bahnschrift" panose="020B0502040204020203" charset="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ru-RU" altLang="en-US" sz="2800" dirty="0">
                <a:solidFill>
                  <a:schemeClr val="tx1"/>
                </a:solidFill>
                <a:latin typeface="Bahnschrift" panose="020B0502040204020203" charset="0"/>
                <a:ea typeface="Arial" panose="020B0604020202020204" pitchFamily="34" charset="-122"/>
                <a:cs typeface="Bahnschrift" panose="020B0502040204020203" charset="0"/>
                <a:sym typeface="+mn-ea"/>
              </a:rPr>
              <a:t> -</a:t>
            </a:r>
            <a:r>
              <a:rPr lang="en-US" sz="2800" dirty="0">
                <a:solidFill>
                  <a:schemeClr val="tx1"/>
                </a:solidFill>
                <a:latin typeface="Bahnschrift" panose="020B0502040204020203" charset="0"/>
                <a:ea typeface="Arial" panose="020B0604020202020204" pitchFamily="34" charset="-122"/>
                <a:cs typeface="Bahnschrift" panose="020B0502040204020203" charset="0"/>
                <a:sym typeface="+mn-ea"/>
              </a:rPr>
              <a:t>устройство микроскопа,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Bahnschrift" panose="020B0502040204020203" charset="0"/>
                <a:ea typeface="Arial" panose="020B0604020202020204" pitchFamily="34" charset="-122"/>
                <a:cs typeface="Bahnschrift" panose="020B0502040204020203" charset="0"/>
                <a:sym typeface="+mn-ea"/>
              </a:rPr>
              <a:t> </a:t>
            </a:r>
            <a:r>
              <a:rPr lang="ru-RU" altLang="en-US" sz="2800" dirty="0">
                <a:solidFill>
                  <a:schemeClr val="tx1"/>
                </a:solidFill>
                <a:latin typeface="Bahnschrift" panose="020B0502040204020203" charset="0"/>
                <a:ea typeface="Arial" panose="020B0604020202020204" pitchFamily="34" charset="-122"/>
                <a:cs typeface="Bahnschrift" panose="020B0502040204020203" charset="0"/>
                <a:sym typeface="+mn-ea"/>
              </a:rPr>
              <a:t>-</a:t>
            </a:r>
            <a:r>
              <a:rPr lang="en-US" sz="2800" dirty="0">
                <a:solidFill>
                  <a:schemeClr val="tx1"/>
                </a:solidFill>
                <a:latin typeface="Bahnschrift" panose="020B0502040204020203" charset="0"/>
                <a:ea typeface="Arial" panose="020B0604020202020204" pitchFamily="34" charset="-122"/>
                <a:cs typeface="Bahnschrift" panose="020B0502040204020203" charset="0"/>
                <a:sym typeface="+mn-ea"/>
              </a:rPr>
              <a:t>научимся ими пользоваться и откроем невидимый мир вокруг нас, расширяя знания о природе.</a:t>
            </a:r>
            <a:endParaRPr lang="en-US" altLang="en-US" sz="2800" dirty="0">
              <a:solidFill>
                <a:schemeClr val="tx1"/>
              </a:solidFill>
              <a:latin typeface="Bahnschrift" panose="020B0502040204020203" charset="0"/>
              <a:ea typeface="Arial" panose="020B0604020202020204" pitchFamily="34" charset="-122"/>
              <a:cs typeface="Bahnschrift" panose="020B0502040204020203" charset="0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410970" y="174625"/>
            <a:ext cx="5761990" cy="14471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935" b="1" dirty="0">
                <a:solidFill>
                  <a:srgbClr val="0B4240"/>
                </a:solidFill>
                <a:latin typeface="Times New Roman" pitchFamily="18" charset="0"/>
                <a:ea typeface="Arial" panose="020B0604020202020204" pitchFamily="34" charset="-122"/>
                <a:cs typeface="Times New Roman" pitchFamily="18" charset="0"/>
                <a:sym typeface="+mn-ea"/>
              </a:rPr>
              <a:t>Зачем нам увеличительные приборы?</a:t>
            </a:r>
            <a:r>
              <a:rPr lang="en-US" sz="2935" b="1" dirty="0">
                <a:solidFill>
                  <a:srgbClr val="0B424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  <a:sym typeface="+mn-ea"/>
              </a:rPr>
              <a:t>
</a:t>
            </a:r>
            <a:endParaRPr lang="en-US" altLang="en-US" sz="2935" b="1" dirty="0">
              <a:solidFill>
                <a:srgbClr val="0B4240"/>
              </a:solidFill>
              <a:latin typeface="Arial" panose="020B0604020202020204" pitchFamily="34" charset="0"/>
              <a:ea typeface="Arial" panose="020B0604020202020204" pitchFamily="34" charset="-122"/>
              <a:cs typeface="Arial" panose="020B0604020202020204" pitchFamily="34" charset="-120"/>
              <a:sym typeface="+mn-ea"/>
            </a:endParaRPr>
          </a:p>
        </p:txBody>
      </p:sp>
      <p:pic>
        <p:nvPicPr>
          <p:cNvPr id="3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5" y="1033780"/>
            <a:ext cx="2597785" cy="3898900"/>
          </a:xfrm>
          <a:prstGeom prst="rect">
            <a:avLst/>
          </a:prstGeom>
        </p:spPr>
      </p:pic>
      <p:pic>
        <p:nvPicPr>
          <p:cNvPr id="4" name="Picture 1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820" y="1069975"/>
            <a:ext cx="2574925" cy="3862705"/>
          </a:xfrm>
          <a:prstGeom prst="rect">
            <a:avLst/>
          </a:prstGeom>
        </p:spPr>
      </p:pic>
      <p:pic>
        <p:nvPicPr>
          <p:cNvPr id="1026" name="Picture 2" descr="C:\Users\User\Desktop\фото для презентации\3d3d209e71daa8bc0beb9b7650330bb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7287" y="1069975"/>
            <a:ext cx="2596866" cy="3905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348</TotalTime>
  <Words>1412</Words>
  <Application>WPS Presentation</Application>
  <PresentationFormat>Экран (16:9)</PresentationFormat>
  <Paragraphs>225</Paragraphs>
  <Slides>25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Планируемые результаты:  · Личностные: Формирование познавательного интереса к изучению биологии, понимание важности научных инструментов для познания мира. · Метапредметные: · Регулятивные: Умение планировать и оценивать учебные действия в соответствии с поставленной задачей.  · Познавательные: Умение работать с информацией (текст, схема, реальный объект), сравнивать, анализировать, делать выводы.  · Коммуникативные: Умение работать в группе, слушать собеседника, выражать свою точку зрения. · Предметные: Знать устройство лупы и микроскопа, уметь определять части микроскопа и правила работы с ним.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 Windows</cp:lastModifiedBy>
  <cp:revision>54</cp:revision>
  <dcterms:created xsi:type="dcterms:W3CDTF">2025-11-11T10:30:00Z</dcterms:created>
  <dcterms:modified xsi:type="dcterms:W3CDTF">2025-12-16T12:52:00Z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82CF9512CF6447AE948E39771F667AC9_12</vt:lpwstr>
  </property>
  <property fmtid="{D5CDD505-2E9C-101B-9397-08002B2CF9AE}" pid="3" name="KSOProductBuildVer">
    <vt:lpwstr>1049-12.2.0.23155</vt:lpwstr>
  </property>
</Properties>
</file>