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61" r:id="rId18"/>
    <p:sldId id="274" r:id="rId19"/>
    <p:sldId id="262" r:id="rId20"/>
    <p:sldId id="275" r:id="rId21"/>
    <p:sldId id="276" r:id="rId22"/>
    <p:sldId id="286" r:id="rId23"/>
    <p:sldId id="277" r:id="rId24"/>
    <p:sldId id="287" r:id="rId25"/>
    <p:sldId id="278" r:id="rId26"/>
    <p:sldId id="288" r:id="rId27"/>
    <p:sldId id="279" r:id="rId28"/>
    <p:sldId id="289" r:id="rId29"/>
    <p:sldId id="280" r:id="rId30"/>
    <p:sldId id="290" r:id="rId31"/>
    <p:sldId id="281" r:id="rId32"/>
    <p:sldId id="291" r:id="rId33"/>
    <p:sldId id="282" r:id="rId34"/>
    <p:sldId id="285" r:id="rId35"/>
    <p:sldId id="283" r:id="rId36"/>
    <p:sldId id="28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0641/0003ea58-ecc3f0ae/4/img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5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24.png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7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56792"/>
            <a:ext cx="8136904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окружающего мира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136904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окружающего мира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Лист</a:t>
            </a:r>
            <a:endParaRPr kumimoji="0" lang="ru-RU" sz="6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s://im0-tub-ru.yandex.net/i?id=eaa3ae4fc377acbdf86f440d9e40d81e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316753" cy="6224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393846" cy="4394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Стебель</a:t>
            </a:r>
            <a:endParaRPr kumimoji="0" lang="ru-RU" sz="6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s://i.ya-webdesign.com/images/stem-drawing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78360"/>
            <a:ext cx="8208342" cy="60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8331" y="692696"/>
            <a:ext cx="9332331" cy="4892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Цветок</a:t>
            </a:r>
            <a:endParaRPr kumimoji="0" lang="ru-RU" sz="6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4" descr="https://cdn.pixabay.com/photo/2017/01/10/18/57/flower-1969921_128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79080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ppbio.ucoz.ru/Botanika/pob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4726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s://cdn.pixabay.com/photo/2017/01/10/18/57/flower-1969921_1280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188640"/>
            <a:ext cx="23762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Цветок</a:t>
            </a:r>
            <a:endParaRPr lang="ru-RU" sz="4000" b="1" dirty="0"/>
          </a:p>
        </p:txBody>
      </p:sp>
      <p:cxnSp>
        <p:nvCxnSpPr>
          <p:cNvPr id="13" name="Прямая со стрелкой 12"/>
          <p:cNvCxnSpPr>
            <a:endCxn id="6" idx="1"/>
          </p:cNvCxnSpPr>
          <p:nvPr/>
        </p:nvCxnSpPr>
        <p:spPr>
          <a:xfrm>
            <a:off x="2267744" y="764704"/>
            <a:ext cx="72008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79512" y="1484784"/>
            <a:ext cx="23762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Побег</a:t>
            </a:r>
            <a:endParaRPr lang="ru-RU" sz="4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55776" y="1988840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851920" y="1988840"/>
            <a:ext cx="93610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420888"/>
            <a:ext cx="23762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Лист</a:t>
            </a:r>
            <a:endParaRPr lang="ru-RU" sz="40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627784" y="26369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95536" y="3429000"/>
            <a:ext cx="23762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Стебель</a:t>
            </a:r>
            <a:endParaRPr lang="ru-RU" sz="40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915816" y="3284984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95536" y="4797152"/>
            <a:ext cx="23762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Корень</a:t>
            </a:r>
            <a:endParaRPr lang="ru-RU" sz="4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27784" y="5301208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335688" y="404664"/>
            <a:ext cx="28083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Даёт жизнь новым растениям</a:t>
            </a:r>
            <a:endParaRPr lang="ru-RU" sz="28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5508104" y="98072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084168" y="2060848"/>
            <a:ext cx="28083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Создаёт пищу для роста и развития организма</a:t>
            </a:r>
            <a:endParaRPr lang="ru-RU" sz="24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5076056" y="1628800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5076056" y="285293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6084168" y="3501008"/>
            <a:ext cx="28083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Служит опорой для растения</a:t>
            </a:r>
            <a:endParaRPr lang="ru-RU" sz="28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4427984" y="4149080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6084168" y="5085184"/>
            <a:ext cx="28083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Добывает питание</a:t>
            </a:r>
            <a:endParaRPr lang="ru-RU" sz="32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>
            <a:off x="4932040" y="5805264"/>
            <a:ext cx="100811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21" grpId="0" animBg="1"/>
      <p:bldP spid="24" grpId="0" animBg="1"/>
      <p:bldP spid="27" grpId="0" animBg="1"/>
      <p:bldP spid="30" grpId="0" animBg="1"/>
      <p:bldP spid="38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8291268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539552" y="4426949"/>
            <a:ext cx="808558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/>
              <a:t>1.Часть растения, которая закрепляет растение в земле.</a:t>
            </a:r>
            <a:endParaRPr kumimoji="0" lang="ru-RU" sz="3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http://www.edupic.net/Images/ScienceDrawings/plant_roots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716350"/>
            <a:ext cx="1331640" cy="1141650"/>
          </a:xfrm>
          <a:prstGeom prst="rect">
            <a:avLst/>
          </a:prstGeom>
          <a:noFill/>
        </p:spPr>
      </p:pic>
      <p:pic>
        <p:nvPicPr>
          <p:cNvPr id="13316" name="Picture 4" descr="https://gorodprima.ru/wp-content/uploads/2018/03/stebel-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661248"/>
            <a:ext cx="1584176" cy="955258"/>
          </a:xfrm>
          <a:prstGeom prst="rect">
            <a:avLst/>
          </a:prstGeom>
          <a:noFill/>
        </p:spPr>
      </p:pic>
      <p:pic>
        <p:nvPicPr>
          <p:cNvPr id="13318" name="Picture 6" descr="https://s5.hostingkartinok.com/uploads/images/2013/04/721f4b27ab53a5952892a200cae0f6a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661248"/>
            <a:ext cx="1008112" cy="1014586"/>
          </a:xfrm>
          <a:prstGeom prst="rect">
            <a:avLst/>
          </a:prstGeom>
          <a:noFill/>
        </p:spPr>
      </p:pic>
      <p:pic>
        <p:nvPicPr>
          <p:cNvPr id="13322" name="Picture 10" descr="https://im0-tub-ru.yandex.net/i?id=24076f00317c2e2a867b9639a5303969&amp;n=13&amp;exp=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733256"/>
            <a:ext cx="1008112" cy="85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Неверно. Подумай еще.</a:t>
            </a:r>
            <a:endParaRPr lang="ru-RU" sz="4400" b="1" dirty="0"/>
          </a:p>
        </p:txBody>
      </p:sp>
      <p:sp>
        <p:nvSpPr>
          <p:cNvPr id="5" name="Стрелка вверх 4">
            <a:hlinkClick r:id="" action="ppaction://hlinkshowjump?jump=lastslideviewed"/>
          </p:cNvPr>
          <p:cNvSpPr/>
          <p:nvPr/>
        </p:nvSpPr>
        <p:spPr>
          <a:xfrm rot="162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4000" b="1" dirty="0" smtClean="0"/>
              <a:t>Назад</a:t>
            </a:r>
            <a:endParaRPr lang="ru-RU" sz="4000" b="1" dirty="0"/>
          </a:p>
        </p:txBody>
      </p:sp>
      <p:pic>
        <p:nvPicPr>
          <p:cNvPr id="12290" name="Picture 2" descr="https://avatars.mds.yandex.net/get-pdb/985791/8d2f7af3-ec0e-41b1-8ace-02dee3277fe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3" y="692696"/>
            <a:ext cx="550861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558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Внимательные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276872"/>
            <a:ext cx="558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Активные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229200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Любознательные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avatars.mds.yandex.net/get-zen_doc/1657335/pub_5d3172b2fbe6e700adf2a364_5d317a51520a9b00ad5a12b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119861" cy="320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404664"/>
          <a:ext cx="8291268" cy="448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467544" y="4725144"/>
            <a:ext cx="813690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2. Дышит, растет, а ходить не может.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8" name="Picture 8" descr="https://im0-tub-ru.yandex.net/i?id=d7b3d0186376766e6fa6010c87328183-l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89240"/>
            <a:ext cx="952726" cy="1052736"/>
          </a:xfrm>
          <a:prstGeom prst="rect">
            <a:avLst/>
          </a:prstGeom>
          <a:noFill/>
        </p:spPr>
      </p:pic>
      <p:sp>
        <p:nvSpPr>
          <p:cNvPr id="10250" name="AutoShape 10" descr="https://im0-tub-ru.yandex.net/i?id=6809882b75b2faf79d5c485d4ba6930a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st.depositphotos.com/1801791/1438/i/950/depositphotos_14381043-stock-photo-pumpkin-seeds-isolated-on-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st.depositphotos.com/1801791/1438/i/950/depositphotos_14381043-stock-photo-pumpkin-seeds-isolated-on-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https://st.depositphotos.com/1801791/1438/i/950/depositphotos_14381043-stock-photo-pumpkin-seeds-isolated-on-whit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589240"/>
            <a:ext cx="1224136" cy="1034060"/>
          </a:xfrm>
          <a:prstGeom prst="rect">
            <a:avLst/>
          </a:prstGeom>
          <a:noFill/>
        </p:spPr>
      </p:pic>
      <p:pic>
        <p:nvPicPr>
          <p:cNvPr id="10258" name="Picture 18" descr="https://online-knigi.com/pic/2/0/3/6/6/9/203669/1399407320/_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661247"/>
            <a:ext cx="1440160" cy="955307"/>
          </a:xfrm>
          <a:prstGeom prst="rect">
            <a:avLst/>
          </a:prstGeom>
          <a:noFill/>
        </p:spPr>
      </p:pic>
      <p:pic>
        <p:nvPicPr>
          <p:cNvPr id="10260" name="Picture 20" descr="http://900igr.net/up/datai/175117/0005-002-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733256"/>
            <a:ext cx="864096" cy="940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404664"/>
          <a:ext cx="8291268" cy="448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2 р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н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509120"/>
            <a:ext cx="813690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3. То, что у растений образуется на месте цветка.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 descr="https://ds04.infourok.ru/uploads/ex/074c/00138f4b-9a20837c/hello_html_3ecdfe2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639646"/>
            <a:ext cx="1512168" cy="1058518"/>
          </a:xfrm>
          <a:prstGeom prst="rect">
            <a:avLst/>
          </a:prstGeom>
          <a:noFill/>
        </p:spPr>
      </p:pic>
      <p:pic>
        <p:nvPicPr>
          <p:cNvPr id="9220" name="Picture 4" descr="http://www.clker.com/cliparts/6/Y/K/h/I/i/blue-flower-h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589240"/>
            <a:ext cx="1027298" cy="1080120"/>
          </a:xfrm>
          <a:prstGeom prst="rect">
            <a:avLst/>
          </a:prstGeom>
          <a:noFill/>
        </p:spPr>
      </p:pic>
      <p:pic>
        <p:nvPicPr>
          <p:cNvPr id="9222" name="Picture 6" descr="https://ds05.infourok.ru/uploads/ex/0a1d/00041544-7568a884/hello_html_m10580b3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661248"/>
            <a:ext cx="1534359" cy="995768"/>
          </a:xfrm>
          <a:prstGeom prst="rect">
            <a:avLst/>
          </a:prstGeom>
          <a:noFill/>
        </p:spPr>
      </p:pic>
      <p:pic>
        <p:nvPicPr>
          <p:cNvPr id="9224" name="Picture 8" descr="http://www.edupic.net/Images/ScienceDrawings/plant_roots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661248"/>
            <a:ext cx="1101548" cy="94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404664"/>
          <a:ext cx="8291268" cy="448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</a:t>
                      </a:r>
                      <a:r>
                        <a:rPr lang="ru-RU" sz="2000" b="1" dirty="0" smtClean="0"/>
                        <a:t> р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</a:t>
                      </a:r>
                      <a:r>
                        <a:rPr lang="ru-RU" sz="2400" b="1" dirty="0" smtClean="0"/>
                        <a:t>  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н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509120"/>
            <a:ext cx="813690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4. Весной и летом вырастает, а осенью опадает. 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2352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http://www.playcast.ru/uploads/2018/07/15/2554371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633414"/>
            <a:ext cx="1440160" cy="1078995"/>
          </a:xfrm>
          <a:prstGeom prst="rect">
            <a:avLst/>
          </a:prstGeom>
          <a:noFill/>
        </p:spPr>
      </p:pic>
      <p:pic>
        <p:nvPicPr>
          <p:cNvPr id="8196" name="Picture 4" descr="https://www.gov.spb.ru/static/writable/ckeditor/uploads/2017/09/06/%D0%BB%D0%B8%D1%81%D1%82%D0%B8%D0%BA_joj2gR9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661248"/>
            <a:ext cx="1008112" cy="1008112"/>
          </a:xfrm>
          <a:prstGeom prst="rect">
            <a:avLst/>
          </a:prstGeom>
          <a:noFill/>
        </p:spPr>
      </p:pic>
      <p:pic>
        <p:nvPicPr>
          <p:cNvPr id="8198" name="Picture 6" descr="http://www.flowerlib.ru/books/item/f00/s00/z0000000/pic/000057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661248"/>
            <a:ext cx="1152128" cy="1010992"/>
          </a:xfrm>
          <a:prstGeom prst="rect">
            <a:avLst/>
          </a:prstGeom>
          <a:noFill/>
        </p:spPr>
      </p:pic>
      <p:pic>
        <p:nvPicPr>
          <p:cNvPr id="8200" name="Picture 8" descr="https://prikolnye-kartinki.ru/img/picture/Nov/09/f032a9366bec35c5704530ef844274e9/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96336" y="5634494"/>
            <a:ext cx="936104" cy="1110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404664"/>
          <a:ext cx="8291268" cy="454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</a:t>
                      </a:r>
                      <a:r>
                        <a:rPr lang="ru-RU" sz="2400" b="1" dirty="0" smtClean="0"/>
                        <a:t>  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  </a:t>
                      </a:r>
                      <a:r>
                        <a:rPr lang="ru-RU" sz="2400" b="1" dirty="0" smtClean="0"/>
                        <a:t>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r>
                        <a:rPr lang="ru-RU" sz="1200" dirty="0" smtClean="0"/>
                        <a:t>   </a:t>
                      </a:r>
                      <a:r>
                        <a:rPr lang="ru-RU" sz="2400" b="1" dirty="0" smtClean="0"/>
                        <a:t>с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581128"/>
            <a:ext cx="8136904" cy="1138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5. </a:t>
            </a:r>
            <a:r>
              <a:rPr lang="ru-RU" sz="3200" dirty="0" smtClean="0"/>
              <a:t>Самая красивая часть растения, которая чаще всего появляется весной.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5661248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http://gifok.net/images/2015/10/13/Flowers-Drawn_07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34768" y="5390768"/>
            <a:ext cx="1115224" cy="1512168"/>
          </a:xfrm>
          <a:prstGeom prst="rect">
            <a:avLst/>
          </a:prstGeom>
          <a:noFill/>
        </p:spPr>
      </p:pic>
      <p:pic>
        <p:nvPicPr>
          <p:cNvPr id="11" name="Picture 4" descr="https://www.gov.spb.ru/static/writable/ckeditor/uploads/2017/09/06/%D0%BB%D0%B8%D1%81%D1%82%D0%B8%D0%BA_joj2gR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661248"/>
            <a:ext cx="1008112" cy="1008112"/>
          </a:xfrm>
          <a:prstGeom prst="rect">
            <a:avLst/>
          </a:prstGeom>
          <a:noFill/>
        </p:spPr>
      </p:pic>
      <p:pic>
        <p:nvPicPr>
          <p:cNvPr id="12" name="Picture 4" descr="http://www.clker.com/cliparts/6/Y/K/h/I/i/blue-flower-h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517232"/>
            <a:ext cx="1027298" cy="1080120"/>
          </a:xfrm>
          <a:prstGeom prst="rect">
            <a:avLst/>
          </a:prstGeom>
          <a:noFill/>
        </p:spPr>
      </p:pic>
      <p:pic>
        <p:nvPicPr>
          <p:cNvPr id="13" name="Picture 8" descr="https://im0-tub-ru.yandex.net/i?id=d7b3d0186376766e6fa6010c87328183-l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589240"/>
            <a:ext cx="95272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404664"/>
          <a:ext cx="8291268" cy="454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</a:t>
                      </a:r>
                      <a:r>
                        <a:rPr lang="ru-RU" sz="2400" b="1" dirty="0" smtClean="0"/>
                        <a:t>  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  </a:t>
                      </a:r>
                      <a:r>
                        <a:rPr lang="ru-RU" sz="2400" b="1" dirty="0" smtClean="0"/>
                        <a:t>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5    </a:t>
                      </a:r>
                      <a:r>
                        <a:rPr lang="ru-RU" sz="2400" b="1" dirty="0" err="1" smtClean="0"/>
                        <a:t>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r>
                        <a:rPr lang="ru-RU" sz="1200" dirty="0" smtClean="0"/>
                        <a:t>   </a:t>
                      </a:r>
                      <a:r>
                        <a:rPr lang="ru-RU" sz="2400" b="1" dirty="0" smtClean="0"/>
                        <a:t>с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550350"/>
            <a:ext cx="813690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6. Наземная часть растения, на которой растут листья и цветы. </a:t>
            </a:r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877272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877272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877272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877272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4" descr="http://www.clker.com/cliparts/6/Y/K/h/I/i/blue-flower-hi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777880"/>
            <a:ext cx="1027298" cy="1080120"/>
          </a:xfrm>
          <a:prstGeom prst="rect">
            <a:avLst/>
          </a:prstGeom>
          <a:noFill/>
        </p:spPr>
      </p:pic>
      <p:pic>
        <p:nvPicPr>
          <p:cNvPr id="11" name="Picture 20" descr="http://900igr.net/up/datai/175117/0005-002-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917909"/>
            <a:ext cx="864096" cy="940091"/>
          </a:xfrm>
          <a:prstGeom prst="rect">
            <a:avLst/>
          </a:prstGeom>
          <a:noFill/>
        </p:spPr>
      </p:pic>
      <p:pic>
        <p:nvPicPr>
          <p:cNvPr id="12" name="Picture 8" descr="http://www.edupic.net/Images/ScienceDrawings/plant_roots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913614"/>
            <a:ext cx="1101548" cy="944386"/>
          </a:xfrm>
          <a:prstGeom prst="rect">
            <a:avLst/>
          </a:prstGeom>
          <a:noFill/>
        </p:spPr>
      </p:pic>
      <p:pic>
        <p:nvPicPr>
          <p:cNvPr id="13" name="Picture 16" descr="https://st.depositphotos.com/1801791/1438/i/950/depositphotos_14381043-stock-photo-pumpkin-seeds-isolated-on-whit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823940"/>
            <a:ext cx="1224136" cy="103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1.Б</a:t>
            </a:r>
          </a:p>
          <a:p>
            <a:pPr>
              <a:buNone/>
            </a:pPr>
            <a:r>
              <a:rPr lang="ru-RU" sz="2800" dirty="0" smtClean="0"/>
              <a:t>2.В</a:t>
            </a:r>
          </a:p>
          <a:p>
            <a:pPr>
              <a:buNone/>
            </a:pPr>
            <a:r>
              <a:rPr lang="ru-RU" sz="2800" dirty="0" smtClean="0"/>
              <a:t>3.Б</a:t>
            </a:r>
          </a:p>
          <a:p>
            <a:pPr>
              <a:buNone/>
            </a:pPr>
            <a:r>
              <a:rPr lang="ru-RU" sz="2800" dirty="0" smtClean="0"/>
              <a:t>4. </a:t>
            </a:r>
            <a:r>
              <a:rPr lang="ru-RU" sz="2800" b="1" dirty="0" smtClean="0"/>
              <a:t>Хвойные:</a:t>
            </a:r>
            <a:r>
              <a:rPr lang="ru-RU" sz="2800" dirty="0" smtClean="0"/>
              <a:t> пихта, кедр, можжевельник.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Цветковые: </a:t>
            </a:r>
            <a:r>
              <a:rPr lang="ru-RU" sz="2800" dirty="0" smtClean="0"/>
              <a:t>груша, ирис, малина.</a:t>
            </a:r>
          </a:p>
          <a:p>
            <a:pPr>
              <a:buNone/>
            </a:pPr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8136904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4221088"/>
          <a:ext cx="5040560" cy="2315249"/>
        </p:xfrm>
        <a:graphic>
          <a:graphicData uri="http://schemas.openxmlformats.org/drawingml/2006/table">
            <a:tbl>
              <a:tblPr/>
              <a:tblGrid>
                <a:gridCol w="3024419"/>
                <a:gridCol w="2016141"/>
              </a:tblGrid>
              <a:tr h="2315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ВОДОРОСЛИ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latin typeface="Calibri"/>
                          <a:cs typeface="Times New Roman"/>
                        </a:rPr>
                      </a:b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ХВОЙНЫЕ </a:t>
                      </a:r>
                      <a:r>
                        <a:rPr lang="ru-RU" sz="2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РАСТЕНИЯ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ПАПОРОТНИКИ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Хвощи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Сосна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Пихта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Кедр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Роголистник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EJHNF L+ School Book C"/>
                        </a:rPr>
                        <a:t>Щитовник</a:t>
                      </a:r>
                      <a:endParaRPr lang="ru-RU" sz="2400" dirty="0">
                        <a:solidFill>
                          <a:srgbClr val="000000"/>
                        </a:solidFill>
                        <a:latin typeface="EJHNF L+ School Book C"/>
                        <a:ea typeface="Times New Roman"/>
                        <a:cs typeface="EJHNF L+ School Book 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AutoShape 5"/>
          <p:cNvSpPr>
            <a:spLocks noChangeShapeType="1"/>
          </p:cNvSpPr>
          <p:nvPr/>
        </p:nvSpPr>
        <p:spPr bwMode="auto">
          <a:xfrm flipV="1">
            <a:off x="3923928" y="4437111"/>
            <a:ext cx="1080120" cy="5218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 flipV="1">
            <a:off x="3923928" y="4725144"/>
            <a:ext cx="1152128" cy="3557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4572000" y="6165304"/>
            <a:ext cx="632842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4067944" y="4581128"/>
            <a:ext cx="1008112" cy="12241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923928" y="5157192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utoShape 2"/>
          <p:cNvSpPr>
            <a:spLocks noChangeShapeType="1"/>
          </p:cNvSpPr>
          <p:nvPr/>
        </p:nvSpPr>
        <p:spPr bwMode="auto">
          <a:xfrm>
            <a:off x="3851920" y="5373216"/>
            <a:ext cx="1287760" cy="1399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404664"/>
          <a:ext cx="8291268" cy="454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</a:t>
                      </a:r>
                      <a:r>
                        <a:rPr lang="ru-RU" sz="2400" b="1" dirty="0" smtClean="0"/>
                        <a:t>  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  </a:t>
                      </a:r>
                      <a:r>
                        <a:rPr lang="ru-RU" sz="2400" b="1" dirty="0" smtClean="0"/>
                        <a:t>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5    </a:t>
                      </a:r>
                      <a:r>
                        <a:rPr lang="ru-RU" sz="2400" b="1" dirty="0" err="1" smtClean="0"/>
                        <a:t>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r>
                        <a:rPr lang="ru-RU" sz="1200" dirty="0" smtClean="0"/>
                        <a:t>   </a:t>
                      </a:r>
                      <a:r>
                        <a:rPr lang="ru-RU" sz="2400" b="1" dirty="0" smtClean="0"/>
                        <a:t>с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827349"/>
            <a:ext cx="813690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3600" dirty="0" smtClean="0"/>
              <a:t>7. То, что находится в плодах. </a:t>
            </a:r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89240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589240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5589240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5589240"/>
            <a:ext cx="208823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16" descr="https://st.depositphotos.com/1801791/1438/i/950/depositphotos_14381043-stock-photo-pumpkin-seeds-isolated-on-whit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589240"/>
            <a:ext cx="1224136" cy="1034060"/>
          </a:xfrm>
          <a:prstGeom prst="rect">
            <a:avLst/>
          </a:prstGeom>
          <a:noFill/>
        </p:spPr>
      </p:pic>
      <p:pic>
        <p:nvPicPr>
          <p:cNvPr id="11" name="Picture 2" descr="http://gifok.net/images/2015/10/13/Flowers-Drawn_07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62760" y="5246752"/>
            <a:ext cx="1115224" cy="1512168"/>
          </a:xfrm>
          <a:prstGeom prst="rect">
            <a:avLst/>
          </a:prstGeom>
          <a:noFill/>
        </p:spPr>
      </p:pic>
      <p:pic>
        <p:nvPicPr>
          <p:cNvPr id="12" name="Picture 6" descr="https://ds05.infourok.ru/uploads/ex/0a1d/00041544-7568a884/hello_html_m10580b3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661248"/>
            <a:ext cx="1534359" cy="995768"/>
          </a:xfrm>
          <a:prstGeom prst="rect">
            <a:avLst/>
          </a:prstGeom>
          <a:noFill/>
        </p:spPr>
      </p:pic>
      <p:pic>
        <p:nvPicPr>
          <p:cNvPr id="13" name="Picture 6" descr="https://s5.hostingkartinok.com/uploads/images/2013/04/721f4b27ab53a5952892a200cae0f6a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589240"/>
            <a:ext cx="1008112" cy="101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581128"/>
            <a:ext cx="604867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Молодец!</a:t>
            </a:r>
            <a:endParaRPr lang="ru-RU" sz="4400" b="1" dirty="0"/>
          </a:p>
        </p:txBody>
      </p:sp>
      <p:pic>
        <p:nvPicPr>
          <p:cNvPr id="11266" name="Picture 2" descr="https://pbs.twimg.com/media/DwU3EuOWwAAr_s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71356" cy="4028517"/>
          </a:xfrm>
          <a:prstGeom prst="rect">
            <a:avLst/>
          </a:prstGeom>
          <a:noFill/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 rot="5400000">
            <a:off x="6606480" y="4621188"/>
            <a:ext cx="1282452" cy="31911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/>
              <a:t>Вперёд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23528" y="764704"/>
          <a:ext cx="8291268" cy="454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  <a:gridCol w="690939"/>
              </a:tblGrid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</a:t>
                      </a:r>
                      <a:r>
                        <a:rPr lang="ru-RU" sz="2400" b="1" dirty="0" smtClean="0"/>
                        <a:t>  </a:t>
                      </a:r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   </a:t>
                      </a:r>
                      <a:r>
                        <a:rPr lang="ru-RU" sz="2400" b="1" dirty="0" smtClean="0"/>
                        <a:t>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5    </a:t>
                      </a:r>
                      <a:r>
                        <a:rPr lang="ru-RU" sz="2400" b="1" dirty="0" err="1" smtClean="0"/>
                        <a:t>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r>
                        <a:rPr lang="ru-RU" sz="1200" dirty="0" smtClean="0"/>
                        <a:t>   </a:t>
                      </a:r>
                      <a:r>
                        <a:rPr lang="ru-RU" sz="2400" b="1" dirty="0" smtClean="0"/>
                        <a:t>с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   </a:t>
                      </a:r>
                      <a:r>
                        <a:rPr lang="ru-RU" sz="2400" b="1" dirty="0" smtClean="0"/>
                        <a:t>с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395536" y="68580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-324036" y="68580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740352" y="68580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8495928" y="68580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9144000" y="3717032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9144000" y="4221088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9144000" y="4725144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9144000" y="52292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9144000" y="5877272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9144000" y="6381328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-648072" y="6381328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051720" y="68580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259632" y="6858000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-648072" y="5733256"/>
            <a:ext cx="648072" cy="47667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556792"/>
            <a:ext cx="81369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9017E-7 C -0.08316 -0.12971 -0.16632 -0.25896 -0.09513 -0.29596 C -0.02395 -0.33318 0.31129 -0.1748 0.42709 -0.22405 C 0.54289 -0.2733 0.57691 -0.49365 0.6 -0.59191 C 0.62309 -0.69018 0.5941 -0.75214 0.56511 -0.81388 " pathEditMode="relative" ptsTypes="aaa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37572E-6 C 0.17674 -0.05851 0.35347 -0.117 0.35712 -0.18822 C 0.36076 -0.25943 0.09635 -0.32833 0.02222 -0.42706 C -0.05191 -0.52579 -0.06962 -0.65296 -0.08733 -0.78012 " pathEditMode="relative" ptsTypes="aa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97688E-6 C 0.23212 -0.04162 0.46441 -0.08324 0.53976 -0.14382 C 0.6151 -0.20463 0.49531 -0.2622 0.45243 -0.36371 C 0.40955 -0.46544 0.30799 -0.67608 0.28264 -0.75469 C 0.25729 -0.8333 0.27865 -0.83423 0.3 -0.83515 " pathEditMode="relative" ptsTypes="aaa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341E-7 C 0.07847 -0.04278 0.15747 -0.08555 0.27309 -0.16278 C 0.38872 -0.24 0.62413 -0.40625 0.69375 -0.46289 C 0.76337 -0.51954 0.72691 -0.51145 0.69045 -0.50313 " pathEditMode="relative" ptsTypes="aa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7457E-6 C -0.00503 -0.14658 -0.01007 -0.29294 0.13334 -0.32994 C 0.27674 -0.36693 0.73108 -0.21803 0.86025 -0.22196 C 0.98941 -0.22589 0.94862 -0.28948 0.90799 -0.35306 " pathEditMode="relative" ptsTypes="aaaA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84393E-6 C 0.22397 0.06242 0.4481 0.12462 0.49046 0.09757 C 0.53282 0.07051 0.20903 -0.11931 0.254 -0.16255 C 0.29897 -0.20579 0.72379 -0.12972 0.76025 -0.16255 C 0.79671 -0.19538 0.53872 -0.29226 0.4731 -0.35908 C 0.4073 -0.4259 0.32935 -0.52625 0.36494 -0.56417 C 0.4007 -0.60209 0.59219 -0.60625 0.68733 -0.58729 C 0.7823 -0.56833 0.85851 -0.50914 0.9349 -0.44995 " pathEditMode="relative" ptsTypes="aaaaaa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5607E-6 C -0.06111 0.1348 -0.12222 0.2696 -0.17309 0.33411 C -0.22396 0.39862 -0.2316 0.42544 -0.30486 0.38705 C -0.37813 0.34867 -0.5184 0.23723 -0.61268 0.10359 C -0.70695 -0.03006 -0.78854 -0.22219 -0.86997 -0.41433 " pathEditMode="relative" ptsTypes="aaa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2312E-6 C -0.03698 0.1022 -0.07378 0.20463 -0.12066 0.2007 C -0.16753 0.19676 -0.21111 0.05549 -0.2809 -0.02335 C -0.35069 -0.10219 -0.44531 -0.18751 -0.53976 -0.27283 " pathEditMode="relative" ptsTypes="aa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9827E-6 C -0.07014 0.01549 -0.14028 0.03099 -0.21111 0.06983 C -0.28194 0.10867 -0.30104 0.28417 -0.42535 0.2326 C -0.54965 0.18104 -0.98698 -0.15422 -0.95712 -0.23884 C -0.92726 -0.32346 -0.32239 -0.23537 -0.24601 -0.27491 C -0.16962 -0.31445 -0.3342 -0.39514 -0.49844 -0.4756 " pathEditMode="relative" ptsTypes="aaaaaA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4624E-7 C -0.06597 0.03792 -0.13177 0.07607 -0.19202 0.07607 C -0.25226 0.07607 -0.26129 0.05457 -0.36181 -4.04624E-7 C -0.46233 -0.05457 -0.62882 -0.15306 -0.79514 -0.25156 " pathEditMode="relative" ptsTypes="aa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7168E-6 C -0.06129 0.02034 -0.12257 0.04092 -0.26511 0.02751 C -0.40782 0.0141 -0.77431 -0.04601 -0.85556 -0.08047 C -0.93681 -0.11492 -0.86042 -0.1748 -0.75226 -0.17966 C -0.6441 -0.18451 -0.31684 -0.08648 -0.20625 -0.11006 C -0.09584 -0.13364 -0.06459 -0.27214 -0.08889 -0.32139 C -0.1132 -0.37064 -0.23247 -0.38844 -0.35226 -0.40601 C -0.47205 -0.42359 -0.74722 -0.37041 -0.80782 -0.42705 C -0.86841 -0.4837 -0.79219 -0.61503 -0.7158 -0.74636 " pathEditMode="relative" ptsTypes="aaaaaaa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7457E-6 C -0.15 -0.03815 -0.3 -0.07583 -0.40955 -0.12069 C -0.5191 -0.16554 -0.65504 -0.23075 -0.65712 -0.26867 C -0.6592 -0.30658 -0.46042 -0.36786 -0.42222 -0.3489 C -0.38403 -0.32994 -0.39601 -0.19768 -0.42847 -0.15445 C -0.46094 -0.11144 -0.55226 -0.06705 -0.61736 -0.08878 C -0.68247 -0.11075 -0.78924 -0.21942 -0.81893 -0.28554 C -0.84861 -0.35167 -0.87032 -0.45456 -0.79514 -0.48624 C -0.71997 -0.51815 -0.48177 -0.43953 -0.36823 -0.47583 C -0.25469 -0.51213 -0.129 -0.64739 -0.11424 -0.70404 C -0.09948 -0.76069 -0.18941 -0.78843 -0.27934 -0.81618 " pathEditMode="relative" ptsTypes="aaaaaaaaaaA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13873E-6 C -0.03124 -0.05688 -0.06232 -0.11376 -0.07135 -0.18613 C -0.08038 -0.25873 -0.00972 -0.38844 -0.05399 -0.43538 C -0.09826 -0.48231 -0.27065 -0.40278 -0.33645 -0.46729 C -0.40225 -0.53179 -0.35225 -0.80971 -0.4493 -0.82243 C -0.546 -0.83515 -0.73177 -0.68925 -0.91753 -0.54335 " pathEditMode="relative" ptsTypes="aaaa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6763E-6 C -0.09444 -0.07653 -0.18888 -0.15283 -0.20641 -0.22821 C -0.22395 -0.30359 -0.0736 -0.40532 -0.10485 -0.45226 C -0.1361 -0.49919 -0.3835 -0.46613 -0.39374 -0.50937 C -0.40398 -0.5526 -0.28541 -0.6326 -0.16666 -0.71237 " pathEditMode="relative" ptsTypes="aaaaA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1772816"/>
          <a:ext cx="662473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/>
                <a:gridCol w="1324947"/>
                <a:gridCol w="1324947"/>
                <a:gridCol w="1324947"/>
                <a:gridCol w="1324947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771800" y="3356992"/>
            <a:ext cx="4104456" cy="23371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dirty="0" smtClean="0"/>
              <a:t>0 ошибок- оценка «5»</a:t>
            </a:r>
          </a:p>
          <a:p>
            <a:pPr>
              <a:buNone/>
            </a:pPr>
            <a:r>
              <a:rPr lang="ru-RU" sz="4400" dirty="0" smtClean="0"/>
              <a:t>1 ошибка- оценка «4»</a:t>
            </a:r>
          </a:p>
          <a:p>
            <a:pPr>
              <a:buNone/>
            </a:pPr>
            <a:r>
              <a:rPr lang="ru-RU" sz="4400" dirty="0" smtClean="0"/>
              <a:t>2 ошибки- оценка «3»</a:t>
            </a:r>
          </a:p>
          <a:p>
            <a:pPr>
              <a:buNone/>
            </a:pPr>
            <a:r>
              <a:rPr lang="ru-RU" sz="4400" dirty="0" smtClean="0"/>
              <a:t>3 ошибки- оценка «2»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okrujauschii-mir-rasteniya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4608512" cy="532859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9888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цветок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29969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лист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6450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стебель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2930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корень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50851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Даёт жизнь новым растениям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54452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Создаёт пищу для роста и развития организма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58772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Служит опорой для растения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Добывает питание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8007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урок!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844824"/>
            <a:ext cx="6203032" cy="3705275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0 ошибок- оценка «5»</a:t>
            </a:r>
          </a:p>
          <a:p>
            <a:pPr>
              <a:buNone/>
            </a:pPr>
            <a:r>
              <a:rPr lang="ru-RU" sz="4400" dirty="0" smtClean="0"/>
              <a:t>1 ошибка- оценка «4»</a:t>
            </a:r>
          </a:p>
          <a:p>
            <a:pPr>
              <a:buNone/>
            </a:pPr>
            <a:r>
              <a:rPr lang="ru-RU" sz="4400" dirty="0" smtClean="0"/>
              <a:t>2 ошибки- оценка «3»</a:t>
            </a:r>
          </a:p>
          <a:p>
            <a:pPr>
              <a:buNone/>
            </a:pPr>
            <a:r>
              <a:rPr lang="ru-RU" sz="4400" dirty="0" smtClean="0"/>
              <a:t>3 ошибки- оценка «2»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Оцени!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работы в группе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ybf0oyb-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4.bp.blogspot.com/-W3J7a3HnI7A/Uf9vKO7r7pI/AAAAAAAAA2w/B_mi0JCcKgE/w1200-h630-p-k-no-nu/Planting+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1296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51520" y="47160"/>
            <a:ext cx="8712968" cy="9233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Корень</a:t>
            </a:r>
            <a:endParaRPr kumimoji="0" lang="ru-RU" sz="5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14277" cy="5866207"/>
          </a:xfr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076056" y="5229200"/>
            <a:ext cx="3888432" cy="9233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Стержневой</a:t>
            </a:r>
            <a:endParaRPr kumimoji="0" lang="ru-RU" sz="5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5229200"/>
            <a:ext cx="4528120" cy="9552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Мочковатый</a:t>
            </a:r>
            <a:endParaRPr kumimoji="0" lang="ru-RU" sz="5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2446493">
            <a:off x="6634585" y="3866037"/>
            <a:ext cx="298529" cy="13555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210668">
            <a:off x="1968384" y="3526384"/>
            <a:ext cx="446741" cy="168387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Побег</a:t>
            </a:r>
            <a:endParaRPr kumimoji="0" lang="ru-RU" sz="6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lppbio.ucoz.ru/Botanika/pob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3995936" y="3789040"/>
            <a:ext cx="830907" cy="87724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851920" y="2348880"/>
            <a:ext cx="830907" cy="87724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6623863" cy="6260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479</Words>
  <Application>Microsoft Office PowerPoint</Application>
  <PresentationFormat>Экран (4:3)</PresentationFormat>
  <Paragraphs>268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Оцени!</vt:lpstr>
      <vt:lpstr>Правила работы в группе</vt:lpstr>
      <vt:lpstr>Слайд 6</vt:lpstr>
      <vt:lpstr>Слайд 7</vt:lpstr>
      <vt:lpstr>Побег</vt:lpstr>
      <vt:lpstr>Слайд 9</vt:lpstr>
      <vt:lpstr>Лист</vt:lpstr>
      <vt:lpstr>Слайд 11</vt:lpstr>
      <vt:lpstr>Слайд 12</vt:lpstr>
      <vt:lpstr>Стебель</vt:lpstr>
      <vt:lpstr>Слайд 14</vt:lpstr>
      <vt:lpstr>Цветок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Проверь!</vt:lpstr>
      <vt:lpstr>Проверь!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 Тимохович</dc:creator>
  <cp:lastModifiedBy>linaa</cp:lastModifiedBy>
  <cp:revision>33</cp:revision>
  <dcterms:created xsi:type="dcterms:W3CDTF">2019-10-19T15:09:27Z</dcterms:created>
  <dcterms:modified xsi:type="dcterms:W3CDTF">2019-10-20T17:37:56Z</dcterms:modified>
</cp:coreProperties>
</file>