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82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86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71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581" y="1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BE203-9731-4BC4-8473-D542835F1708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F6365-C9E9-40BA-8623-3121D73061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447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95D6941B-6A3D-4BDB-898C-F0249E501C4B}" type="slidenum">
              <a:rPr lang="ru-RU" altLang="ru-RU" sz="1200" smtClean="0">
                <a:latin typeface="Times New Roman" panose="02020603050405020304" pitchFamily="18" charset="0"/>
                <a:cs typeface="Arial" panose="020B0604020202020204" pitchFamily="34" charset="0"/>
              </a:rPr>
              <a:pPr/>
              <a:t>10</a:t>
            </a:fld>
            <a:endParaRPr lang="ru-RU" altLang="ru-RU" sz="1200" smtClean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626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BA1E2-FD5F-4BF9-812B-BDAB8B9757A7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AC8EA-0288-476B-BC32-7A581230F5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266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BA1E2-FD5F-4BF9-812B-BDAB8B9757A7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AC8EA-0288-476B-BC32-7A581230F5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35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BA1E2-FD5F-4BF9-812B-BDAB8B9757A7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AC8EA-0288-476B-BC32-7A581230F5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639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BA1E2-FD5F-4BF9-812B-BDAB8B9757A7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AC8EA-0288-476B-BC32-7A581230F5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23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BA1E2-FD5F-4BF9-812B-BDAB8B9757A7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AC8EA-0288-476B-BC32-7A581230F5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310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BA1E2-FD5F-4BF9-812B-BDAB8B9757A7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AC8EA-0288-476B-BC32-7A581230F5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69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BA1E2-FD5F-4BF9-812B-BDAB8B9757A7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AC8EA-0288-476B-BC32-7A581230F5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442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BA1E2-FD5F-4BF9-812B-BDAB8B9757A7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AC8EA-0288-476B-BC32-7A581230F5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629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BA1E2-FD5F-4BF9-812B-BDAB8B9757A7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AC8EA-0288-476B-BC32-7A581230F5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083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BA1E2-FD5F-4BF9-812B-BDAB8B9757A7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AC8EA-0288-476B-BC32-7A581230F5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537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BA1E2-FD5F-4BF9-812B-BDAB8B9757A7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AC8EA-0288-476B-BC32-7A581230F5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538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BA1E2-FD5F-4BF9-812B-BDAB8B9757A7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AC8EA-0288-476B-BC32-7A581230F5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491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5" Type="http://schemas.openxmlformats.org/officeDocument/2006/relationships/image" Target="../media/image19.gif"/><Relationship Id="rId4" Type="http://schemas.openxmlformats.org/officeDocument/2006/relationships/image" Target="../media/image3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9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5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0.png"/><Relationship Id="rId5" Type="http://schemas.openxmlformats.org/officeDocument/2006/relationships/image" Target="../media/image4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9.gif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0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4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fb2.top/antichnyy-anekdot-672981/read/part-4?ysclid=lx7sjy9e6h231299785" TargetMode="External"/><Relationship Id="rId3" Type="http://schemas.openxmlformats.org/officeDocument/2006/relationships/hyperlink" Target="https://&#1101;&#1082;&#1079;&#1072;&#1084;&#1077;&#1085;.&#1088;&#1092;/elektronnaya-forma-uchebnikov-po-fizike--skachat-" TargetMode="External"/><Relationship Id="rId7" Type="http://schemas.openxmlformats.org/officeDocument/2006/relationships/hyperlink" Target="https://obrazavr.ru/fizika/7-klass/vzaimodejstvie-tel/mehanicheskoe-dvizhenie/skorost-edinitsy-skorosti/?ysclid=lx7rtmk7bh436039969" TargetMode="External"/><Relationship Id="rId2" Type="http://schemas.openxmlformats.org/officeDocument/2006/relationships/hyperlink" Target="https://new-science.ru/12-samyh-bystryh-zhivotnyh-v-mire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ideouroki.net/video/9-skorost-tiela-ravnomiernoie-i-nieravnomiernoie-dvizhieniie.html?ysclid=lx7rsumuit772148747" TargetMode="External"/><Relationship Id="rId5" Type="http://schemas.openxmlformats.org/officeDocument/2006/relationships/hyperlink" Target="https://flectone.ru/animatsiya-kartinki-cheloveka.html" TargetMode="External"/><Relationship Id="rId4" Type="http://schemas.openxmlformats.org/officeDocument/2006/relationships/hyperlink" Target="https://gas-kvas.com/uploads/posts/2023-02/1676831001_gas-kvas-com-p-risunok-na-temu-skorost-15.jp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gif"/><Relationship Id="rId7" Type="http://schemas.openxmlformats.org/officeDocument/2006/relationships/image" Target="../media/image25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4088" y="359956"/>
            <a:ext cx="9674352" cy="5232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Конкурс </a:t>
            </a:r>
            <a:r>
              <a:rPr lang="ru-RU" sz="28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ru-RU" sz="28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Инновации </a:t>
            </a:r>
            <a:r>
              <a:rPr lang="ru-R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обучении</a:t>
            </a:r>
            <a:r>
              <a:rPr lang="ru-RU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 </a:t>
            </a:r>
            <a:endParaRPr lang="ru-RU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26184" y="1288740"/>
            <a:ext cx="8967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Наминация: «Творческая </a:t>
            </a: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презентация к уроку».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03904" y="2361604"/>
            <a:ext cx="70897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Презентация к уроку физики 7 класс </a:t>
            </a:r>
            <a:r>
              <a:rPr lang="ru-RU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«Скорость </a:t>
            </a: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механического </a:t>
            </a:r>
            <a:r>
              <a:rPr lang="ru-RU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движения»</a:t>
            </a:r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5192" y="4414998"/>
            <a:ext cx="86685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Учитель физики: Щербакова Людмила Андреевна</a:t>
            </a:r>
          </a:p>
          <a:p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Государственное бюджетное общеобразовательное учреждение «Академическая гимназия № 56 имени </a:t>
            </a:r>
            <a:r>
              <a:rPr lang="ru-RU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М.Б.Пильдес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» Санкт-Петербурга</a:t>
            </a:r>
          </a:p>
          <a:p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60883" y="635399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2024 год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21686" y="3244334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8D99AE"/>
                </a:solidFill>
                <a:latin typeface="Roboto"/>
              </a:rPr>
              <a:t> </a:t>
            </a:r>
            <a:r>
              <a:rPr lang="ru-RU" dirty="0" smtClean="0">
                <a:solidFill>
                  <a:srgbClr val="8D99AE"/>
                </a:solidFill>
                <a:latin typeface="Roboto"/>
              </a:rPr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433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4696" y="795528"/>
            <a:ext cx="11722608" cy="5509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На уроке узнаем:</a:t>
            </a:r>
          </a:p>
          <a:p>
            <a:endParaRPr lang="ru-RU" sz="32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- что такое скорость;</a:t>
            </a:r>
          </a:p>
          <a:p>
            <a:r>
              <a:rPr lang="ru-RU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- формулу для вычисления скорости; </a:t>
            </a:r>
          </a:p>
          <a:p>
            <a:r>
              <a:rPr lang="ru-RU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- единицы скорости;</a:t>
            </a:r>
          </a:p>
          <a:p>
            <a:r>
              <a:rPr lang="ru-RU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- как перевести скорость из одних единиц измерения в другие;</a:t>
            </a:r>
          </a:p>
          <a:p>
            <a:pPr marL="457200" indent="-457200">
              <a:buFontTx/>
              <a:buChar char="-"/>
            </a:pPr>
            <a:r>
              <a:rPr lang="ru-RU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как вычислить скорость тела при равномерном движении;</a:t>
            </a:r>
          </a:p>
          <a:p>
            <a:pPr marL="457200" indent="-457200">
              <a:buFontTx/>
              <a:buChar char="-"/>
            </a:pPr>
            <a:r>
              <a:rPr lang="ru-RU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Как вычислить среднюю скорость при неравномерном движении.</a:t>
            </a:r>
            <a:endParaRPr lang="ru-RU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721608" y="66434"/>
            <a:ext cx="5113376" cy="44562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Скорость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210474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3"/>
          <a:stretch/>
        </p:blipFill>
        <p:spPr bwMode="auto">
          <a:xfrm>
            <a:off x="0" y="301985"/>
            <a:ext cx="12275842" cy="654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Picture backgroun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601" y="313467"/>
            <a:ext cx="1660896" cy="199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Picture backgroun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0" y="4580135"/>
            <a:ext cx="4676775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Picture background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6925" y="1214342"/>
            <a:ext cx="4580085" cy="343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430327" y="2782505"/>
            <a:ext cx="9993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Человек за 1минуту проходит 1,5 м, велосипедист  - 15 м, а автобус – 600м. </a:t>
            </a:r>
            <a:endParaRPr lang="ru-RU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38335" y="310896"/>
            <a:ext cx="941111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Чтобы сравнить различные движения, необходимо знать скорость движения.</a:t>
            </a:r>
            <a:endParaRPr lang="ru-RU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Picture 50" descr="Рисунок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780" y="376063"/>
            <a:ext cx="747712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34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L 0.87096 -0.01551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78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0.96484 -0.00417 " pathEditMode="relative" rAng="0" ptsTypes="AA">
                                      <p:cBhvr>
                                        <p:cTn id="16" dur="525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42" y="-20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22222E-6 L 0.93359 0.01134 " pathEditMode="relative" rAng="0" ptsTypes="AA">
                                      <p:cBhvr>
                                        <p:cTn id="18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8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40263" y="2590893"/>
            <a:ext cx="11511473" cy="42822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569" name="Rectangle 20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dirty="0">
              <a:latin typeface="Verdana" panose="020B0604030504040204" pitchFamily="34" charset="0"/>
            </a:endParaRPr>
          </a:p>
        </p:txBody>
      </p:sp>
      <p:sp>
        <p:nvSpPr>
          <p:cNvPr id="66571" name="Rectangle 22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dirty="0">
              <a:latin typeface="Verdana" panose="020B060403050404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25553" y="5716074"/>
            <a:ext cx="11760336" cy="946150"/>
            <a:chOff x="257493" y="5744683"/>
            <a:chExt cx="11760336" cy="946150"/>
          </a:xfrm>
        </p:grpSpPr>
        <p:sp>
          <p:nvSpPr>
            <p:cNvPr id="66565" name="Text Box 11"/>
            <p:cNvSpPr txBox="1">
              <a:spLocks noChangeArrowheads="1"/>
            </p:cNvSpPr>
            <p:nvPr/>
          </p:nvSpPr>
          <p:spPr bwMode="auto">
            <a:xfrm>
              <a:off x="257493" y="5744683"/>
              <a:ext cx="11760336" cy="946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>
                  <a:latin typeface="Verdana" panose="020B0604030504040204" pitchFamily="34" charset="0"/>
                </a:rPr>
                <a:t>При равномерном движении тела скорость тела остается постоянной:</a:t>
              </a:r>
            </a:p>
          </p:txBody>
        </p:sp>
        <p:grpSp>
          <p:nvGrpSpPr>
            <p:cNvPr id="66575" name="Группа 30"/>
            <p:cNvGrpSpPr>
              <a:grpSpLocks/>
            </p:cNvGrpSpPr>
            <p:nvPr/>
          </p:nvGrpSpPr>
          <p:grpSpPr bwMode="auto">
            <a:xfrm>
              <a:off x="2815739" y="6255023"/>
              <a:ext cx="1902597" cy="435810"/>
              <a:chOff x="5500694" y="6092825"/>
              <a:chExt cx="2239956" cy="557213"/>
            </a:xfrm>
          </p:grpSpPr>
          <p:graphicFrame>
            <p:nvGraphicFramePr>
              <p:cNvPr id="66577" name="Object 3"/>
              <p:cNvGraphicFramePr>
                <a:graphicFrameLocks noChangeAspect="1"/>
              </p:cNvGraphicFramePr>
              <p:nvPr/>
            </p:nvGraphicFramePr>
            <p:xfrm>
              <a:off x="5508625" y="6092825"/>
              <a:ext cx="2232025" cy="5572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4" name="Формула" r:id="rId3" imgW="609336" imgH="152334" progId="Equation.3">
                      <p:embed/>
                    </p:oleObj>
                  </mc:Choice>
                  <mc:Fallback>
                    <p:oleObj name="Формула" r:id="rId3" imgW="609336" imgH="152334" progId="Equation.3">
                      <p:embed/>
                      <p:pic>
                        <p:nvPicPr>
                          <p:cNvPr id="66577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508625" y="6092825"/>
                            <a:ext cx="2232025" cy="5572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30" name="Прямая со стрелкой 29"/>
              <p:cNvCxnSpPr/>
              <p:nvPr/>
            </p:nvCxnSpPr>
            <p:spPr>
              <a:xfrm>
                <a:off x="5500694" y="6143625"/>
                <a:ext cx="500061" cy="1588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Прямоугольник 1"/>
          <p:cNvSpPr/>
          <p:nvPr/>
        </p:nvSpPr>
        <p:spPr>
          <a:xfrm>
            <a:off x="367859" y="661176"/>
            <a:ext cx="11516496" cy="17912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   Скорость </a:t>
            </a: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равномерного прямолинейного движения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– физическая величина, характеризующая быстроту движения и равная отношению пройденного пути ко времени, за которое этот путь был 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пройден.</a:t>
            </a:r>
            <a:endParaRPr lang="ru-RU" sz="16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50" descr="Рисунок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83" y="655317"/>
            <a:ext cx="5556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69027" y="4732020"/>
                <a:ext cx="10870733" cy="7414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8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Единицы измерения скорости: </a:t>
                </a:r>
                <a:r>
                  <a:rPr lang="ru-RU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3200" i="1">
                            <a:latin typeface="Cambria Math" panose="02040503050406030204" pitchFamily="18" charset="0"/>
                          </a:rPr>
                          <m:t>м</m:t>
                        </m:r>
                      </m:num>
                      <m:den>
                        <m:r>
                          <a:rPr lang="ru-RU" sz="3200" i="1">
                            <a:latin typeface="Cambria Math" panose="02040503050406030204" pitchFamily="18" charset="0"/>
                          </a:rPr>
                          <m:t>с</m:t>
                        </m:r>
                      </m:den>
                    </m:f>
                    <m:r>
                      <a:rPr lang="ru-RU" sz="3200">
                        <a:latin typeface="Cambria Math" panose="02040503050406030204" pitchFamily="18" charset="0"/>
                      </a:rPr>
                      <m:t> ;</m:t>
                    </m:r>
                  </m:oMath>
                </a14:m>
                <a:r>
                  <a:rPr lang="ru-RU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ru-RU" sz="28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км</m:t>
                        </m:r>
                      </m:num>
                      <m:den>
                        <m:r>
                          <a:rPr lang="ru-RU" sz="28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ч</m:t>
                        </m:r>
                      </m:den>
                    </m:f>
                  </m:oMath>
                </a14:m>
                <a:r>
                  <a:rPr lang="ru-RU" sz="28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;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ru-RU" sz="28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м</m:t>
                        </m:r>
                      </m:num>
                      <m:den>
                        <m:r>
                          <a:rPr lang="ru-RU" sz="28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мин.</m:t>
                        </m:r>
                      </m:den>
                    </m:f>
                    <m:r>
                      <a:rPr lang="ru-RU" sz="2800" b="0" i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;</m:t>
                    </m:r>
                    <m:r>
                      <m:rPr>
                        <m:nor/>
                      </m:rPr>
                      <a:rPr lang="ru-RU" sz="2800" dirty="0" smtClean="0">
                        <a:latin typeface="Verdana" panose="020B0604030504040204" pitchFamily="34" charset="0"/>
                        <a:ea typeface="Verdana" panose="020B0604030504040204" pitchFamily="34" charset="0"/>
                      </a:rPr>
                      <m:t>1</m:t>
                    </m:r>
                    <m:f>
                      <m:fPr>
                        <m:ctrlPr>
                          <a:rPr lang="ru-RU" sz="28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ru-RU" sz="28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м</m:t>
                        </m:r>
                        <m:r>
                          <a:rPr lang="ru-RU" sz="28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м</m:t>
                        </m:r>
                      </m:num>
                      <m:den>
                        <m:r>
                          <a:rPr lang="ru-RU" sz="28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с</m:t>
                        </m:r>
                      </m:den>
                    </m:f>
                  </m:oMath>
                </a14:m>
                <a:r>
                  <a:rPr lang="ru-RU" sz="28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;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ru-RU" sz="28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км</m:t>
                        </m:r>
                      </m:num>
                      <m:den>
                        <m:r>
                          <a:rPr lang="ru-RU" sz="28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сут.</m:t>
                        </m:r>
                      </m:den>
                    </m:f>
                    <m:r>
                      <a:rPr lang="ru-RU" sz="28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 …</m:t>
                    </m:r>
                  </m:oMath>
                </a14:m>
                <a:endParaRPr lang="ru-RU" sz="28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27" y="4732020"/>
                <a:ext cx="10870733" cy="741485"/>
              </a:xfrm>
              <a:prstGeom prst="rect">
                <a:avLst/>
              </a:prstGeom>
              <a:blipFill>
                <a:blip r:embed="rId6"/>
                <a:stretch>
                  <a:fillRect l="-1121" b="-16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Группа 3"/>
          <p:cNvGrpSpPr/>
          <p:nvPr/>
        </p:nvGrpSpPr>
        <p:grpSpPr>
          <a:xfrm>
            <a:off x="1221164" y="2829506"/>
            <a:ext cx="5745254" cy="1428750"/>
            <a:chOff x="660467" y="2821841"/>
            <a:chExt cx="5745254" cy="1428750"/>
          </a:xfrm>
          <a:solidFill>
            <a:schemeClr val="bg1">
              <a:lumMod val="95000"/>
            </a:schemeClr>
          </a:solidFill>
        </p:grpSpPr>
        <p:grpSp>
          <p:nvGrpSpPr>
            <p:cNvPr id="9" name="Группа 8"/>
            <p:cNvGrpSpPr/>
            <p:nvPr/>
          </p:nvGrpSpPr>
          <p:grpSpPr>
            <a:xfrm>
              <a:off x="660467" y="2821841"/>
              <a:ext cx="5745254" cy="1428750"/>
              <a:chOff x="664690" y="2892100"/>
              <a:chExt cx="4659086" cy="1428750"/>
            </a:xfrm>
            <a:grpFill/>
          </p:grpSpPr>
          <p:sp>
            <p:nvSpPr>
              <p:cNvPr id="3" name="Прямоугольник 2"/>
              <p:cNvSpPr/>
              <p:nvPr/>
            </p:nvSpPr>
            <p:spPr>
              <a:xfrm>
                <a:off x="664690" y="2892100"/>
                <a:ext cx="4659086" cy="142875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>
                    <a:solidFill>
                      <a:srgbClr val="C00000"/>
                    </a:solidFill>
                  </a:ln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grpSp>
            <p:nvGrpSpPr>
              <p:cNvPr id="66566" name="Group 17"/>
              <p:cNvGrpSpPr>
                <a:grpSpLocks/>
              </p:cNvGrpSpPr>
              <p:nvPr/>
            </p:nvGrpSpPr>
            <p:grpSpPr bwMode="auto">
              <a:xfrm>
                <a:off x="735796" y="3028019"/>
                <a:ext cx="4224338" cy="1033463"/>
                <a:chOff x="612" y="2181"/>
                <a:chExt cx="2661" cy="651"/>
              </a:xfrm>
              <a:grpFill/>
            </p:grpSpPr>
            <p:sp>
              <p:nvSpPr>
                <p:cNvPr id="66583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12" y="2349"/>
                  <a:ext cx="1573" cy="33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ru-RU" altLang="ru-RU" sz="2800" dirty="0" smtClean="0">
                      <a:latin typeface="Verdana" panose="020B0604030504040204" pitchFamily="34" charset="0"/>
                      <a:ea typeface="Verdana" panose="020B0604030504040204" pitchFamily="34" charset="0"/>
                    </a:rPr>
                    <a:t>скорость(   )  =</a:t>
                  </a:r>
                  <a:endParaRPr lang="ru-RU" altLang="ru-RU" sz="2800" dirty="0"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66584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2319" y="2181"/>
                  <a:ext cx="779" cy="33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ru-RU" altLang="ru-RU" sz="2800" dirty="0" smtClean="0">
                      <a:latin typeface="Verdana" panose="020B0604030504040204" pitchFamily="34" charset="0"/>
                      <a:ea typeface="Verdana" panose="020B0604030504040204" pitchFamily="34" charset="0"/>
                    </a:rPr>
                    <a:t>путь(</a:t>
                  </a:r>
                  <a:r>
                    <a:rPr lang="en-US" altLang="ru-RU" sz="2800" dirty="0" smtClean="0">
                      <a:latin typeface="Verdana" panose="020B0604030504040204" pitchFamily="34" charset="0"/>
                      <a:ea typeface="Verdana" panose="020B0604030504040204" pitchFamily="34" charset="0"/>
                    </a:rPr>
                    <a:t>s)</a:t>
                  </a:r>
                  <a:endParaRPr lang="ru-RU" altLang="ru-RU" sz="2800" dirty="0"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66585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2298" y="2502"/>
                  <a:ext cx="903" cy="33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ru-RU" altLang="ru-RU" sz="2800" dirty="0" smtClean="0">
                      <a:latin typeface="Verdana" panose="020B0604030504040204" pitchFamily="34" charset="0"/>
                      <a:ea typeface="Verdana" panose="020B0604030504040204" pitchFamily="34" charset="0"/>
                    </a:rPr>
                    <a:t>время</a:t>
                  </a:r>
                  <a:r>
                    <a:rPr lang="en-US" altLang="ru-RU" sz="2800" dirty="0" smtClean="0">
                      <a:latin typeface="Verdana" panose="020B0604030504040204" pitchFamily="34" charset="0"/>
                      <a:ea typeface="Verdana" panose="020B0604030504040204" pitchFamily="34" charset="0"/>
                    </a:rPr>
                    <a:t>(t)</a:t>
                  </a:r>
                  <a:endParaRPr lang="ru-RU" altLang="ru-RU" sz="2800" dirty="0"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66586" name="Line 15"/>
                <p:cNvSpPr>
                  <a:spLocks noChangeShapeType="1"/>
                </p:cNvSpPr>
                <p:nvPr/>
              </p:nvSpPr>
              <p:spPr bwMode="auto">
                <a:xfrm>
                  <a:off x="2139" y="2523"/>
                  <a:ext cx="1134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</p:grpSp>
        <p:pic>
          <p:nvPicPr>
            <p:cNvPr id="28" name="Рисунок 27"/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781" b="8929"/>
            <a:stretch/>
          </p:blipFill>
          <p:spPr bwMode="auto">
            <a:xfrm>
              <a:off x="2637475" y="3261036"/>
              <a:ext cx="428035" cy="470535"/>
            </a:xfrm>
            <a:prstGeom prst="rect">
              <a:avLst/>
            </a:prstGeom>
            <a:grp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8051071" y="2829506"/>
            <a:ext cx="1609344" cy="1428750"/>
            <a:chOff x="8570372" y="2821841"/>
            <a:chExt cx="1609344" cy="1428750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12" name="Группа 11"/>
            <p:cNvGrpSpPr/>
            <p:nvPr/>
          </p:nvGrpSpPr>
          <p:grpSpPr>
            <a:xfrm>
              <a:off x="8570372" y="2821841"/>
              <a:ext cx="1609344" cy="1428750"/>
              <a:chOff x="8604504" y="2763494"/>
              <a:chExt cx="1609344" cy="1428750"/>
            </a:xfrm>
            <a:grpFill/>
          </p:grpSpPr>
          <p:sp>
            <p:nvSpPr>
              <p:cNvPr id="11" name="Прямоугольник 10"/>
              <p:cNvSpPr/>
              <p:nvPr/>
            </p:nvSpPr>
            <p:spPr>
              <a:xfrm>
                <a:off x="8604504" y="2763494"/>
                <a:ext cx="1609344" cy="14287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/>
                  <p:cNvSpPr txBox="1"/>
                  <p:nvPr/>
                </p:nvSpPr>
                <p:spPr>
                  <a:xfrm>
                    <a:off x="8700166" y="2945162"/>
                    <a:ext cx="1513682" cy="1080745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4800" dirty="0" smtClean="0">
                        <a:ln>
                          <a:noFill/>
                        </a:ln>
                      </a:rPr>
                      <a:t>  =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ru-RU" sz="4800" i="1" smtClean="0">
                                <a:ln>
                                  <a:noFill/>
                                </a:ln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n>
                                  <a:noFill/>
                                </a:ln>
                                <a:latin typeface="Cambria Math" panose="02040503050406030204" pitchFamily="18" charset="0"/>
                              </a:rPr>
                              <m:t>𝑠</m:t>
                            </m:r>
                          </m:num>
                          <m:den>
                            <m:r>
                              <a:rPr lang="en-US" sz="4800" b="0" i="1" smtClean="0">
                                <a:ln>
                                  <a:noFill/>
                                </a:ln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oMath>
                    </a14:m>
                    <a:endParaRPr lang="ru-RU" sz="4800" dirty="0">
                      <a:ln>
                        <a:noFill/>
                      </a:ln>
                    </a:endParaRPr>
                  </a:p>
                </p:txBody>
              </p:sp>
            </mc:Choice>
            <mc:Fallback xmlns="">
              <p:sp>
                <p:nvSpPr>
                  <p:cNvPr id="5" name="TextBox 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00166" y="2945162"/>
                    <a:ext cx="1513682" cy="108074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3390" b="-15819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29" name="Рисунок 28"/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781" b="8929"/>
            <a:stretch/>
          </p:blipFill>
          <p:spPr bwMode="auto">
            <a:xfrm>
              <a:off x="8620672" y="3295681"/>
              <a:ext cx="423348" cy="4810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1" name="Rectangle 2"/>
          <p:cNvSpPr txBox="1">
            <a:spLocks noChangeArrowheads="1"/>
          </p:cNvSpPr>
          <p:nvPr/>
        </p:nvSpPr>
        <p:spPr>
          <a:xfrm>
            <a:off x="3721608" y="66435"/>
            <a:ext cx="5113376" cy="3838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Скорость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251529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61"/>
          <p:cNvSpPr>
            <a:spLocks noChangeArrowheads="1"/>
          </p:cNvSpPr>
          <p:nvPr/>
        </p:nvSpPr>
        <p:spPr bwMode="auto">
          <a:xfrm>
            <a:off x="182880" y="2724446"/>
            <a:ext cx="12009120" cy="2865144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dirty="0">
              <a:latin typeface="Verdana" panose="020B0604030504040204" pitchFamily="34" charset="0"/>
            </a:endParaRPr>
          </a:p>
        </p:txBody>
      </p:sp>
      <p:sp>
        <p:nvSpPr>
          <p:cNvPr id="68612" name="Text Box 5"/>
          <p:cNvSpPr txBox="1">
            <a:spLocks noChangeArrowheads="1"/>
          </p:cNvSpPr>
          <p:nvPr/>
        </p:nvSpPr>
        <p:spPr bwMode="auto">
          <a:xfrm>
            <a:off x="175260" y="706733"/>
            <a:ext cx="117304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latin typeface="Verdana" panose="020B0604030504040204" pitchFamily="34" charset="0"/>
              </a:rPr>
              <a:t>Помимо числового значения (модуля) скорость имеет еще и </a:t>
            </a:r>
            <a:r>
              <a:rPr lang="ru-RU" altLang="ru-RU" sz="2800" dirty="0" smtClean="0">
                <a:latin typeface="Verdana" panose="020B0604030504040204" pitchFamily="34" charset="0"/>
              </a:rPr>
              <a:t>направление -  . </a:t>
            </a:r>
            <a:endParaRPr lang="ru-RU" altLang="ru-RU" sz="2800" dirty="0">
              <a:latin typeface="Verdana" panose="020B0604030504040204" pitchFamily="34" charset="0"/>
            </a:endParaRPr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439102" y="4787512"/>
            <a:ext cx="1223963" cy="576262"/>
            <a:chOff x="748" y="2795"/>
            <a:chExt cx="771" cy="363"/>
          </a:xfrm>
        </p:grpSpPr>
        <p:sp>
          <p:nvSpPr>
            <p:cNvPr id="68644" name="AutoShape 28"/>
            <p:cNvSpPr>
              <a:spLocks noChangeArrowheads="1"/>
            </p:cNvSpPr>
            <p:nvPr/>
          </p:nvSpPr>
          <p:spPr bwMode="auto">
            <a:xfrm>
              <a:off x="748" y="2931"/>
              <a:ext cx="726" cy="136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400" dirty="0">
                <a:latin typeface="Verdana" panose="020B0604030504040204" pitchFamily="34" charset="0"/>
              </a:endParaRPr>
            </a:p>
          </p:txBody>
        </p:sp>
        <p:sp>
          <p:nvSpPr>
            <p:cNvPr id="68645" name="AutoShape 32"/>
            <p:cNvSpPr>
              <a:spLocks noChangeArrowheads="1"/>
            </p:cNvSpPr>
            <p:nvPr/>
          </p:nvSpPr>
          <p:spPr bwMode="auto">
            <a:xfrm>
              <a:off x="839" y="2795"/>
              <a:ext cx="499" cy="181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400" dirty="0">
                <a:latin typeface="Verdana" panose="020B0604030504040204" pitchFamily="34" charset="0"/>
              </a:endParaRPr>
            </a:p>
          </p:txBody>
        </p:sp>
        <p:sp>
          <p:nvSpPr>
            <p:cNvPr id="12337" name="Oval 49"/>
            <p:cNvSpPr>
              <a:spLocks noChangeArrowheads="1"/>
            </p:cNvSpPr>
            <p:nvPr/>
          </p:nvSpPr>
          <p:spPr bwMode="auto">
            <a:xfrm>
              <a:off x="793" y="3022"/>
              <a:ext cx="137" cy="13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dirty="0"/>
            </a:p>
          </p:txBody>
        </p:sp>
        <p:sp>
          <p:nvSpPr>
            <p:cNvPr id="12338" name="Oval 50"/>
            <p:cNvSpPr>
              <a:spLocks noChangeArrowheads="1"/>
            </p:cNvSpPr>
            <p:nvPr/>
          </p:nvSpPr>
          <p:spPr bwMode="auto">
            <a:xfrm>
              <a:off x="1247" y="3022"/>
              <a:ext cx="137" cy="13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 dirty="0"/>
            </a:p>
          </p:txBody>
        </p:sp>
        <p:sp>
          <p:nvSpPr>
            <p:cNvPr id="68648" name="Rectangle 51"/>
            <p:cNvSpPr>
              <a:spLocks noChangeArrowheads="1"/>
            </p:cNvSpPr>
            <p:nvPr/>
          </p:nvSpPr>
          <p:spPr bwMode="auto">
            <a:xfrm>
              <a:off x="1111" y="2840"/>
              <a:ext cx="227" cy="91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400" dirty="0">
                <a:latin typeface="Verdana" panose="020B0604030504040204" pitchFamily="34" charset="0"/>
              </a:endParaRPr>
            </a:p>
          </p:txBody>
        </p:sp>
        <p:sp>
          <p:nvSpPr>
            <p:cNvPr id="68649" name="Rectangle 52"/>
            <p:cNvSpPr>
              <a:spLocks noChangeArrowheads="1"/>
            </p:cNvSpPr>
            <p:nvPr/>
          </p:nvSpPr>
          <p:spPr bwMode="auto">
            <a:xfrm>
              <a:off x="884" y="2840"/>
              <a:ext cx="227" cy="91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400" dirty="0">
                <a:latin typeface="Verdana" panose="020B0604030504040204" pitchFamily="34" charset="0"/>
              </a:endParaRPr>
            </a:p>
          </p:txBody>
        </p:sp>
        <p:sp>
          <p:nvSpPr>
            <p:cNvPr id="68650" name="AutoShape 59"/>
            <p:cNvSpPr>
              <a:spLocks noChangeArrowheads="1"/>
            </p:cNvSpPr>
            <p:nvPr/>
          </p:nvSpPr>
          <p:spPr bwMode="auto">
            <a:xfrm>
              <a:off x="1383" y="2931"/>
              <a:ext cx="136" cy="90"/>
            </a:xfrm>
            <a:prstGeom prst="irregularSeal1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400" dirty="0">
                <a:latin typeface="Verdana" panose="020B0604030504040204" pitchFamily="34" charset="0"/>
              </a:endParaRPr>
            </a:p>
          </p:txBody>
        </p:sp>
      </p:grp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9931765" y="2968403"/>
            <a:ext cx="2089150" cy="863600"/>
            <a:chOff x="4286" y="2205"/>
            <a:chExt cx="1316" cy="544"/>
          </a:xfrm>
        </p:grpSpPr>
        <p:grpSp>
          <p:nvGrpSpPr>
            <p:cNvPr id="68627" name="Group 48"/>
            <p:cNvGrpSpPr>
              <a:grpSpLocks/>
            </p:cNvGrpSpPr>
            <p:nvPr/>
          </p:nvGrpSpPr>
          <p:grpSpPr bwMode="auto">
            <a:xfrm>
              <a:off x="4286" y="2205"/>
              <a:ext cx="1316" cy="544"/>
              <a:chOff x="4014" y="2296"/>
              <a:chExt cx="1316" cy="544"/>
            </a:xfrm>
          </p:grpSpPr>
          <p:grpSp>
            <p:nvGrpSpPr>
              <p:cNvPr id="68629" name="Group 29"/>
              <p:cNvGrpSpPr>
                <a:grpSpLocks/>
              </p:cNvGrpSpPr>
              <p:nvPr/>
            </p:nvGrpSpPr>
            <p:grpSpPr bwMode="auto">
              <a:xfrm>
                <a:off x="4014" y="2296"/>
                <a:ext cx="1316" cy="544"/>
                <a:chOff x="4332" y="2750"/>
                <a:chExt cx="816" cy="317"/>
              </a:xfrm>
            </p:grpSpPr>
            <p:sp>
              <p:nvSpPr>
                <p:cNvPr id="68632" name="AutoShape 16"/>
                <p:cNvSpPr>
                  <a:spLocks noChangeArrowheads="1"/>
                </p:cNvSpPr>
                <p:nvPr/>
              </p:nvSpPr>
              <p:spPr bwMode="auto">
                <a:xfrm>
                  <a:off x="4377" y="2750"/>
                  <a:ext cx="771" cy="272"/>
                </a:xfrm>
                <a:prstGeom prst="roundRect">
                  <a:avLst>
                    <a:gd name="adj" fmla="val 16176"/>
                  </a:avLst>
                </a:prstGeom>
                <a:solidFill>
                  <a:srgbClr val="33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2400" dirty="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305" name="Oval 17"/>
                <p:cNvSpPr>
                  <a:spLocks noChangeArrowheads="1"/>
                </p:cNvSpPr>
                <p:nvPr/>
              </p:nvSpPr>
              <p:spPr bwMode="auto">
                <a:xfrm>
                  <a:off x="4422" y="2931"/>
                  <a:ext cx="136" cy="13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ru-RU" dirty="0"/>
                </a:p>
              </p:txBody>
            </p:sp>
            <p:sp>
              <p:nvSpPr>
                <p:cNvPr id="12306" name="Oval 18"/>
                <p:cNvSpPr>
                  <a:spLocks noChangeArrowheads="1"/>
                </p:cNvSpPr>
                <p:nvPr/>
              </p:nvSpPr>
              <p:spPr bwMode="auto">
                <a:xfrm>
                  <a:off x="4967" y="2931"/>
                  <a:ext cx="136" cy="13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ru-RU" dirty="0"/>
                </a:p>
              </p:txBody>
            </p:sp>
            <p:grpSp>
              <p:nvGrpSpPr>
                <p:cNvPr id="68635" name="Group 27"/>
                <p:cNvGrpSpPr>
                  <a:grpSpLocks/>
                </p:cNvGrpSpPr>
                <p:nvPr/>
              </p:nvGrpSpPr>
              <p:grpSpPr bwMode="auto">
                <a:xfrm>
                  <a:off x="4467" y="2795"/>
                  <a:ext cx="681" cy="91"/>
                  <a:chOff x="4467" y="2795"/>
                  <a:chExt cx="681" cy="91"/>
                </a:xfrm>
              </p:grpSpPr>
              <p:sp>
                <p:nvSpPr>
                  <p:cNvPr id="68639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4467" y="2795"/>
                    <a:ext cx="136" cy="91"/>
                  </a:xfrm>
                  <a:prstGeom prst="rect">
                    <a:avLst/>
                  </a:pr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400" dirty="0"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68640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4603" y="2795"/>
                    <a:ext cx="136" cy="91"/>
                  </a:xfrm>
                  <a:prstGeom prst="rect">
                    <a:avLst/>
                  </a:pr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400" dirty="0"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68641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4739" y="2795"/>
                    <a:ext cx="136" cy="91"/>
                  </a:xfrm>
                  <a:prstGeom prst="rect">
                    <a:avLst/>
                  </a:pr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400" dirty="0"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68642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4875" y="2795"/>
                    <a:ext cx="136" cy="91"/>
                  </a:xfrm>
                  <a:prstGeom prst="rect">
                    <a:avLst/>
                  </a:pr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400" dirty="0"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68643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5012" y="2795"/>
                    <a:ext cx="136" cy="91"/>
                  </a:xfrm>
                  <a:prstGeom prst="rect">
                    <a:avLst/>
                  </a:pr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400" dirty="0">
                      <a:latin typeface="Verdana" panose="020B0604030504040204" pitchFamily="34" charset="0"/>
                    </a:endParaRPr>
                  </a:p>
                </p:txBody>
              </p:sp>
            </p:grpSp>
            <p:sp>
              <p:nvSpPr>
                <p:cNvPr id="68636" name="Rectangle 26"/>
                <p:cNvSpPr>
                  <a:spLocks noChangeArrowheads="1"/>
                </p:cNvSpPr>
                <p:nvPr/>
              </p:nvSpPr>
              <p:spPr bwMode="auto">
                <a:xfrm>
                  <a:off x="4377" y="2795"/>
                  <a:ext cx="91" cy="136"/>
                </a:xfrm>
                <a:prstGeom prst="rect">
                  <a:avLst/>
                </a:prstGeom>
                <a:solidFill>
                  <a:srgbClr val="B2B2B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2400" dirty="0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68637" name="Line 19"/>
                <p:cNvSpPr>
                  <a:spLocks noChangeShapeType="1"/>
                </p:cNvSpPr>
                <p:nvPr/>
              </p:nvSpPr>
              <p:spPr bwMode="auto">
                <a:xfrm flipH="1" flipV="1">
                  <a:off x="4332" y="2750"/>
                  <a:ext cx="136" cy="44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68638" name="Line 20"/>
                <p:cNvSpPr>
                  <a:spLocks noChangeShapeType="1"/>
                </p:cNvSpPr>
                <p:nvPr/>
              </p:nvSpPr>
              <p:spPr bwMode="auto">
                <a:xfrm>
                  <a:off x="4332" y="2750"/>
                  <a:ext cx="0" cy="90"/>
                </a:xfrm>
                <a:prstGeom prst="line">
                  <a:avLst/>
                </a:prstGeom>
                <a:noFill/>
                <a:ln w="76200">
                  <a:solidFill>
                    <a:srgbClr val="00007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  <p:sp>
            <p:nvSpPr>
              <p:cNvPr id="68630" name="Rectangle 33"/>
              <p:cNvSpPr>
                <a:spLocks noChangeArrowheads="1"/>
              </p:cNvSpPr>
              <p:nvPr/>
            </p:nvSpPr>
            <p:spPr bwMode="auto">
              <a:xfrm>
                <a:off x="4422" y="2614"/>
                <a:ext cx="272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2400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68631" name="Rectangle 47"/>
              <p:cNvSpPr>
                <a:spLocks noChangeArrowheads="1"/>
              </p:cNvSpPr>
              <p:nvPr/>
            </p:nvSpPr>
            <p:spPr bwMode="auto">
              <a:xfrm>
                <a:off x="4694" y="2614"/>
                <a:ext cx="272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2400" dirty="0">
                  <a:latin typeface="Verdana" panose="020B0604030504040204" pitchFamily="34" charset="0"/>
                </a:endParaRPr>
              </a:p>
            </p:txBody>
          </p:sp>
        </p:grpSp>
        <p:sp>
          <p:nvSpPr>
            <p:cNvPr id="68628" name="AutoShape 60"/>
            <p:cNvSpPr>
              <a:spLocks noChangeArrowheads="1"/>
            </p:cNvSpPr>
            <p:nvPr/>
          </p:nvSpPr>
          <p:spPr bwMode="auto">
            <a:xfrm rot="-765793">
              <a:off x="4286" y="2523"/>
              <a:ext cx="181" cy="90"/>
            </a:xfrm>
            <a:prstGeom prst="irregularSeal1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400" dirty="0">
                <a:latin typeface="Verdana" panose="020B0604030504040204" pitchFamily="34" charset="0"/>
              </a:endParaRPr>
            </a:p>
          </p:txBody>
        </p:sp>
      </p:grpSp>
      <p:sp>
        <p:nvSpPr>
          <p:cNvPr id="68615" name="Line 62"/>
          <p:cNvSpPr>
            <a:spLocks noChangeShapeType="1"/>
          </p:cNvSpPr>
          <p:nvPr/>
        </p:nvSpPr>
        <p:spPr bwMode="auto">
          <a:xfrm>
            <a:off x="182881" y="4247346"/>
            <a:ext cx="12078788" cy="65089"/>
          </a:xfrm>
          <a:prstGeom prst="line">
            <a:avLst/>
          </a:prstGeom>
          <a:noFill/>
          <a:ln w="76200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/>
          </a:p>
        </p:txBody>
      </p:sp>
      <p:grpSp>
        <p:nvGrpSpPr>
          <p:cNvPr id="7" name="Group 74"/>
          <p:cNvGrpSpPr>
            <a:grpSpLocks/>
          </p:cNvGrpSpPr>
          <p:nvPr/>
        </p:nvGrpSpPr>
        <p:grpSpPr bwMode="auto">
          <a:xfrm>
            <a:off x="1951990" y="4502555"/>
            <a:ext cx="1081088" cy="579437"/>
            <a:chOff x="748" y="2798"/>
            <a:chExt cx="681" cy="365"/>
          </a:xfrm>
        </p:grpSpPr>
        <p:sp>
          <p:nvSpPr>
            <p:cNvPr id="68623" name="Line 66"/>
            <p:cNvSpPr>
              <a:spLocks noChangeShapeType="1"/>
            </p:cNvSpPr>
            <p:nvPr/>
          </p:nvSpPr>
          <p:spPr bwMode="auto">
            <a:xfrm>
              <a:off x="748" y="3158"/>
              <a:ext cx="681" cy="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grpSp>
          <p:nvGrpSpPr>
            <p:cNvPr id="68624" name="Group 72"/>
            <p:cNvGrpSpPr>
              <a:grpSpLocks/>
            </p:cNvGrpSpPr>
            <p:nvPr/>
          </p:nvGrpSpPr>
          <p:grpSpPr bwMode="auto">
            <a:xfrm>
              <a:off x="1047" y="2798"/>
              <a:ext cx="382" cy="365"/>
              <a:chOff x="2441" y="3700"/>
              <a:chExt cx="382" cy="365"/>
            </a:xfrm>
          </p:grpSpPr>
          <p:sp>
            <p:nvSpPr>
              <p:cNvPr id="68625" name="Text Box 68"/>
              <p:cNvSpPr txBox="1">
                <a:spLocks noChangeArrowheads="1"/>
              </p:cNvSpPr>
              <p:nvPr/>
            </p:nvSpPr>
            <p:spPr bwMode="auto">
              <a:xfrm>
                <a:off x="2441" y="3700"/>
                <a:ext cx="38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b="1" i="1" dirty="0">
                    <a:solidFill>
                      <a:srgbClr val="000072"/>
                    </a:solidFill>
                    <a:latin typeface="Georgia" panose="02040502050405020303" pitchFamily="18" charset="0"/>
                  </a:rPr>
                  <a:t>V</a:t>
                </a:r>
                <a:r>
                  <a:rPr lang="en-US" altLang="ru-RU" sz="1800" b="1" i="1" dirty="0">
                    <a:solidFill>
                      <a:srgbClr val="000072"/>
                    </a:solidFill>
                    <a:latin typeface="Georgia" panose="02040502050405020303" pitchFamily="18" charset="0"/>
                  </a:rPr>
                  <a:t>1</a:t>
                </a:r>
                <a:endParaRPr lang="ru-RU" altLang="ru-RU" sz="1800" b="1" i="1" dirty="0">
                  <a:solidFill>
                    <a:srgbClr val="000072"/>
                  </a:solidFill>
                  <a:latin typeface="Georgia" panose="02040502050405020303" pitchFamily="18" charset="0"/>
                </a:endParaRPr>
              </a:p>
            </p:txBody>
          </p:sp>
          <p:sp>
            <p:nvSpPr>
              <p:cNvPr id="68626" name="Line 69"/>
              <p:cNvSpPr>
                <a:spLocks noChangeShapeType="1"/>
              </p:cNvSpPr>
              <p:nvPr/>
            </p:nvSpPr>
            <p:spPr bwMode="auto">
              <a:xfrm>
                <a:off x="2472" y="3748"/>
                <a:ext cx="272" cy="0"/>
              </a:xfrm>
              <a:prstGeom prst="line">
                <a:avLst/>
              </a:prstGeom>
              <a:noFill/>
              <a:ln w="28575">
                <a:solidFill>
                  <a:srgbClr val="00007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grpSp>
        <p:nvGrpSpPr>
          <p:cNvPr id="9" name="Group 75"/>
          <p:cNvGrpSpPr>
            <a:grpSpLocks/>
          </p:cNvGrpSpPr>
          <p:nvPr/>
        </p:nvGrpSpPr>
        <p:grpSpPr bwMode="auto">
          <a:xfrm>
            <a:off x="8875019" y="3033988"/>
            <a:ext cx="936625" cy="579437"/>
            <a:chOff x="3742" y="2115"/>
            <a:chExt cx="590" cy="365"/>
          </a:xfrm>
        </p:grpSpPr>
        <p:sp>
          <p:nvSpPr>
            <p:cNvPr id="68619" name="Line 67"/>
            <p:cNvSpPr>
              <a:spLocks noChangeShapeType="1"/>
            </p:cNvSpPr>
            <p:nvPr/>
          </p:nvSpPr>
          <p:spPr bwMode="auto">
            <a:xfrm flipH="1">
              <a:off x="3878" y="2478"/>
              <a:ext cx="454" cy="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grpSp>
          <p:nvGrpSpPr>
            <p:cNvPr id="68620" name="Group 73"/>
            <p:cNvGrpSpPr>
              <a:grpSpLocks/>
            </p:cNvGrpSpPr>
            <p:nvPr/>
          </p:nvGrpSpPr>
          <p:grpSpPr bwMode="auto">
            <a:xfrm>
              <a:off x="3742" y="2115"/>
              <a:ext cx="401" cy="365"/>
              <a:chOff x="3334" y="3748"/>
              <a:chExt cx="401" cy="365"/>
            </a:xfrm>
          </p:grpSpPr>
          <p:sp>
            <p:nvSpPr>
              <p:cNvPr id="68621" name="Text Box 70"/>
              <p:cNvSpPr txBox="1">
                <a:spLocks noChangeArrowheads="1"/>
              </p:cNvSpPr>
              <p:nvPr/>
            </p:nvSpPr>
            <p:spPr bwMode="auto">
              <a:xfrm>
                <a:off x="3334" y="3748"/>
                <a:ext cx="401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b="1" i="1" dirty="0">
                    <a:solidFill>
                      <a:srgbClr val="000072"/>
                    </a:solidFill>
                    <a:latin typeface="Georgia" panose="02040502050405020303" pitchFamily="18" charset="0"/>
                  </a:rPr>
                  <a:t>V</a:t>
                </a:r>
                <a:r>
                  <a:rPr lang="en-US" altLang="ru-RU" sz="1800" b="1" i="1" dirty="0">
                    <a:solidFill>
                      <a:srgbClr val="000072"/>
                    </a:solidFill>
                    <a:latin typeface="Georgia" panose="02040502050405020303" pitchFamily="18" charset="0"/>
                  </a:rPr>
                  <a:t>2</a:t>
                </a:r>
                <a:endParaRPr lang="ru-RU" altLang="ru-RU" sz="1800" b="1" i="1" dirty="0">
                  <a:solidFill>
                    <a:srgbClr val="000072"/>
                  </a:solidFill>
                  <a:latin typeface="Georgia" panose="02040502050405020303" pitchFamily="18" charset="0"/>
                </a:endParaRPr>
              </a:p>
            </p:txBody>
          </p:sp>
          <p:sp>
            <p:nvSpPr>
              <p:cNvPr id="68622" name="Line 71"/>
              <p:cNvSpPr>
                <a:spLocks noChangeShapeType="1"/>
              </p:cNvSpPr>
              <p:nvPr/>
            </p:nvSpPr>
            <p:spPr bwMode="auto">
              <a:xfrm>
                <a:off x="3392" y="3799"/>
                <a:ext cx="272" cy="0"/>
              </a:xfrm>
              <a:prstGeom prst="line">
                <a:avLst/>
              </a:prstGeom>
              <a:noFill/>
              <a:ln w="28575">
                <a:solidFill>
                  <a:srgbClr val="00007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4" name="Прямоугольник 3"/>
          <p:cNvSpPr/>
          <p:nvPr/>
        </p:nvSpPr>
        <p:spPr>
          <a:xfrm>
            <a:off x="223203" y="2029150"/>
            <a:ext cx="1100396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b="1" dirty="0">
                <a:latin typeface="Verdana" panose="020B0604030504040204" pitchFamily="34" charset="0"/>
              </a:rPr>
              <a:t>Скорость – </a:t>
            </a:r>
            <a:r>
              <a:rPr lang="ru-RU" altLang="ru-RU" sz="2800" b="1" dirty="0">
                <a:solidFill>
                  <a:schemeClr val="accent2"/>
                </a:solidFill>
                <a:latin typeface="Verdana" panose="020B0604030504040204" pitchFamily="34" charset="0"/>
              </a:rPr>
              <a:t>векторная физическая</a:t>
            </a:r>
            <a:r>
              <a:rPr lang="en-US" altLang="ru-RU" sz="2800" b="1" dirty="0">
                <a:solidFill>
                  <a:schemeClr val="accent2"/>
                </a:solidFill>
                <a:latin typeface="Verdana" panose="020B0604030504040204" pitchFamily="34" charset="0"/>
              </a:rPr>
              <a:t> </a:t>
            </a:r>
            <a:r>
              <a:rPr lang="ru-RU" altLang="ru-RU" sz="2800" b="1" dirty="0" smtClean="0">
                <a:solidFill>
                  <a:schemeClr val="accent2"/>
                </a:solidFill>
                <a:latin typeface="Verdana" panose="020B0604030504040204" pitchFamily="34" charset="0"/>
              </a:rPr>
              <a:t>величина.</a:t>
            </a:r>
            <a:endParaRPr lang="ru-RU" altLang="ru-RU" sz="2800" b="1" dirty="0">
              <a:latin typeface="Verdana" panose="020B0604030504040204" pitchFamily="34" charset="0"/>
            </a:endParaRPr>
          </a:p>
        </p:txBody>
      </p:sp>
      <p:pic>
        <p:nvPicPr>
          <p:cNvPr id="42" name="Picture 50" descr="Рисунок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" y="109890"/>
            <a:ext cx="5556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0" descr="Picture background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8" t="60256" r="68214" b="16605"/>
          <a:stretch/>
        </p:blipFill>
        <p:spPr bwMode="auto">
          <a:xfrm>
            <a:off x="2911227" y="1125229"/>
            <a:ext cx="530352" cy="4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3721608" y="66434"/>
            <a:ext cx="5113376" cy="51878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Скорость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27897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1.06315 3.7037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51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1.06315 -1.11111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5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0.97643 -3.33333E-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28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97644 -7.40741E-7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0352" y="1184255"/>
            <a:ext cx="10908792" cy="47705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Продолжите предложение:</a:t>
            </a:r>
          </a:p>
          <a:p>
            <a:endParaRPr lang="ru-RU" sz="32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Скорость </a:t>
            </a:r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</a:rPr>
              <a:t>- это физическая величина, которая показывает </a:t>
            </a:r>
            <a:endParaRPr lang="ru-RU" sz="32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ru-RU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пройденный </a:t>
            </a:r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</a:rPr>
              <a:t>телом путь </a:t>
            </a:r>
            <a:endParaRPr lang="ru-RU" sz="32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ru-RU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как </a:t>
            </a:r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</a:rPr>
              <a:t>быстро движется тело </a:t>
            </a:r>
            <a:endParaRPr lang="ru-RU" sz="32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</a:rPr>
              <a:t>) какой путь проходит тело за единицу времени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721608" y="66435"/>
            <a:ext cx="5113376" cy="40905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Скорость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202569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84451" y="750909"/>
            <a:ext cx="10213848" cy="15208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588" name="Text Box 7"/>
          <p:cNvSpPr txBox="1">
            <a:spLocks noChangeArrowheads="1"/>
          </p:cNvSpPr>
          <p:nvPr/>
        </p:nvSpPr>
        <p:spPr bwMode="auto">
          <a:xfrm>
            <a:off x="243342" y="2496628"/>
            <a:ext cx="11495811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dirty="0" smtClean="0">
                <a:latin typeface="Verdana" panose="020B0604030504040204" pitchFamily="34" charset="0"/>
              </a:rPr>
              <a:t>      </a:t>
            </a:r>
            <a:r>
              <a:rPr lang="ru-RU" altLang="ru-RU" dirty="0" smtClean="0">
                <a:latin typeface="Verdana" panose="020B0604030504040204" pitchFamily="34" charset="0"/>
              </a:rPr>
              <a:t>За </a:t>
            </a:r>
            <a:r>
              <a:rPr lang="ru-RU" altLang="ru-RU" dirty="0">
                <a:latin typeface="Verdana" panose="020B0604030504040204" pitchFamily="34" charset="0"/>
              </a:rPr>
              <a:t>единицу скорости принимается скорость </a:t>
            </a:r>
            <a:r>
              <a:rPr lang="en-US" altLang="ru-RU" dirty="0">
                <a:latin typeface="Verdana" panose="020B0604030504040204" pitchFamily="34" charset="0"/>
              </a:rPr>
              <a:t> </a:t>
            </a:r>
            <a:r>
              <a:rPr lang="ru-RU" altLang="ru-RU" dirty="0">
                <a:latin typeface="Verdana" panose="020B0604030504040204" pitchFamily="34" charset="0"/>
              </a:rPr>
              <a:t>такого равномерного движения, при котором </a:t>
            </a:r>
            <a:r>
              <a:rPr lang="en-US" altLang="ru-RU" dirty="0">
                <a:latin typeface="Verdana" panose="020B0604030504040204" pitchFamily="34" charset="0"/>
              </a:rPr>
              <a:t>   </a:t>
            </a:r>
            <a:r>
              <a:rPr lang="ru-RU" altLang="ru-RU" dirty="0">
                <a:latin typeface="Verdana" panose="020B0604030504040204" pitchFamily="34" charset="0"/>
              </a:rPr>
              <a:t>тело </a:t>
            </a:r>
            <a:r>
              <a:rPr lang="ru-RU" altLang="ru-RU" dirty="0" smtClean="0">
                <a:latin typeface="Verdana" panose="020B0604030504040204" pitchFamily="34" charset="0"/>
              </a:rPr>
              <a:t>за</a:t>
            </a:r>
            <a:r>
              <a:rPr lang="en-US" altLang="ru-RU" dirty="0" smtClean="0">
                <a:latin typeface="Verdana" panose="020B0604030504040204" pitchFamily="34" charset="0"/>
              </a:rPr>
              <a:t> </a:t>
            </a:r>
            <a:r>
              <a:rPr lang="ru-RU" altLang="ru-RU" dirty="0" smtClean="0">
                <a:latin typeface="Verdana" panose="020B0604030504040204" pitchFamily="34" charset="0"/>
              </a:rPr>
              <a:t>1 </a:t>
            </a:r>
            <a:r>
              <a:rPr lang="ru-RU" altLang="ru-RU" dirty="0">
                <a:latin typeface="Verdana" panose="020B0604030504040204" pitchFamily="34" charset="0"/>
              </a:rPr>
              <a:t>секунду проходит путь, </a:t>
            </a:r>
            <a:r>
              <a:rPr lang="ru-RU" altLang="ru-RU" dirty="0" smtClean="0">
                <a:latin typeface="Verdana" panose="020B0604030504040204" pitchFamily="34" charset="0"/>
              </a:rPr>
              <a:t>равный 1 </a:t>
            </a:r>
            <a:r>
              <a:rPr lang="ru-RU" altLang="ru-RU" dirty="0">
                <a:latin typeface="Verdana" panose="020B0604030504040204" pitchFamily="34" charset="0"/>
              </a:rPr>
              <a:t>метру.</a:t>
            </a:r>
          </a:p>
        </p:txBody>
      </p:sp>
      <p:graphicFrame>
        <p:nvGraphicFramePr>
          <p:cNvPr id="67590" name="Object 3"/>
          <p:cNvGraphicFramePr>
            <a:graphicFrameLocks noChangeAspect="1"/>
          </p:cNvGraphicFramePr>
          <p:nvPr>
            <p:extLst/>
          </p:nvPr>
        </p:nvGraphicFramePr>
        <p:xfrm>
          <a:off x="3229990" y="4467043"/>
          <a:ext cx="5322770" cy="1463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Формула" r:id="rId3" imgW="1524000" imgH="419100" progId="Equation.3">
                  <p:embed/>
                </p:oleObj>
              </mc:Choice>
              <mc:Fallback>
                <p:oleObj name="Формула" r:id="rId3" imgW="1524000" imgH="419100" progId="Equation.3">
                  <p:embed/>
                  <p:pic>
                    <p:nvPicPr>
                      <p:cNvPr id="6759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9990" y="4467043"/>
                        <a:ext cx="5322770" cy="14634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92" name="Text Box 11"/>
          <p:cNvSpPr txBox="1">
            <a:spLocks noChangeArrowheads="1"/>
          </p:cNvSpPr>
          <p:nvPr/>
        </p:nvSpPr>
        <p:spPr bwMode="auto">
          <a:xfrm>
            <a:off x="1919288" y="49418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dirty="0">
              <a:latin typeface="Verdana" panose="020B060403050404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81047" y="836414"/>
            <a:ext cx="9910354" cy="1298575"/>
            <a:chOff x="349578" y="573105"/>
            <a:chExt cx="9910354" cy="1298575"/>
          </a:xfrm>
        </p:grpSpPr>
        <p:sp>
          <p:nvSpPr>
            <p:cNvPr id="67589" name="Text Box 8"/>
            <p:cNvSpPr txBox="1">
              <a:spLocks noChangeArrowheads="1"/>
            </p:cNvSpPr>
            <p:nvPr/>
          </p:nvSpPr>
          <p:spPr bwMode="auto">
            <a:xfrm>
              <a:off x="349578" y="928261"/>
              <a:ext cx="991035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>
                  <a:latin typeface="Verdana" panose="020B0604030504040204" pitchFamily="34" charset="0"/>
                </a:rPr>
                <a:t>Международная система </a:t>
              </a:r>
              <a:r>
                <a:rPr lang="ru-RU" altLang="ru-RU" sz="2800" dirty="0" smtClean="0">
                  <a:latin typeface="Verdana" panose="020B0604030504040204" pitchFamily="34" charset="0"/>
                </a:rPr>
                <a:t>(</a:t>
              </a:r>
              <a:r>
                <a:rPr lang="ru-RU" altLang="ru-RU" sz="2800" dirty="0">
                  <a:latin typeface="Verdana" panose="020B0604030504040204" pitchFamily="34" charset="0"/>
                </a:rPr>
                <a:t>СИ):</a:t>
              </a:r>
            </a:p>
          </p:txBody>
        </p:sp>
        <p:graphicFrame>
          <p:nvGraphicFramePr>
            <p:cNvPr id="13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6451550" y="573105"/>
            <a:ext cx="1512888" cy="1298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5" name="Формула" r:id="rId5" imgW="533169" imgH="457002" progId="Equation.3">
                    <p:embed/>
                  </p:oleObj>
                </mc:Choice>
                <mc:Fallback>
                  <p:oleObj name="Формула" r:id="rId5" imgW="533169" imgH="457002" progId="Equation.3">
                    <p:embed/>
                    <p:pic>
                      <p:nvPicPr>
                        <p:cNvPr id="13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51550" y="573105"/>
                          <a:ext cx="1512888" cy="12985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" name="Picture 50" descr="Рисунок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47" y="676618"/>
            <a:ext cx="5556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0" descr="Рисунок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49" y="2547651"/>
            <a:ext cx="5556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721608" y="66434"/>
            <a:ext cx="5113376" cy="3692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Скорость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193842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597307" y="699439"/>
            <a:ext cx="11234057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0" i="0" dirty="0" smtClean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Внесистемные единицы измерения принято переводить в с СИ. Рассмотрим, как это делается. Например, чтобы перевести километры в час в метры в секунду, нужно вспомнить, что 1 км = 1000 м, 1 ч = 3600 с. Тогда</a:t>
            </a:r>
            <a:endParaRPr lang="ru-RU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952494" y="2874211"/>
            <a:ext cx="9820009" cy="2003134"/>
            <a:chOff x="1039581" y="4607217"/>
            <a:chExt cx="9820009" cy="200313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039581" y="4607217"/>
              <a:ext cx="9820009" cy="184474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/>
            </a:p>
          </p:txBody>
        </p:sp>
        <p:sp>
          <p:nvSpPr>
            <p:cNvPr id="69644" name="SMARTPenAnnotation5"/>
            <p:cNvSpPr>
              <a:spLocks/>
            </p:cNvSpPr>
            <p:nvPr/>
          </p:nvSpPr>
          <p:spPr bwMode="auto">
            <a:xfrm>
              <a:off x="3810001" y="6608764"/>
              <a:ext cx="3175" cy="1587"/>
            </a:xfrm>
            <a:custGeom>
              <a:avLst/>
              <a:gdLst>
                <a:gd name="T0" fmla="*/ 0 w 2"/>
                <a:gd name="T1" fmla="*/ 0 h 1"/>
                <a:gd name="T2" fmla="*/ 2147483646 w 2"/>
                <a:gd name="T3" fmla="*/ 0 h 1"/>
                <a:gd name="T4" fmla="*/ 0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2400" dirty="0"/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1039581" y="4852891"/>
              <a:ext cx="8943474" cy="1271903"/>
              <a:chOff x="2194528" y="1611530"/>
              <a:chExt cx="8943474" cy="1271903"/>
            </a:xfrm>
            <a:no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2194528" y="1799696"/>
                    <a:ext cx="8943474" cy="904287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None/>
                    </a:pPr>
                    <a:r>
                      <a:rPr lang="ru-RU" altLang="ru-RU" sz="4000" dirty="0">
                        <a:latin typeface="Verdana" panose="020B0604030504040204" pitchFamily="34" charset="0"/>
                      </a:rPr>
                      <a:t> </a:t>
                    </a:r>
                    <a:r>
                      <a:rPr lang="en-US" altLang="ru-RU" sz="4400" dirty="0" smtClean="0">
                        <a:latin typeface="Verdana" panose="020B0604030504040204" pitchFamily="34" charset="0"/>
                        <a:cs typeface="Calibri" panose="020F0502020204030204" pitchFamily="34" charset="0"/>
                      </a:rPr>
                      <a:t>v </a:t>
                    </a:r>
                    <a:r>
                      <a:rPr lang="ru-RU" altLang="ru-RU" sz="4000" dirty="0" smtClean="0">
                        <a:latin typeface="Verdana" panose="020B0604030504040204" pitchFamily="34" charset="0"/>
                      </a:rPr>
                      <a:t>= 72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ru-RU" altLang="ru-RU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altLang="ru-RU" sz="4000" i="1">
                                <a:latin typeface="Cambria Math" panose="02040503050406030204" pitchFamily="18" charset="0"/>
                              </a:rPr>
                              <m:t>км</m:t>
                            </m:r>
                          </m:num>
                          <m:den>
                            <m:r>
                              <a:rPr lang="ru-RU" altLang="ru-RU" sz="4000" i="1">
                                <a:latin typeface="Cambria Math" panose="02040503050406030204" pitchFamily="18" charset="0"/>
                              </a:rPr>
                              <m:t>ч</m:t>
                            </m:r>
                          </m:den>
                        </m:f>
                      </m:oMath>
                    </a14:m>
                    <a:r>
                      <a:rPr lang="ru-RU" altLang="ru-RU" sz="4000" dirty="0">
                        <a:latin typeface="Verdana" panose="020B0604030504040204" pitchFamily="34" charset="0"/>
                      </a:rPr>
                      <a:t> </a:t>
                    </a:r>
                    <a:r>
                      <a:rPr lang="ru-RU" altLang="ru-RU" sz="4000" dirty="0" smtClean="0">
                        <a:latin typeface="Verdana" panose="020B0604030504040204" pitchFamily="34" charset="0"/>
                      </a:rPr>
                      <a:t>= </a:t>
                    </a:r>
                    <a:r>
                      <a:rPr lang="ru-RU" altLang="ru-RU" sz="4000" dirty="0">
                        <a:latin typeface="Verdana" panose="020B0604030504040204" pitchFamily="34" charset="0"/>
                      </a:rPr>
                      <a:t>─── </a:t>
                    </a:r>
                    <a:r>
                      <a:rPr lang="ru-RU" altLang="ru-RU" sz="4000" dirty="0" smtClean="0">
                        <a:latin typeface="Verdana" panose="020B0604030504040204" pitchFamily="34" charset="0"/>
                      </a:rPr>
                      <a:t>= </a:t>
                    </a:r>
                    <a:r>
                      <a:rPr lang="ru-RU" altLang="ru-RU" sz="4000" dirty="0">
                        <a:latin typeface="Verdana" panose="020B0604030504040204" pitchFamily="34" charset="0"/>
                      </a:rPr>
                      <a:t>──── </a:t>
                    </a:r>
                    <a:r>
                      <a:rPr lang="en-US" altLang="ru-RU" sz="4000" dirty="0">
                        <a:latin typeface="Verdana" panose="020B0604030504040204" pitchFamily="34" charset="0"/>
                      </a:rPr>
                      <a:t> </a:t>
                    </a:r>
                    <a:r>
                      <a:rPr lang="ru-RU" altLang="ru-RU" sz="4000" dirty="0">
                        <a:latin typeface="Verdana" panose="020B0604030504040204" pitchFamily="34" charset="0"/>
                      </a:rPr>
                      <a:t>= </a:t>
                    </a:r>
                    <a:r>
                      <a:rPr lang="ru-RU" altLang="ru-RU" sz="4000" dirty="0" smtClean="0">
                        <a:latin typeface="Verdana" panose="020B0604030504040204" pitchFamily="34" charset="0"/>
                      </a:rPr>
                      <a:t>20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ru-RU" altLang="ru-RU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altLang="ru-RU" sz="4000" i="1">
                                <a:latin typeface="Cambria Math" panose="02040503050406030204" pitchFamily="18" charset="0"/>
                              </a:rPr>
                              <m:t>м</m:t>
                            </m:r>
                          </m:num>
                          <m:den>
                            <m:r>
                              <a:rPr lang="ru-RU" altLang="ru-RU" sz="4000" i="1">
                                <a:latin typeface="Cambria Math" panose="02040503050406030204" pitchFamily="18" charset="0"/>
                              </a:rPr>
                              <m:t>с</m:t>
                            </m:r>
                          </m:den>
                        </m:f>
                      </m:oMath>
                    </a14:m>
                    <a:endParaRPr lang="ru-RU" altLang="ru-RU" sz="4000" dirty="0">
                      <a:latin typeface="Verdana" panose="020B060403050404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2" name="Rectangle 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2194528" y="1799696"/>
                    <a:ext cx="8943474" cy="90428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750" t="-14865" b="-16216"/>
                    </a:stretch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3" name="Text Box 9"/>
              <p:cNvSpPr txBox="1">
                <a:spLocks noChangeArrowheads="1"/>
              </p:cNvSpPr>
              <p:nvPr/>
            </p:nvSpPr>
            <p:spPr bwMode="auto">
              <a:xfrm>
                <a:off x="5438949" y="1641898"/>
                <a:ext cx="1366080" cy="64633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3600" dirty="0">
                    <a:latin typeface="Verdana" panose="020B0604030504040204" pitchFamily="34" charset="0"/>
                  </a:rPr>
                  <a:t>72км</a:t>
                </a:r>
              </a:p>
            </p:txBody>
          </p:sp>
          <p:sp>
            <p:nvSpPr>
              <p:cNvPr id="24" name="Text Box 10"/>
              <p:cNvSpPr txBox="1">
                <a:spLocks noChangeArrowheads="1"/>
              </p:cNvSpPr>
              <p:nvPr/>
            </p:nvSpPr>
            <p:spPr bwMode="auto">
              <a:xfrm>
                <a:off x="5631769" y="2170999"/>
                <a:ext cx="796925" cy="64633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3600" dirty="0">
                    <a:latin typeface="Verdana" panose="020B0604030504040204" pitchFamily="34" charset="0"/>
                  </a:rPr>
                  <a:t>1ч</a:t>
                </a:r>
              </a:p>
            </p:txBody>
          </p:sp>
          <p:sp>
            <p:nvSpPr>
              <p:cNvPr id="25" name="Text Box 11"/>
              <p:cNvSpPr txBox="1">
                <a:spLocks noChangeArrowheads="1"/>
              </p:cNvSpPr>
              <p:nvPr/>
            </p:nvSpPr>
            <p:spPr bwMode="auto">
              <a:xfrm>
                <a:off x="7226407" y="1611530"/>
                <a:ext cx="1973617" cy="64633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3600" dirty="0">
                    <a:latin typeface="Verdana" panose="020B0604030504040204" pitchFamily="34" charset="0"/>
                  </a:rPr>
                  <a:t>72000м</a:t>
                </a:r>
              </a:p>
            </p:txBody>
          </p:sp>
          <p:sp>
            <p:nvSpPr>
              <p:cNvPr id="26" name="Text Box 12"/>
              <p:cNvSpPr txBox="1">
                <a:spLocks noChangeArrowheads="1"/>
              </p:cNvSpPr>
              <p:nvPr/>
            </p:nvSpPr>
            <p:spPr bwMode="auto">
              <a:xfrm>
                <a:off x="7346907" y="2237102"/>
                <a:ext cx="1604927" cy="64633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3600" dirty="0">
                    <a:latin typeface="Verdana" panose="020B0604030504040204" pitchFamily="34" charset="0"/>
                  </a:rPr>
                  <a:t>3600с</a:t>
                </a:r>
              </a:p>
            </p:txBody>
          </p:sp>
        </p:grpSp>
      </p:grpSp>
      <p:pic>
        <p:nvPicPr>
          <p:cNvPr id="17" name="Picture 50" descr="Рисунок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12" y="2745211"/>
            <a:ext cx="5556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721608" y="66434"/>
            <a:ext cx="5113376" cy="40311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Скорость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54472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873082" y="3828346"/>
            <a:ext cx="10543932" cy="18105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40932" y="987552"/>
            <a:ext cx="10543932" cy="18105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644" name="SMARTPenAnnotation5"/>
          <p:cNvSpPr>
            <a:spLocks/>
          </p:cNvSpPr>
          <p:nvPr/>
        </p:nvSpPr>
        <p:spPr bwMode="auto">
          <a:xfrm>
            <a:off x="3810001" y="6608764"/>
            <a:ext cx="3175" cy="1587"/>
          </a:xfrm>
          <a:custGeom>
            <a:avLst/>
            <a:gdLst>
              <a:gd name="T0" fmla="*/ 0 w 2"/>
              <a:gd name="T1" fmla="*/ 0 h 1"/>
              <a:gd name="T2" fmla="*/ 2147483646 w 2"/>
              <a:gd name="T3" fmla="*/ 0 h 1"/>
              <a:gd name="T4" fmla="*/ 0 w 2"/>
              <a:gd name="T5" fmla="*/ 0 h 1"/>
              <a:gd name="T6" fmla="*/ 0 60000 65536"/>
              <a:gd name="T7" fmla="*/ 0 60000 65536"/>
              <a:gd name="T8" fmla="*/ 0 60000 65536"/>
              <a:gd name="T9" fmla="*/ 0 w 2"/>
              <a:gd name="T10" fmla="*/ 0 h 1"/>
              <a:gd name="T11" fmla="*/ 2 w 2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1">
                <a:moveTo>
                  <a:pt x="0" y="0"/>
                </a:move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810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70410" y="1205792"/>
                <a:ext cx="10149277" cy="10925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en-US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v </a:t>
                </a:r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= 20</a:t>
                </a:r>
                <a:r>
                  <a:rPr lang="en-US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3600" b="0" i="1" smtClean="0">
                            <a:latin typeface="Cambria Math" panose="02040503050406030204" pitchFamily="18" charset="0"/>
                          </a:rPr>
                          <m:t>м</m:t>
                        </m:r>
                      </m:num>
                      <m:den>
                        <m:r>
                          <a:rPr lang="ru-RU" sz="3600" b="0" i="1" smtClean="0">
                            <a:latin typeface="Cambria Math" panose="02040503050406030204" pitchFamily="18" charset="0"/>
                          </a:rPr>
                          <m:t>с</m:t>
                        </m:r>
                      </m:den>
                    </m:f>
                  </m:oMath>
                </a14:m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dirty="0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ru-RU" sz="3600" b="0" i="1" dirty="0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20 м</m:t>
                        </m:r>
                      </m:num>
                      <m:den>
                        <m:r>
                          <a:rPr lang="ru-RU" sz="3600" b="0" i="1" dirty="0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1 с</m:t>
                        </m:r>
                      </m:den>
                    </m:f>
                    <m:r>
                      <a:rPr lang="ru-RU" sz="3600" i="1" dirty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 </m:t>
                    </m:r>
                  </m:oMath>
                </a14:m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dirty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ru-RU" sz="3600" b="0" i="1" dirty="0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20</m:t>
                        </m:r>
                        <m:r>
                          <a:rPr lang="ru-RU" sz="3600" i="1" dirty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 </m:t>
                        </m:r>
                        <m:r>
                          <a:rPr lang="ru-RU" sz="3600" b="0" i="1" dirty="0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к</m:t>
                        </m:r>
                        <m:r>
                          <a:rPr lang="ru-RU" sz="3600" i="1" dirty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м</m:t>
                        </m:r>
                        <m:r>
                          <a:rPr lang="ru-RU" sz="3600" b="0" i="1" dirty="0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 </m:t>
                        </m:r>
                      </m:num>
                      <m:den>
                        <m:r>
                          <a:rPr lang="ru-RU" sz="3600" b="0" i="1" dirty="0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1000 ·</m:t>
                        </m:r>
                        <m:f>
                          <m:fPr>
                            <m:ctrlPr>
                              <a:rPr lang="ru-RU" sz="3600" b="0" i="1" dirty="0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</m:ctrlPr>
                          </m:fPr>
                          <m:num>
                            <m:r>
                              <a:rPr lang="ru-RU" sz="3600" i="1" dirty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1 ч</m:t>
                            </m:r>
                          </m:num>
                          <m:den>
                            <m:r>
                              <a:rPr lang="ru-RU" sz="3600" b="0" i="1" dirty="0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3600</m:t>
                            </m:r>
                          </m:den>
                        </m:f>
                      </m:den>
                    </m:f>
                  </m:oMath>
                </a14:m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=</a:t>
                </a:r>
                <a:r>
                  <a:rPr lang="ru-RU" sz="3600" dirty="0">
                    <a:ea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ru-RU" sz="36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20км·3600</m:t>
                        </m:r>
                      </m:num>
                      <m:den>
                        <m:r>
                          <a:rPr lang="ru-RU" sz="36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1000 ·1ч</m:t>
                        </m:r>
                      </m:den>
                    </m:f>
                  </m:oMath>
                </a14:m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= 72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ru-RU" sz="36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км</m:t>
                        </m:r>
                      </m:num>
                      <m:den>
                        <m:r>
                          <a:rPr lang="ru-RU" sz="36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ч</m:t>
                        </m:r>
                      </m:den>
                    </m:f>
                  </m:oMath>
                </a14:m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endParaRPr lang="ru-RU" sz="36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410" y="1205792"/>
                <a:ext cx="10149277" cy="1092543"/>
              </a:xfrm>
              <a:prstGeom prst="rect">
                <a:avLst/>
              </a:prstGeom>
              <a:blipFill>
                <a:blip r:embed="rId2"/>
                <a:stretch>
                  <a:fillRect l="-3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50" descr="Рисунок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32" y="888659"/>
            <a:ext cx="5556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348223" y="4215376"/>
                <a:ext cx="9612336" cy="87921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en-US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v </a:t>
                </a:r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= 108</a:t>
                </a:r>
                <a:r>
                  <a:rPr lang="en-US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3600" b="0" i="1" smtClean="0">
                            <a:latin typeface="Cambria Math" panose="02040503050406030204" pitchFamily="18" charset="0"/>
                          </a:rPr>
                          <m:t>км</m:t>
                        </m:r>
                      </m:num>
                      <m:den>
                        <m:r>
                          <a:rPr lang="ru-RU" sz="3600" b="0" i="1" smtClean="0">
                            <a:latin typeface="Cambria Math" panose="02040503050406030204" pitchFamily="18" charset="0"/>
                          </a:rPr>
                          <m:t>ч</m:t>
                        </m:r>
                      </m:den>
                    </m:f>
                  </m:oMath>
                </a14:m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dirty="0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ru-RU" sz="3600" b="0" i="1" dirty="0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 108 км</m:t>
                        </m:r>
                      </m:num>
                      <m:den>
                        <m:r>
                          <a:rPr lang="ru-RU" sz="3600" b="0" i="1" dirty="0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1 ч</m:t>
                        </m:r>
                      </m:den>
                    </m:f>
                    <m:r>
                      <a:rPr lang="ru-RU" sz="3600" i="1" dirty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 </m:t>
                    </m:r>
                  </m:oMath>
                </a14:m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dirty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ru-RU" sz="3600" b="0" i="1" dirty="0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108 000</m:t>
                        </m:r>
                        <m:r>
                          <a:rPr lang="ru-RU" sz="3600" i="1" dirty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м</m:t>
                        </m:r>
                        <m:r>
                          <a:rPr lang="ru-RU" sz="3600" b="0" i="1" dirty="0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 </m:t>
                        </m:r>
                      </m:num>
                      <m:den>
                        <m:r>
                          <a:rPr lang="ru-RU" sz="3600" b="0" i="1" dirty="0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3 600 с</m:t>
                        </m:r>
                      </m:den>
                    </m:f>
                  </m:oMath>
                </a14:m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=</a:t>
                </a:r>
                <a:r>
                  <a:rPr lang="ru-RU" sz="3600" dirty="0">
                    <a:ea typeface="Verdana" panose="020B0604030504040204" pitchFamily="34" charset="0"/>
                  </a:rPr>
                  <a:t> </a:t>
                </a:r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30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ru-RU" sz="36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м</m:t>
                        </m:r>
                      </m:num>
                      <m:den>
                        <m:r>
                          <a:rPr lang="ru-RU" sz="36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с</m:t>
                        </m:r>
                      </m:den>
                    </m:f>
                  </m:oMath>
                </a14:m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endParaRPr lang="ru-RU" sz="36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223" y="4215376"/>
                <a:ext cx="9612336" cy="879215"/>
              </a:xfrm>
              <a:prstGeom prst="rect">
                <a:avLst/>
              </a:prstGeom>
              <a:blipFill>
                <a:blip r:embed="rId4"/>
                <a:stretch>
                  <a:fillRect l="-254" b="-965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50" descr="Рисунок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268" y="3955026"/>
            <a:ext cx="5556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721608" y="66434"/>
            <a:ext cx="5113376" cy="42138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Скорость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22527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612648" y="1083671"/>
                <a:ext cx="11064240" cy="46485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ru-RU" sz="32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Какая </a:t>
                </a:r>
                <a:r>
                  <a:rPr lang="ru-RU" sz="3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принята единица скорости в СИ? </a:t>
                </a:r>
                <a:endParaRPr lang="ru-RU" sz="3200" dirty="0" smtClean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514350" indent="-514350">
                  <a:lnSpc>
                    <a:spcPct val="150000"/>
                  </a:lnSpc>
                  <a:buAutoNum type="arabicParenR"/>
                </a:pPr>
                <a:r>
                  <a:rPr lang="ru-RU" sz="32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Миллиметр </a:t>
                </a:r>
                <a:r>
                  <a:rPr lang="ru-RU" sz="3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в секунду </a:t>
                </a:r>
                <a:r>
                  <a:rPr lang="ru-RU" sz="32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20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ru-RU" sz="32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мм</m:t>
                        </m:r>
                      </m:num>
                      <m:den>
                        <m:r>
                          <a:rPr lang="ru-RU" sz="32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с</m:t>
                        </m:r>
                      </m:den>
                    </m:f>
                  </m:oMath>
                </a14:m>
                <a:r>
                  <a:rPr lang="ru-RU" sz="32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) </a:t>
                </a:r>
              </a:p>
              <a:p>
                <a:pPr>
                  <a:lnSpc>
                    <a:spcPct val="150000"/>
                  </a:lnSpc>
                </a:pPr>
                <a:r>
                  <a:rPr lang="ru-RU" sz="32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2</a:t>
                </a:r>
                <a:r>
                  <a:rPr lang="ru-RU" sz="3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) Сантиметр в секунду </a:t>
                </a:r>
                <a:r>
                  <a:rPr lang="ru-RU" sz="32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2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ru-RU" sz="32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с</m:t>
                        </m:r>
                        <m:r>
                          <a:rPr lang="ru-RU" sz="32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м</m:t>
                        </m:r>
                      </m:num>
                      <m:den>
                        <m:r>
                          <a:rPr lang="ru-RU" sz="32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с</m:t>
                        </m:r>
                      </m:den>
                    </m:f>
                  </m:oMath>
                </a14:m>
                <a:r>
                  <a:rPr lang="ru-RU" sz="32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) </a:t>
                </a:r>
              </a:p>
              <a:p>
                <a:pPr>
                  <a:lnSpc>
                    <a:spcPct val="150000"/>
                  </a:lnSpc>
                </a:pPr>
                <a:r>
                  <a:rPr lang="ru-RU" sz="32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3</a:t>
                </a:r>
                <a:r>
                  <a:rPr lang="ru-RU" sz="3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) Метр в секунду </a:t>
                </a:r>
                <a:r>
                  <a:rPr lang="ru-RU" sz="32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2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ru-RU" sz="32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м</m:t>
                        </m:r>
                      </m:num>
                      <m:den>
                        <m:r>
                          <a:rPr lang="ru-RU" sz="32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с</m:t>
                        </m:r>
                      </m:den>
                    </m:f>
                  </m:oMath>
                </a14:m>
                <a:r>
                  <a:rPr lang="ru-RU" sz="32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) </a:t>
                </a:r>
              </a:p>
              <a:p>
                <a:pPr>
                  <a:lnSpc>
                    <a:spcPct val="150000"/>
                  </a:lnSpc>
                </a:pPr>
                <a:r>
                  <a:rPr lang="ru-RU" sz="32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4</a:t>
                </a:r>
                <a:r>
                  <a:rPr lang="ru-RU" sz="3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) Километр в час </a:t>
                </a:r>
                <a:r>
                  <a:rPr lang="ru-RU" sz="32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2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ru-RU" sz="32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мм</m:t>
                        </m:r>
                      </m:num>
                      <m:den>
                        <m:r>
                          <a:rPr lang="ru-RU" sz="32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с</m:t>
                        </m:r>
                      </m:den>
                    </m:f>
                  </m:oMath>
                </a14:m>
                <a:r>
                  <a:rPr lang="ru-RU" sz="32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)</a:t>
                </a:r>
                <a:endParaRPr lang="ru-RU" sz="32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648" y="1083671"/>
                <a:ext cx="11064240" cy="4648580"/>
              </a:xfrm>
              <a:prstGeom prst="rect">
                <a:avLst/>
              </a:prstGeom>
              <a:blipFill>
                <a:blip r:embed="rId2"/>
                <a:stretch>
                  <a:fillRect l="-1433" b="-7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721608" y="66435"/>
            <a:ext cx="5113376" cy="3999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Скорость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324904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5496" y="173736"/>
            <a:ext cx="4759290" cy="4001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Скорости в животном мире </a:t>
            </a:r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146" name="Picture 2" descr="https://new-science.ru/wp-content/uploads/2019/12/8585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17" y="850402"/>
            <a:ext cx="3410585" cy="255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4217" y="871061"/>
            <a:ext cx="38403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-apple-system"/>
              </a:rPr>
              <a:t>Максимальная скорость: 80,5 км/ч</a:t>
            </a:r>
            <a:r>
              <a:rPr lang="ru-RU" sz="1600" dirty="0" smtClean="0">
                <a:latin typeface="-apple-system"/>
              </a:rPr>
              <a:t>.</a:t>
            </a:r>
            <a:endParaRPr lang="ru-RU" sz="1600" dirty="0"/>
          </a:p>
        </p:txBody>
      </p:sp>
      <p:pic>
        <p:nvPicPr>
          <p:cNvPr id="6148" name="Picture 4" descr="https://new-science.ru/wp-content/uploads/2019/12/8585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648" y="850401"/>
            <a:ext cx="3988988" cy="255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29416" y="871061"/>
            <a:ext cx="1716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C2F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Антилопа </a:t>
            </a:r>
            <a:r>
              <a:rPr lang="ru-RU" sz="1600" dirty="0" smtClean="0">
                <a:solidFill>
                  <a:srgbClr val="2C2F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Гну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42942" y="2921008"/>
            <a:ext cx="36574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2C2F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Макс. </a:t>
            </a:r>
            <a:r>
              <a:rPr lang="ru-RU" sz="1600" b="1" dirty="0">
                <a:solidFill>
                  <a:srgbClr val="2C2F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скорость: 80,5 </a:t>
            </a:r>
            <a:r>
              <a:rPr lang="ru-RU" sz="1600" b="1" dirty="0" smtClean="0">
                <a:solidFill>
                  <a:srgbClr val="2C2F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км/ч</a:t>
            </a:r>
            <a:endParaRPr lang="ru-RU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1584" y="1209615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Лев 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150" name="Picture 6" descr="https://new-science.ru/wp-content/uploads/2019/12/8585-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482" y="850401"/>
            <a:ext cx="4049009" cy="256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953482" y="1055727"/>
            <a:ext cx="4280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Макс. </a:t>
            </a:r>
            <a:r>
              <a:rPr lang="ru-RU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скорость: 110-120 км/ч</a:t>
            </a:r>
            <a:r>
              <a:rPr lang="ru-RU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ru-RU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47504" y="3036636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Гепард 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152" name="Picture 8" descr="https://new-science.ru/wp-content/uploads/2019/12/8585-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17" y="3552938"/>
            <a:ext cx="3465449" cy="231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73314" y="3552938"/>
            <a:ext cx="16412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Бразильский </a:t>
            </a:r>
            <a:r>
              <a:rPr lang="ru-RU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складчатогуб</a:t>
            </a:r>
            <a:endParaRPr lang="ru-RU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1584" y="5382331"/>
            <a:ext cx="35099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Макс. 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скорость: 160 км/ч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154" name="Picture 10" descr="https://new-science.ru/wp-content/uploads/2019/12/8585-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112" y="3437237"/>
            <a:ext cx="2516059" cy="322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794141" y="3506771"/>
            <a:ext cx="1075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2C2F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Сапсан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63246" y="5524683"/>
            <a:ext cx="2639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Скорость: 389 км / ч</a:t>
            </a:r>
            <a:r>
              <a:rPr lang="ru-RU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ru-RU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156" name="Picture 12" descr="https://new-science.ru/wp-content/uploads/2019/12/8585-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926" y="3552938"/>
            <a:ext cx="3953565" cy="263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386634" y="3616996"/>
            <a:ext cx="2942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C2F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Черный </a:t>
            </a:r>
            <a:r>
              <a:rPr lang="ru-RU" dirty="0" err="1" smtClean="0">
                <a:solidFill>
                  <a:srgbClr val="2C2F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Марлин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665913" y="5751663"/>
            <a:ext cx="30418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Макс. </a:t>
            </a: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скорость: 105 км/ч</a:t>
            </a:r>
            <a:r>
              <a:rPr lang="ru-RU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ru-RU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47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6936" y="272545"/>
            <a:ext cx="6140412" cy="430218"/>
          </a:xfr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Механическое движение</a:t>
            </a:r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33333" t="7594" r="33333" b="9754"/>
          <a:stretch/>
        </p:blipFill>
        <p:spPr>
          <a:xfrm>
            <a:off x="707183" y="260721"/>
            <a:ext cx="1186061" cy="1654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863" y="260721"/>
            <a:ext cx="2011681" cy="1257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12 of 45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80"/>
          <a:stretch/>
        </p:blipFill>
        <p:spPr bwMode="auto">
          <a:xfrm>
            <a:off x="228709" y="3858683"/>
            <a:ext cx="3416588" cy="217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" t="6357" b="16003"/>
          <a:stretch/>
        </p:blipFill>
        <p:spPr bwMode="auto">
          <a:xfrm>
            <a:off x="4221369" y="3803224"/>
            <a:ext cx="2587752" cy="223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icture background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6768"/>
          <a:stretch/>
        </p:blipFill>
        <p:spPr bwMode="auto">
          <a:xfrm>
            <a:off x="7055792" y="1747484"/>
            <a:ext cx="2402479" cy="160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673" y="4564338"/>
            <a:ext cx="3309067" cy="198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0" t="7032" r="38203" b="11589"/>
          <a:stretch/>
        </p:blipFill>
        <p:spPr bwMode="auto">
          <a:xfrm>
            <a:off x="3108960" y="1362456"/>
            <a:ext cx="1362456" cy="279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6272562" y="4564338"/>
            <a:ext cx="1648968" cy="524256"/>
            <a:chOff x="4809744" y="1267968"/>
            <a:chExt cx="1648968" cy="524256"/>
          </a:xfrm>
        </p:grpSpPr>
        <p:cxnSp>
          <p:nvCxnSpPr>
            <p:cNvPr id="14" name="Прямая со стрелкой 13"/>
            <p:cNvCxnSpPr/>
            <p:nvPr/>
          </p:nvCxnSpPr>
          <p:spPr>
            <a:xfrm flipV="1">
              <a:off x="4809744" y="1783080"/>
              <a:ext cx="1517904" cy="9144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0" descr="Picture background"/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68" t="60256" r="68214" b="16605"/>
            <a:stretch/>
          </p:blipFill>
          <p:spPr bwMode="auto">
            <a:xfrm>
              <a:off x="5928360" y="1267968"/>
              <a:ext cx="530352" cy="429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9325136" y="3934744"/>
            <a:ext cx="2502408" cy="566928"/>
            <a:chOff x="4942332" y="2804160"/>
            <a:chExt cx="2502408" cy="566928"/>
          </a:xfrm>
        </p:grpSpPr>
        <p:pic>
          <p:nvPicPr>
            <p:cNvPr id="17" name="Picture 10" descr="Picture background"/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68" t="60256" r="68214" b="16605"/>
            <a:stretch/>
          </p:blipFill>
          <p:spPr bwMode="auto">
            <a:xfrm>
              <a:off x="6914388" y="2804160"/>
              <a:ext cx="530352" cy="429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Прямая со стрелкой 17"/>
            <p:cNvCxnSpPr/>
            <p:nvPr/>
          </p:nvCxnSpPr>
          <p:spPr>
            <a:xfrm flipV="1">
              <a:off x="4942332" y="3346704"/>
              <a:ext cx="2502408" cy="2438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Прямая со стрелкой 21"/>
          <p:cNvCxnSpPr/>
          <p:nvPr/>
        </p:nvCxnSpPr>
        <p:spPr>
          <a:xfrm flipH="1">
            <a:off x="4672584" y="2658753"/>
            <a:ext cx="2383208" cy="38727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10" descr="Picture background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8" t="60256" r="68214" b="16605"/>
          <a:stretch/>
        </p:blipFill>
        <p:spPr bwMode="auto">
          <a:xfrm>
            <a:off x="4838971" y="2206209"/>
            <a:ext cx="530352" cy="4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Группа 26"/>
          <p:cNvGrpSpPr/>
          <p:nvPr/>
        </p:nvGrpSpPr>
        <p:grpSpPr>
          <a:xfrm>
            <a:off x="2703410" y="4457658"/>
            <a:ext cx="1152310" cy="490729"/>
            <a:chOff x="5394794" y="1545336"/>
            <a:chExt cx="1152310" cy="490729"/>
          </a:xfrm>
        </p:grpSpPr>
        <p:pic>
          <p:nvPicPr>
            <p:cNvPr id="28" name="Picture 10" descr="Picture background"/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68" t="60256" r="68214" b="16605"/>
            <a:stretch/>
          </p:blipFill>
          <p:spPr bwMode="auto">
            <a:xfrm>
              <a:off x="6016752" y="1545336"/>
              <a:ext cx="530352" cy="429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Прямая со стрелкой 28"/>
            <p:cNvCxnSpPr/>
            <p:nvPr/>
          </p:nvCxnSpPr>
          <p:spPr>
            <a:xfrm>
              <a:off x="5394794" y="2036065"/>
              <a:ext cx="1082206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Группа 30"/>
          <p:cNvGrpSpPr/>
          <p:nvPr/>
        </p:nvGrpSpPr>
        <p:grpSpPr>
          <a:xfrm>
            <a:off x="1300213" y="5423874"/>
            <a:ext cx="829056" cy="498348"/>
            <a:chOff x="5724144" y="1975104"/>
            <a:chExt cx="829056" cy="498348"/>
          </a:xfrm>
        </p:grpSpPr>
        <p:pic>
          <p:nvPicPr>
            <p:cNvPr id="32" name="Picture 10" descr="Picture background"/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68" t="60256" r="68214" b="16605"/>
            <a:stretch/>
          </p:blipFill>
          <p:spPr bwMode="auto">
            <a:xfrm>
              <a:off x="6007608" y="1975104"/>
              <a:ext cx="530352" cy="429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3" name="Прямая со стрелкой 32"/>
            <p:cNvCxnSpPr/>
            <p:nvPr/>
          </p:nvCxnSpPr>
          <p:spPr>
            <a:xfrm>
              <a:off x="5724144" y="2468880"/>
              <a:ext cx="829056" cy="4572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Группа 33"/>
          <p:cNvGrpSpPr/>
          <p:nvPr/>
        </p:nvGrpSpPr>
        <p:grpSpPr>
          <a:xfrm>
            <a:off x="3515868" y="1241852"/>
            <a:ext cx="539496" cy="551688"/>
            <a:chOff x="6647688" y="4166616"/>
            <a:chExt cx="539496" cy="551688"/>
          </a:xfrm>
        </p:grpSpPr>
        <p:pic>
          <p:nvPicPr>
            <p:cNvPr id="35" name="Picture 10" descr="Picture background"/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68" t="60256" r="68214" b="16605"/>
            <a:stretch/>
          </p:blipFill>
          <p:spPr bwMode="auto">
            <a:xfrm>
              <a:off x="6656832" y="4166616"/>
              <a:ext cx="530352" cy="429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6" name="Прямая со стрелкой 35"/>
            <p:cNvCxnSpPr/>
            <p:nvPr/>
          </p:nvCxnSpPr>
          <p:spPr>
            <a:xfrm flipH="1" flipV="1">
              <a:off x="6647688" y="4287012"/>
              <a:ext cx="9144" cy="431292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218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44" name="SMARTPenAnnotation5"/>
          <p:cNvSpPr>
            <a:spLocks/>
          </p:cNvSpPr>
          <p:nvPr/>
        </p:nvSpPr>
        <p:spPr bwMode="auto">
          <a:xfrm>
            <a:off x="3810001" y="6608764"/>
            <a:ext cx="3175" cy="1587"/>
          </a:xfrm>
          <a:custGeom>
            <a:avLst/>
            <a:gdLst>
              <a:gd name="T0" fmla="*/ 0 w 2"/>
              <a:gd name="T1" fmla="*/ 0 h 1"/>
              <a:gd name="T2" fmla="*/ 2147483646 w 2"/>
              <a:gd name="T3" fmla="*/ 0 h 1"/>
              <a:gd name="T4" fmla="*/ 0 w 2"/>
              <a:gd name="T5" fmla="*/ 0 h 1"/>
              <a:gd name="T6" fmla="*/ 0 60000 65536"/>
              <a:gd name="T7" fmla="*/ 0 60000 65536"/>
              <a:gd name="T8" fmla="*/ 0 60000 65536"/>
              <a:gd name="T9" fmla="*/ 0 w 2"/>
              <a:gd name="T10" fmla="*/ 0 h 1"/>
              <a:gd name="T11" fmla="*/ 2 w 2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1">
                <a:moveTo>
                  <a:pt x="0" y="0"/>
                </a:move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810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582" t="40342" r="41270" b="28999"/>
          <a:stretch/>
        </p:blipFill>
        <p:spPr>
          <a:xfrm>
            <a:off x="1852507" y="573183"/>
            <a:ext cx="8851577" cy="37098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76237" y="4389874"/>
                <a:ext cx="11439525" cy="8871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en-US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v </a:t>
                </a:r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= 15</a:t>
                </a:r>
                <a:r>
                  <a:rPr lang="en-US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3600" b="0" i="1" smtClean="0">
                            <a:latin typeface="Cambria Math" panose="02040503050406030204" pitchFamily="18" charset="0"/>
                          </a:rPr>
                          <m:t>м</m:t>
                        </m:r>
                      </m:num>
                      <m:den>
                        <m:r>
                          <a:rPr lang="ru-RU" sz="3600" b="0" i="1" smtClean="0">
                            <a:latin typeface="Cambria Math" panose="02040503050406030204" pitchFamily="18" charset="0"/>
                          </a:rPr>
                          <m:t>с</m:t>
                        </m:r>
                      </m:den>
                    </m:f>
                  </m:oMath>
                </a14:m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dirty="0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ru-RU" sz="3600" b="0" i="1" dirty="0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15 м</m:t>
                        </m:r>
                      </m:num>
                      <m:den>
                        <m:r>
                          <a:rPr lang="ru-RU" sz="3600" b="0" i="1" dirty="0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1 с</m:t>
                        </m:r>
                      </m:den>
                    </m:f>
                    <m:r>
                      <a:rPr lang="ru-RU" sz="3600" i="1" dirty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 </m:t>
                    </m:r>
                  </m:oMath>
                </a14:m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=</a:t>
                </a:r>
                <a:r>
                  <a:rPr lang="ru-RU" sz="3600" dirty="0" smtClean="0">
                    <a:ea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ru-RU" sz="36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15км·3600</m:t>
                        </m:r>
                      </m:num>
                      <m:den>
                        <m:r>
                          <a:rPr lang="ru-RU" sz="36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1000 ·1ч</m:t>
                        </m:r>
                      </m:den>
                    </m:f>
                  </m:oMath>
                </a14:m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= 54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ru-RU" sz="36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км</m:t>
                        </m:r>
                      </m:num>
                      <m:den>
                        <m:r>
                          <a:rPr lang="ru-RU" sz="36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ч</m:t>
                        </m:r>
                      </m:den>
                    </m:f>
                  </m:oMath>
                </a14:m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;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37" y="4389874"/>
                <a:ext cx="11439525" cy="887166"/>
              </a:xfrm>
              <a:prstGeom prst="rect">
                <a:avLst/>
              </a:prstGeom>
              <a:blipFill>
                <a:blip r:embed="rId5"/>
                <a:stretch>
                  <a:fillRect l="-267" b="-95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04263" y="5508270"/>
                <a:ext cx="11439526" cy="110049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en-US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v </a:t>
                </a:r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= 15</a:t>
                </a:r>
                <a:r>
                  <a:rPr lang="en-US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3600" b="0" i="1" smtClean="0">
                            <a:latin typeface="Cambria Math" panose="02040503050406030204" pitchFamily="18" charset="0"/>
                          </a:rPr>
                          <m:t>м</m:t>
                        </m:r>
                      </m:num>
                      <m:den>
                        <m:r>
                          <a:rPr lang="ru-RU" sz="3600" b="0" i="1" smtClean="0">
                            <a:latin typeface="Cambria Math" panose="02040503050406030204" pitchFamily="18" charset="0"/>
                          </a:rPr>
                          <m:t>с</m:t>
                        </m:r>
                      </m:den>
                    </m:f>
                  </m:oMath>
                </a14:m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dirty="0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ru-RU" sz="3600" b="0" i="1" dirty="0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15 м</m:t>
                        </m:r>
                      </m:num>
                      <m:den>
                        <m:r>
                          <a:rPr lang="ru-RU" sz="3600" b="0" i="1" dirty="0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1 с</m:t>
                        </m:r>
                      </m:den>
                    </m:f>
                    <m:r>
                      <a:rPr lang="ru-RU" sz="3600" i="1" dirty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 </m:t>
                    </m:r>
                  </m:oMath>
                </a14:m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dirty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ru-RU" sz="3600" b="0" i="1" dirty="0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15 ·100</m:t>
                        </m:r>
                        <m:r>
                          <a:rPr lang="ru-RU" sz="3600" i="1" dirty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 </m:t>
                        </m:r>
                        <m:r>
                          <a:rPr lang="ru-RU" sz="3600" b="0" i="1" dirty="0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д</m:t>
                        </m:r>
                        <m:r>
                          <a:rPr lang="ru-RU" sz="3600" i="1" dirty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м</m:t>
                        </m:r>
                        <m:r>
                          <a:rPr lang="ru-RU" sz="3600" b="0" i="1" dirty="0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 </m:t>
                        </m:r>
                      </m:num>
                      <m:den>
                        <m:r>
                          <a:rPr lang="ru-RU" sz="3600" b="0" i="1" dirty="0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 ·</m:t>
                        </m:r>
                        <m:f>
                          <m:fPr>
                            <m:ctrlPr>
                              <a:rPr lang="ru-RU" sz="3600" b="0" i="1" dirty="0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</m:ctrlPr>
                          </m:fPr>
                          <m:num>
                            <m:r>
                              <a:rPr lang="ru-RU" sz="3600" i="1" dirty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1 ми</m:t>
                            </m:r>
                            <m:r>
                              <a:rPr lang="ru-RU" sz="3600" b="0" i="1" dirty="0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н.</m:t>
                            </m:r>
                          </m:num>
                          <m:den>
                            <m:r>
                              <a:rPr lang="ru-RU" sz="3600" b="0" i="1" dirty="0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60</m:t>
                            </m:r>
                          </m:den>
                        </m:f>
                      </m:den>
                    </m:f>
                  </m:oMath>
                </a14:m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=</a:t>
                </a:r>
                <a:r>
                  <a:rPr lang="ru-RU" sz="3600" dirty="0">
                    <a:ea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ru-RU" sz="36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1500 дм·60</m:t>
                        </m:r>
                      </m:num>
                      <m:den>
                        <m:r>
                          <a:rPr lang="ru-RU" sz="36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1мин.</m:t>
                        </m:r>
                      </m:den>
                    </m:f>
                  </m:oMath>
                </a14:m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=90 000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ru-RU" sz="36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дм</m:t>
                        </m:r>
                      </m:num>
                      <m:den>
                        <m:r>
                          <a:rPr lang="ru-RU" sz="36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мин.</m:t>
                        </m:r>
                      </m:den>
                    </m:f>
                  </m:oMath>
                </a14:m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endParaRPr lang="ru-RU" sz="36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263" y="5508270"/>
                <a:ext cx="11439526" cy="1100494"/>
              </a:xfrm>
              <a:prstGeom prst="rect">
                <a:avLst/>
              </a:prstGeom>
              <a:blipFill>
                <a:blip r:embed="rId6"/>
                <a:stretch>
                  <a:fillRect l="-2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721608" y="66435"/>
            <a:ext cx="5113376" cy="3999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Скорость движения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26948" t="14374" r="50129" b="20685"/>
          <a:stretch/>
        </p:blipFill>
        <p:spPr>
          <a:xfrm>
            <a:off x="1475815" y="139587"/>
            <a:ext cx="1066217" cy="1699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999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91272" y="2455817"/>
            <a:ext cx="10824754" cy="42497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9644" name="SMARTPenAnnotation5"/>
          <p:cNvSpPr>
            <a:spLocks/>
          </p:cNvSpPr>
          <p:nvPr/>
        </p:nvSpPr>
        <p:spPr bwMode="auto">
          <a:xfrm>
            <a:off x="3810001" y="6608764"/>
            <a:ext cx="3175" cy="1587"/>
          </a:xfrm>
          <a:custGeom>
            <a:avLst/>
            <a:gdLst>
              <a:gd name="T0" fmla="*/ 0 w 2"/>
              <a:gd name="T1" fmla="*/ 0 h 1"/>
              <a:gd name="T2" fmla="*/ 2147483646 w 2"/>
              <a:gd name="T3" fmla="*/ 0 h 1"/>
              <a:gd name="T4" fmla="*/ 0 w 2"/>
              <a:gd name="T5" fmla="*/ 0 h 1"/>
              <a:gd name="T6" fmla="*/ 0 60000 65536"/>
              <a:gd name="T7" fmla="*/ 0 60000 65536"/>
              <a:gd name="T8" fmla="*/ 0 60000 65536"/>
              <a:gd name="T9" fmla="*/ 0 w 2"/>
              <a:gd name="T10" fmla="*/ 0 h 1"/>
              <a:gd name="T11" fmla="*/ 2 w 2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1">
                <a:moveTo>
                  <a:pt x="0" y="0"/>
                </a:move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810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722811" y="2490651"/>
            <a:ext cx="2624436" cy="2554545"/>
            <a:chOff x="722811" y="2490651"/>
            <a:chExt cx="2624436" cy="2554545"/>
          </a:xfrm>
        </p:grpSpPr>
        <p:sp>
          <p:nvSpPr>
            <p:cNvPr id="2" name="TextBox 1"/>
            <p:cNvSpPr txBox="1"/>
            <p:nvPr/>
          </p:nvSpPr>
          <p:spPr>
            <a:xfrm>
              <a:off x="722811" y="2490651"/>
              <a:ext cx="2624436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Дано:       </a:t>
              </a:r>
            </a:p>
            <a:p>
              <a:r>
                <a:rPr lang="ru-RU" sz="3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3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s =</a:t>
              </a:r>
              <a:r>
                <a:rPr lang="ru-RU" sz="3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 60 м</a:t>
              </a:r>
              <a:endParaRPr lang="en-US" sz="3200" dirty="0" smtClean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r>
                <a:rPr lang="en-US" sz="3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 t =</a:t>
              </a:r>
              <a:r>
                <a:rPr lang="ru-RU" sz="3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 50 с</a:t>
              </a:r>
              <a:endParaRPr lang="en-US" sz="3200" dirty="0" smtClean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endParaRPr lang="en-US" sz="3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r>
                <a:rPr lang="en-US" sz="3200" dirty="0" smtClean="0">
                  <a:latin typeface="Verdana" panose="020B060403050404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ʋ =</a:t>
              </a:r>
              <a:r>
                <a:rPr lang="ru-RU" sz="3200" dirty="0" smtClean="0">
                  <a:latin typeface="Verdana" panose="020B060403050404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 ?</a:t>
              </a:r>
              <a:r>
                <a:rPr lang="en-US" sz="3200" dirty="0" smtClean="0">
                  <a:latin typeface="Verdana" panose="020B060403050404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 </a:t>
              </a:r>
              <a:endParaRPr lang="ru-RU" sz="3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cxnSp>
          <p:nvCxnSpPr>
            <p:cNvPr id="5" name="Прямая соединительная линия 4"/>
            <p:cNvCxnSpPr/>
            <p:nvPr/>
          </p:nvCxnSpPr>
          <p:spPr>
            <a:xfrm>
              <a:off x="3347247" y="2560320"/>
              <a:ext cx="0" cy="24848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722811" y="4214949"/>
              <a:ext cx="2624436" cy="348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47247" y="2560320"/>
                <a:ext cx="4595482" cy="3333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     Решение:</a:t>
                </a:r>
              </a:p>
              <a:p>
                <a:r>
                  <a:rPr lang="ru-RU" sz="3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32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3200" dirty="0" smtClean="0">
                    <a:latin typeface="Verdana" panose="020B0604030504040204" pitchFamily="34" charset="0"/>
                    <a:ea typeface="Verdan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Calibri" panose="020F0502020204030204" pitchFamily="34" charset="0"/>
                  </a:rPr>
                  <a:t>ʋ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00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Calibri" panose="020F0502020204030204" pitchFamily="34" charset="0"/>
                          </a:rPr>
                          <m:t>𝑠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Calibri" panose="020F0502020204030204" pitchFamily="34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;</a:t>
                </a:r>
              </a:p>
              <a:p>
                <a:r>
                  <a:rPr lang="ru-RU" sz="3200" dirty="0" smtClean="0">
                    <a:latin typeface="Verdana" panose="020B0604030504040204" pitchFamily="34" charset="0"/>
                    <a:ea typeface="Verdana" panose="020B0604030504040204" pitchFamily="34" charset="0"/>
                    <a:cs typeface="Calibri" panose="020F0502020204030204" pitchFamily="34" charset="0"/>
                  </a:rPr>
                  <a:t>   </a:t>
                </a:r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Calibri" panose="020F0502020204030204" pitchFamily="34" charset="0"/>
                  </a:rPr>
                  <a:t>ʋ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ru-RU" sz="36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Calibri" panose="020F0502020204030204" pitchFamily="34" charset="0"/>
                          </a:rPr>
                          <m:t>60 м</m:t>
                        </m:r>
                      </m:num>
                      <m:den>
                        <m:r>
                          <a:rPr lang="ru-RU" sz="36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Calibri" panose="020F0502020204030204" pitchFamily="34" charset="0"/>
                          </a:rPr>
                          <m:t>50 с</m:t>
                        </m:r>
                      </m:den>
                    </m:f>
                  </m:oMath>
                </a14:m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= 1,2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ru-RU" sz="36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м</m:t>
                        </m:r>
                      </m:num>
                      <m:den>
                        <m:r>
                          <a:rPr lang="ru-RU" sz="36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с</m:t>
                        </m:r>
                      </m:den>
                    </m:f>
                  </m:oMath>
                </a14:m>
                <a:r>
                  <a:rPr lang="ru-RU" sz="32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</a:p>
              <a:p>
                <a:endParaRPr lang="ru-RU" sz="32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r>
                  <a:rPr lang="ru-RU" sz="32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Ответ:</a:t>
                </a:r>
                <a:r>
                  <a:rPr lang="en-US" sz="32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3200" dirty="0" smtClean="0">
                    <a:latin typeface="Verdana" panose="020B0604030504040204" pitchFamily="34" charset="0"/>
                    <a:ea typeface="Verdana" panose="020B0604030504040204" pitchFamily="34" charset="0"/>
                    <a:cs typeface="Calibri" panose="020F0502020204030204" pitchFamily="34" charset="0"/>
                  </a:rPr>
                  <a:t>ʋ</a:t>
                </a:r>
                <a:r>
                  <a:rPr lang="ru-RU" sz="32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= 1,2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2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ru-RU" sz="32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м</m:t>
                        </m:r>
                      </m:num>
                      <m:den>
                        <m:r>
                          <a:rPr lang="ru-RU" sz="32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с</m:t>
                        </m:r>
                      </m:den>
                    </m:f>
                  </m:oMath>
                </a14:m>
                <a:r>
                  <a:rPr lang="ru-RU" sz="32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endParaRPr lang="ru-RU" sz="32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247" y="2560320"/>
                <a:ext cx="4595482" cy="3333861"/>
              </a:xfrm>
              <a:prstGeom prst="rect">
                <a:avLst/>
              </a:prstGeom>
              <a:blipFill>
                <a:blip r:embed="rId4"/>
                <a:stretch>
                  <a:fillRect l="-3316" t="-2377" b="-16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50" descr="Рисунок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29" y="2571750"/>
            <a:ext cx="5556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582" t="56750" r="41270" b="28999"/>
          <a:stretch/>
        </p:blipFill>
        <p:spPr>
          <a:xfrm>
            <a:off x="1670211" y="570847"/>
            <a:ext cx="8851577" cy="1724297"/>
          </a:xfrm>
          <a:prstGeom prst="rect">
            <a:avLst/>
          </a:prstGeom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721608" y="66435"/>
            <a:ext cx="5113376" cy="39990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Скорость движения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l="26948" t="14374" r="50129" b="20685"/>
          <a:stretch/>
        </p:blipFill>
        <p:spPr>
          <a:xfrm>
            <a:off x="722811" y="195418"/>
            <a:ext cx="1066217" cy="1699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225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372999" y="897940"/>
                <a:ext cx="11247120" cy="52048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Скорость автомобиля 36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ru-RU" sz="36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км</m:t>
                        </m:r>
                      </m:num>
                      <m:den>
                        <m:r>
                          <a:rPr lang="ru-RU" sz="36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ч</m:t>
                        </m:r>
                      </m:den>
                    </m:f>
                  </m:oMath>
                </a14:m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в СИ, </a:t>
                </a:r>
                <a:r>
                  <a:rPr lang="ru-RU" sz="36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составляет: </a:t>
                </a:r>
                <a:endParaRPr lang="ru-RU" sz="3600" dirty="0" smtClean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742950" indent="-742950">
                  <a:lnSpc>
                    <a:spcPct val="150000"/>
                  </a:lnSpc>
                  <a:buAutoNum type="arabicParenR"/>
                </a:pPr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5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ru-RU" sz="36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м</m:t>
                        </m:r>
                      </m:num>
                      <m:den>
                        <m:r>
                          <a:rPr lang="ru-RU" sz="36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с</m:t>
                        </m:r>
                      </m:den>
                    </m:f>
                  </m:oMath>
                </a14:m>
                <a:endParaRPr lang="ru-RU" sz="3600" dirty="0" smtClean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742950" indent="-742950">
                  <a:lnSpc>
                    <a:spcPct val="150000"/>
                  </a:lnSpc>
                  <a:buAutoNum type="arabicParenR"/>
                </a:pPr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10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ru-RU" sz="36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м</m:t>
                        </m:r>
                      </m:num>
                      <m:den>
                        <m:r>
                          <a:rPr lang="ru-RU" sz="36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с</m:t>
                        </m:r>
                      </m:den>
                    </m:f>
                  </m:oMath>
                </a14:m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</a:p>
              <a:p>
                <a:pPr marL="742950" indent="-742950">
                  <a:lnSpc>
                    <a:spcPct val="150000"/>
                  </a:lnSpc>
                  <a:buAutoNum type="arabicParenR"/>
                </a:pPr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20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ru-RU" sz="36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м</m:t>
                        </m:r>
                      </m:num>
                      <m:den>
                        <m:r>
                          <a:rPr lang="ru-RU" sz="36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с</m:t>
                        </m:r>
                      </m:den>
                    </m:f>
                  </m:oMath>
                </a14:m>
                <a:endParaRPr lang="ru-RU" sz="3600" dirty="0" smtClean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742950" indent="-742950">
                  <a:lnSpc>
                    <a:spcPct val="150000"/>
                  </a:lnSpc>
                  <a:buAutoNum type="arabicParenR"/>
                </a:pPr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100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ru-RU" sz="36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м</m:t>
                        </m:r>
                      </m:num>
                      <m:den>
                        <m:r>
                          <a:rPr lang="ru-RU" sz="36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с</m:t>
                        </m:r>
                      </m:den>
                    </m:f>
                  </m:oMath>
                </a14:m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endParaRPr lang="ru-RU" sz="36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999" y="897940"/>
                <a:ext cx="11247120" cy="5204823"/>
              </a:xfrm>
              <a:prstGeom prst="rect">
                <a:avLst/>
              </a:prstGeom>
              <a:blipFill>
                <a:blip r:embed="rId2"/>
                <a:stretch>
                  <a:fillRect l="-1680" t="-937" r="-70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Группа 3"/>
          <p:cNvGrpSpPr/>
          <p:nvPr/>
        </p:nvGrpSpPr>
        <p:grpSpPr>
          <a:xfrm>
            <a:off x="5560121" y="2555576"/>
            <a:ext cx="5514651" cy="1588344"/>
            <a:chOff x="2754081" y="5022007"/>
            <a:chExt cx="5514651" cy="1588344"/>
          </a:xfrm>
        </p:grpSpPr>
        <p:sp>
          <p:nvSpPr>
            <p:cNvPr id="8" name="SMARTPenAnnotation5"/>
            <p:cNvSpPr>
              <a:spLocks/>
            </p:cNvSpPr>
            <p:nvPr/>
          </p:nvSpPr>
          <p:spPr bwMode="auto">
            <a:xfrm>
              <a:off x="3810001" y="6608764"/>
              <a:ext cx="3175" cy="1587"/>
            </a:xfrm>
            <a:custGeom>
              <a:avLst/>
              <a:gdLst>
                <a:gd name="T0" fmla="*/ 0 w 2"/>
                <a:gd name="T1" fmla="*/ 0 h 1"/>
                <a:gd name="T2" fmla="*/ 2147483646 w 2"/>
                <a:gd name="T3" fmla="*/ 0 h 1"/>
                <a:gd name="T4" fmla="*/ 0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8"/>
                <p:cNvSpPr>
                  <a:spLocks noChangeArrowheads="1"/>
                </p:cNvSpPr>
                <p:nvPr/>
              </p:nvSpPr>
              <p:spPr bwMode="auto">
                <a:xfrm>
                  <a:off x="2754081" y="5022007"/>
                  <a:ext cx="5514651" cy="7918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ru-RU" altLang="ru-RU" dirty="0" smtClean="0">
                      <a:latin typeface="Verdana" panose="020B0604030504040204" pitchFamily="34" charset="0"/>
                    </a:rPr>
                    <a:t> </a:t>
                  </a:r>
                  <a:r>
                    <a:rPr lang="en-US" altLang="ru-RU" sz="3600" dirty="0" smtClean="0">
                      <a:latin typeface="Verdana" panose="020B0604030504040204" pitchFamily="34" charset="0"/>
                      <a:cs typeface="Calibri" panose="020F0502020204030204" pitchFamily="34" charset="0"/>
                    </a:rPr>
                    <a:t>v </a:t>
                  </a:r>
                  <a:r>
                    <a:rPr lang="ru-RU" altLang="ru-RU" dirty="0" smtClean="0">
                      <a:latin typeface="Verdana" panose="020B0604030504040204" pitchFamily="34" charset="0"/>
                    </a:rPr>
                    <a:t>= 36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altLang="ru-RU" i="1">
                              <a:latin typeface="Cambria Math" panose="02040503050406030204" pitchFamily="18" charset="0"/>
                            </a:rPr>
                            <m:t>км</m:t>
                          </m:r>
                        </m:num>
                        <m:den>
                          <m:r>
                            <a:rPr lang="ru-RU" altLang="ru-RU" i="1">
                              <a:latin typeface="Cambria Math" panose="02040503050406030204" pitchFamily="18" charset="0"/>
                            </a:rPr>
                            <m:t>ч</m:t>
                          </m:r>
                        </m:den>
                      </m:f>
                    </m:oMath>
                  </a14:m>
                  <a:r>
                    <a:rPr lang="ru-RU" altLang="ru-RU" dirty="0">
                      <a:latin typeface="Verdana" panose="020B0604030504040204" pitchFamily="34" charset="0"/>
                    </a:rPr>
                    <a:t> </a:t>
                  </a:r>
                  <a:r>
                    <a:rPr lang="ru-RU" altLang="ru-RU" dirty="0" smtClean="0">
                      <a:latin typeface="Verdana" panose="020B0604030504040204" pitchFamily="34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alt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altLang="ru-RU" b="0" i="1" smtClean="0">
                              <a:latin typeface="Cambria Math" panose="02040503050406030204" pitchFamily="18" charset="0"/>
                            </a:rPr>
                            <m:t>36 000 м </m:t>
                          </m:r>
                        </m:num>
                        <m:den>
                          <m:r>
                            <a:rPr lang="ru-RU" altLang="ru-RU" b="0" i="1" smtClean="0">
                              <a:latin typeface="Cambria Math" panose="02040503050406030204" pitchFamily="18" charset="0"/>
                            </a:rPr>
                            <m:t>3 600 с</m:t>
                          </m:r>
                        </m:den>
                      </m:f>
                    </m:oMath>
                  </a14:m>
                  <a:r>
                    <a:rPr lang="ru-RU" altLang="ru-RU" dirty="0" smtClean="0">
                      <a:latin typeface="Verdana" panose="020B0604030504040204" pitchFamily="34" charset="0"/>
                    </a:rPr>
                    <a:t>= </a:t>
                  </a:r>
                  <a:r>
                    <a:rPr lang="ru-RU" altLang="ru-RU" dirty="0">
                      <a:latin typeface="Verdana" panose="020B0604030504040204" pitchFamily="34" charset="0"/>
                    </a:rPr>
                    <a:t>1</a:t>
                  </a:r>
                  <a:r>
                    <a:rPr lang="ru-RU" altLang="ru-RU" dirty="0" smtClean="0">
                      <a:latin typeface="Verdana" panose="020B0604030504040204" pitchFamily="34" charset="0"/>
                    </a:rPr>
                    <a:t>0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altLang="ru-RU" i="1">
                              <a:latin typeface="Cambria Math" panose="02040503050406030204" pitchFamily="18" charset="0"/>
                            </a:rPr>
                            <m:t>м</m:t>
                          </m:r>
                        </m:num>
                        <m:den>
                          <m:r>
                            <a:rPr lang="ru-RU" altLang="ru-RU" i="1">
                              <a:latin typeface="Cambria Math" panose="02040503050406030204" pitchFamily="18" charset="0"/>
                            </a:rPr>
                            <m:t>с</m:t>
                          </m:r>
                        </m:den>
                      </m:f>
                    </m:oMath>
                  </a14:m>
                  <a:endParaRPr lang="ru-RU" altLang="ru-RU" dirty="0">
                    <a:latin typeface="Verdan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754081" y="5022007"/>
                  <a:ext cx="5514651" cy="791820"/>
                </a:xfrm>
                <a:prstGeom prst="rect">
                  <a:avLst/>
                </a:prstGeom>
                <a:blipFill>
                  <a:blip r:embed="rId3"/>
                  <a:stretch>
                    <a:fillRect l="-773" t="-6923" b="-14615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721608" y="66435"/>
            <a:ext cx="5113376" cy="42734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Скорость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143872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0926" y="1959429"/>
            <a:ext cx="11112137" cy="42846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35131" y="735921"/>
            <a:ext cx="11538857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i="0" dirty="0" smtClean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За 20 минут тело переместилось на 6000 см. Необходимо определить скорость движения данного тела. </a:t>
            </a:r>
            <a:endParaRPr lang="ru-RU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54404" y="2124891"/>
            <a:ext cx="2717411" cy="2554545"/>
            <a:chOff x="676324" y="2490651"/>
            <a:chExt cx="2717411" cy="2554545"/>
          </a:xfrm>
        </p:grpSpPr>
        <p:sp>
          <p:nvSpPr>
            <p:cNvPr id="6" name="TextBox 5"/>
            <p:cNvSpPr txBox="1"/>
            <p:nvPr/>
          </p:nvSpPr>
          <p:spPr>
            <a:xfrm>
              <a:off x="676324" y="2490651"/>
              <a:ext cx="2717411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Дано:       </a:t>
              </a:r>
            </a:p>
            <a:p>
              <a:r>
                <a:rPr lang="en-US" sz="3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t =</a:t>
              </a:r>
              <a:r>
                <a:rPr lang="ru-RU" sz="3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 2</a:t>
              </a:r>
              <a:r>
                <a:rPr lang="en-US" sz="3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0</a:t>
              </a:r>
              <a:r>
                <a:rPr lang="ru-RU" sz="3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 мин</a:t>
              </a:r>
              <a:endParaRPr lang="en-US" sz="3200" dirty="0" smtClean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r>
                <a:rPr lang="en-US" sz="3200" dirty="0">
                  <a:latin typeface="Verdana" panose="020B0604030504040204" pitchFamily="34" charset="0"/>
                  <a:ea typeface="Verdana" panose="020B0604030504040204" pitchFamily="34" charset="0"/>
                </a:rPr>
                <a:t>s =</a:t>
              </a:r>
              <a:r>
                <a:rPr lang="ru-RU" sz="3200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ru-RU" sz="3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6000 см</a:t>
              </a:r>
              <a:endParaRPr lang="en-US" sz="3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endParaRPr lang="en-US" sz="3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r>
                <a:rPr lang="en-US" sz="3200" dirty="0" smtClean="0">
                  <a:latin typeface="Verdana" panose="020B060403050404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ʋ =</a:t>
              </a:r>
              <a:r>
                <a:rPr lang="ru-RU" sz="3200" dirty="0" smtClean="0">
                  <a:latin typeface="Verdana" panose="020B060403050404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 ?</a:t>
              </a:r>
              <a:r>
                <a:rPr lang="en-US" sz="3200" dirty="0" smtClean="0">
                  <a:latin typeface="Verdana" panose="020B060403050404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 </a:t>
              </a:r>
              <a:endParaRPr lang="ru-RU" sz="3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3347247" y="2560320"/>
              <a:ext cx="0" cy="24848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722811" y="4214949"/>
              <a:ext cx="2624436" cy="348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Группа 8"/>
          <p:cNvGrpSpPr/>
          <p:nvPr/>
        </p:nvGrpSpPr>
        <p:grpSpPr>
          <a:xfrm>
            <a:off x="2813497" y="2079098"/>
            <a:ext cx="2452721" cy="2646129"/>
            <a:chOff x="2874457" y="2252131"/>
            <a:chExt cx="2452721" cy="2646129"/>
          </a:xfrm>
        </p:grpSpPr>
        <p:sp>
          <p:nvSpPr>
            <p:cNvPr id="10" name="TextBox 9"/>
            <p:cNvSpPr txBox="1"/>
            <p:nvPr/>
          </p:nvSpPr>
          <p:spPr>
            <a:xfrm>
              <a:off x="2874457" y="2339217"/>
              <a:ext cx="245272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     СИ</a:t>
              </a:r>
            </a:p>
            <a:p>
              <a:r>
                <a:rPr lang="ru-RU" sz="3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   1200 с</a:t>
              </a:r>
            </a:p>
            <a:p>
              <a:r>
                <a:rPr lang="ru-RU" sz="3200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ru-RU" sz="3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   60 м</a:t>
              </a:r>
              <a:endParaRPr lang="ru-RU" sz="3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r>
                <a:rPr lang="ru-RU" sz="3200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ru-RU" sz="3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   </a:t>
              </a:r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4903694" y="2252131"/>
              <a:ext cx="8965" cy="26461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842733" y="2079098"/>
                <a:ext cx="5468215" cy="3336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     Решение:</a:t>
                </a:r>
              </a:p>
              <a:p>
                <a:r>
                  <a:rPr lang="ru-RU" sz="32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  </a:t>
                </a:r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Calibri" panose="020F0502020204030204" pitchFamily="34" charset="0"/>
                  </a:rPr>
                  <a:t>ʋ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00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Calibri" panose="020F0502020204030204" pitchFamily="34" charset="0"/>
                          </a:rPr>
                          <m:t>𝑠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Calibri" panose="020F0502020204030204" pitchFamily="34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;</a:t>
                </a:r>
              </a:p>
              <a:p>
                <a:r>
                  <a:rPr lang="ru-RU" sz="3200" dirty="0" smtClean="0">
                    <a:latin typeface="Verdana" panose="020B0604030504040204" pitchFamily="34" charset="0"/>
                    <a:ea typeface="Verdana" panose="020B0604030504040204" pitchFamily="34" charset="0"/>
                    <a:cs typeface="Calibri" panose="020F0502020204030204" pitchFamily="34" charset="0"/>
                  </a:rPr>
                  <a:t>    </a:t>
                </a:r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Calibri" panose="020F0502020204030204" pitchFamily="34" charset="0"/>
                  </a:rPr>
                  <a:t>ʋ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ru-RU" sz="36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Calibri" panose="020F0502020204030204" pitchFamily="34" charset="0"/>
                          </a:rPr>
                          <m:t>60 м</m:t>
                        </m:r>
                      </m:num>
                      <m:den>
                        <m:r>
                          <a:rPr lang="ru-RU" sz="36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Calibri" panose="020F0502020204030204" pitchFamily="34" charset="0"/>
                          </a:rPr>
                          <m:t>1200 с</m:t>
                        </m:r>
                      </m:den>
                    </m:f>
                  </m:oMath>
                </a14:m>
                <a:r>
                  <a:rPr lang="ru-RU" sz="36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= 0,05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ru-RU" sz="36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м</m:t>
                        </m:r>
                      </m:num>
                      <m:den>
                        <m:r>
                          <a:rPr lang="ru-RU" sz="36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с</m:t>
                        </m:r>
                      </m:den>
                    </m:f>
                  </m:oMath>
                </a14:m>
                <a:r>
                  <a:rPr lang="ru-RU" sz="32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</a:p>
              <a:p>
                <a:endParaRPr lang="ru-RU" sz="32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r>
                  <a:rPr lang="ru-RU" sz="32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Ответ:</a:t>
                </a:r>
                <a:r>
                  <a:rPr lang="en-US" sz="32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3200" dirty="0" smtClean="0">
                    <a:latin typeface="Verdana" panose="020B0604030504040204" pitchFamily="34" charset="0"/>
                    <a:ea typeface="Verdana" panose="020B0604030504040204" pitchFamily="34" charset="0"/>
                    <a:cs typeface="Calibri" panose="020F0502020204030204" pitchFamily="34" charset="0"/>
                  </a:rPr>
                  <a:t>ʋ</a:t>
                </a:r>
                <a:r>
                  <a:rPr lang="ru-RU" sz="32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= 0,05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2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ru-RU" sz="3200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м</m:t>
                        </m:r>
                      </m:num>
                      <m:den>
                        <m:r>
                          <a:rPr lang="ru-RU" sz="32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с</m:t>
                        </m:r>
                      </m:den>
                    </m:f>
                  </m:oMath>
                </a14:m>
                <a:r>
                  <a:rPr lang="ru-RU" sz="3200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endParaRPr lang="ru-RU" sz="32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733" y="2079098"/>
                <a:ext cx="5468215" cy="3336876"/>
              </a:xfrm>
              <a:prstGeom prst="rect">
                <a:avLst/>
              </a:prstGeom>
              <a:blipFill>
                <a:blip r:embed="rId2"/>
                <a:stretch>
                  <a:fillRect l="-2787" t="-2377" b="-16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50" descr="Рисунок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1" y="1905834"/>
            <a:ext cx="5556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721608" y="66434"/>
            <a:ext cx="5113376" cy="45368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Скорость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287169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74837" y="380483"/>
            <a:ext cx="9634377" cy="62910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794" r="2108" b="10970"/>
          <a:stretch/>
        </p:blipFill>
        <p:spPr>
          <a:xfrm>
            <a:off x="852569" y="557785"/>
            <a:ext cx="9478915" cy="56052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4016" y="795529"/>
            <a:ext cx="6968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С какой скоростью движется автомобиль?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98264" y="6163056"/>
            <a:ext cx="2191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s = 600 </a:t>
            </a:r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км</a:t>
            </a:r>
            <a:endParaRPr lang="ru-RU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721608" y="66435"/>
            <a:ext cx="5113376" cy="3999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Скорость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327587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Text Box 5"/>
          <p:cNvSpPr txBox="1">
            <a:spLocks noChangeArrowheads="1"/>
          </p:cNvSpPr>
          <p:nvPr/>
        </p:nvSpPr>
        <p:spPr bwMode="auto">
          <a:xfrm>
            <a:off x="201169" y="2445041"/>
            <a:ext cx="11686032" cy="175432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>
                <a:latin typeface="Verdana" panose="020B0604030504040204" pitchFamily="34" charset="0"/>
              </a:rPr>
              <a:t>При неравномерном движении тела скорость тела не остается постоянной, она меняется во время движения.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>
                <a:latin typeface="Verdana" panose="020B0604030504040204" pitchFamily="34" charset="0"/>
              </a:rPr>
              <a:t>Для характеристики неравномерного движения вводят понятие </a:t>
            </a:r>
            <a:r>
              <a:rPr lang="ru-RU" altLang="ru-RU" sz="2400" dirty="0">
                <a:solidFill>
                  <a:schemeClr val="accent2"/>
                </a:solidFill>
                <a:latin typeface="Verdana" panose="020B0604030504040204" pitchFamily="34" charset="0"/>
              </a:rPr>
              <a:t>средней скорости</a:t>
            </a:r>
            <a:r>
              <a:rPr lang="ru-RU" altLang="ru-RU" sz="2400" dirty="0">
                <a:latin typeface="Verdana" panose="020B0604030504040204" pitchFamily="34" charset="0"/>
              </a:rPr>
              <a:t>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36765" y="4314755"/>
            <a:ext cx="9057784" cy="1375954"/>
            <a:chOff x="57559" y="4885779"/>
            <a:chExt cx="9057784" cy="1375954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57559" y="4911904"/>
              <a:ext cx="6252754" cy="134982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73732" name="Group 11"/>
            <p:cNvGrpSpPr>
              <a:grpSpLocks/>
            </p:cNvGrpSpPr>
            <p:nvPr/>
          </p:nvGrpSpPr>
          <p:grpSpPr bwMode="auto">
            <a:xfrm>
              <a:off x="303213" y="5039130"/>
              <a:ext cx="6007100" cy="1095375"/>
              <a:chOff x="567" y="2568"/>
              <a:chExt cx="3784" cy="690"/>
            </a:xfrm>
          </p:grpSpPr>
          <p:sp>
            <p:nvSpPr>
              <p:cNvPr id="73735" name="Text Box 7"/>
              <p:cNvSpPr txBox="1">
                <a:spLocks noChangeArrowheads="1"/>
              </p:cNvSpPr>
              <p:nvPr/>
            </p:nvSpPr>
            <p:spPr bwMode="auto">
              <a:xfrm>
                <a:off x="567" y="2750"/>
                <a:ext cx="2427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2800" b="1" i="1" dirty="0"/>
                  <a:t>средняя скорость =</a:t>
                </a:r>
              </a:p>
            </p:txBody>
          </p:sp>
          <p:sp>
            <p:nvSpPr>
              <p:cNvPr id="73736" name="Text Box 8"/>
              <p:cNvSpPr txBox="1">
                <a:spLocks noChangeArrowheads="1"/>
              </p:cNvSpPr>
              <p:nvPr/>
            </p:nvSpPr>
            <p:spPr bwMode="auto">
              <a:xfrm>
                <a:off x="3061" y="2568"/>
                <a:ext cx="129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2800" b="1" i="1" dirty="0"/>
                  <a:t>весь путь</a:t>
                </a:r>
              </a:p>
            </p:txBody>
          </p:sp>
          <p:sp>
            <p:nvSpPr>
              <p:cNvPr id="73737" name="Text Box 9"/>
              <p:cNvSpPr txBox="1">
                <a:spLocks noChangeArrowheads="1"/>
              </p:cNvSpPr>
              <p:nvPr/>
            </p:nvSpPr>
            <p:spPr bwMode="auto">
              <a:xfrm>
                <a:off x="3061" y="2931"/>
                <a:ext cx="125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2800" b="1" i="1" dirty="0"/>
                  <a:t>все время</a:t>
                </a:r>
              </a:p>
            </p:txBody>
          </p:sp>
          <p:sp>
            <p:nvSpPr>
              <p:cNvPr id="73738" name="Line 10"/>
              <p:cNvSpPr>
                <a:spLocks noChangeShapeType="1"/>
              </p:cNvSpPr>
              <p:nvPr/>
            </p:nvSpPr>
            <p:spPr bwMode="auto">
              <a:xfrm>
                <a:off x="3061" y="2931"/>
                <a:ext cx="113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2"/>
            <a:srcRect l="47480" t="69244" r="44598" b="20786"/>
            <a:stretch/>
          </p:blipFill>
          <p:spPr>
            <a:xfrm>
              <a:off x="7171535" y="4885779"/>
              <a:ext cx="1943808" cy="13759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50" descr="Рисунок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9" y="4911904"/>
              <a:ext cx="555625" cy="52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813047" y="101890"/>
            <a:ext cx="5481501" cy="47144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Средняя скорость </a:t>
            </a: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движения</a:t>
            </a:r>
          </a:p>
        </p:txBody>
      </p:sp>
      <p:pic>
        <p:nvPicPr>
          <p:cNvPr id="15" name="Picture 4" descr="Picture backgroun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638010"/>
            <a:ext cx="6677025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7548614" y="845957"/>
          <a:ext cx="3491870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374">
                  <a:extLst>
                    <a:ext uri="{9D8B030D-6E8A-4147-A177-3AD203B41FA5}">
                      <a16:colId xmlns:a16="http://schemas.microsoft.com/office/drawing/2014/main" val="2751531234"/>
                    </a:ext>
                  </a:extLst>
                </a:gridCol>
                <a:gridCol w="698374">
                  <a:extLst>
                    <a:ext uri="{9D8B030D-6E8A-4147-A177-3AD203B41FA5}">
                      <a16:colId xmlns:a16="http://schemas.microsoft.com/office/drawing/2014/main" val="75227299"/>
                    </a:ext>
                  </a:extLst>
                </a:gridCol>
                <a:gridCol w="698374">
                  <a:extLst>
                    <a:ext uri="{9D8B030D-6E8A-4147-A177-3AD203B41FA5}">
                      <a16:colId xmlns:a16="http://schemas.microsoft.com/office/drawing/2014/main" val="3572032382"/>
                    </a:ext>
                  </a:extLst>
                </a:gridCol>
                <a:gridCol w="698374">
                  <a:extLst>
                    <a:ext uri="{9D8B030D-6E8A-4147-A177-3AD203B41FA5}">
                      <a16:colId xmlns:a16="http://schemas.microsoft.com/office/drawing/2014/main" val="1360793729"/>
                    </a:ext>
                  </a:extLst>
                </a:gridCol>
                <a:gridCol w="698374">
                  <a:extLst>
                    <a:ext uri="{9D8B030D-6E8A-4147-A177-3AD203B41FA5}">
                      <a16:colId xmlns:a16="http://schemas.microsoft.com/office/drawing/2014/main" val="11950901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</a:t>
                      </a:r>
                      <a:endParaRPr lang="ru-RU" sz="28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ru-RU" sz="2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</a:t>
                      </a:r>
                      <a:endParaRPr lang="ru-RU" sz="2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</a:t>
                      </a:r>
                      <a:endParaRPr lang="ru-RU" sz="2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</a:t>
                      </a:r>
                      <a:endParaRPr lang="ru-RU" sz="2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199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</a:t>
                      </a:r>
                      <a:endParaRPr lang="ru-RU" sz="28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ru-RU" sz="2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ru-RU" sz="2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ru-RU" sz="2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ru-RU" sz="2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9077049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15142" y="5963335"/>
            <a:ext cx="11495858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       Ч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тобы найти среднюю скорость, нужно весь пройденный путь разделить на всё время движения.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16" name="Picture 50" descr="Рисунок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19" y="5900063"/>
            <a:ext cx="5556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73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6539" y="981206"/>
            <a:ext cx="11643299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Для характеристики неравномерного движения вводят понятие…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sz="3600" dirty="0">
                <a:latin typeface="Verdana" panose="020B0604030504040204" pitchFamily="34" charset="0"/>
                <a:ea typeface="Verdana" panose="020B0604030504040204" pitchFamily="34" charset="0"/>
              </a:rPr>
              <a:t>с</a:t>
            </a:r>
            <a:r>
              <a:rPr lang="ru-RU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корости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sz="3600" dirty="0">
                <a:latin typeface="Verdana" panose="020B0604030504040204" pitchFamily="34" charset="0"/>
                <a:ea typeface="Verdana" panose="020B0604030504040204" pitchFamily="34" charset="0"/>
              </a:rPr>
              <a:t>п</a:t>
            </a:r>
            <a:r>
              <a:rPr lang="ru-RU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ройденного пути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sz="3600" dirty="0">
                <a:latin typeface="Verdana" panose="020B0604030504040204" pitchFamily="34" charset="0"/>
                <a:ea typeface="Verdana" panose="020B0604030504040204" pitchFamily="34" charset="0"/>
              </a:rPr>
              <a:t>п</a:t>
            </a:r>
            <a:r>
              <a:rPr lang="ru-RU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еремещения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sz="3600" dirty="0">
                <a:latin typeface="Verdana" panose="020B0604030504040204" pitchFamily="34" charset="0"/>
                <a:ea typeface="Verdana" panose="020B0604030504040204" pitchFamily="34" charset="0"/>
              </a:rPr>
              <a:t>с</a:t>
            </a:r>
            <a:r>
              <a:rPr lang="ru-RU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редней скорости</a:t>
            </a:r>
            <a:endParaRPr lang="ru-RU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721608" y="66435"/>
            <a:ext cx="5113376" cy="43648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Скорость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200542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4299" y="550102"/>
            <a:ext cx="11753850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Основные выводы</a:t>
            </a:r>
            <a:endParaRPr lang="ru-RU" sz="2400" b="0" i="0" dirty="0" smtClean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 </a:t>
            </a:r>
            <a:r>
              <a:rPr lang="ru-RU" sz="2400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Движение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может быть как </a:t>
            </a:r>
            <a:r>
              <a:rPr lang="ru-RU" sz="2400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равномерным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так и </a:t>
            </a:r>
            <a:r>
              <a:rPr lang="ru-RU" sz="2400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неравномерным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Быстроту движения характеризуют такой величиной как </a:t>
            </a:r>
            <a:r>
              <a:rPr lang="ru-RU" sz="2400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скорость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 </a:t>
            </a:r>
          </a:p>
          <a:p>
            <a:pPr>
              <a:lnSpc>
                <a:spcPct val="150000"/>
              </a:lnSpc>
            </a:pPr>
            <a:r>
              <a:rPr lang="ru-RU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ru-RU" sz="2400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Скорость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является векторной величиной, то есть, у нее есть и числовое значение, и направление.</a:t>
            </a:r>
          </a:p>
          <a:p>
            <a:pPr>
              <a:lnSpc>
                <a:spcPct val="150000"/>
              </a:lnSpc>
            </a:pPr>
            <a:r>
              <a:rPr lang="ru-RU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При </a:t>
            </a:r>
            <a:r>
              <a:rPr lang="ru-RU" sz="2400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равномерном движении, скорость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– это величина, равная отношению пути ко времени за которое этот путь пройден.</a:t>
            </a:r>
            <a:endParaRPr lang="ru-RU" sz="2400" b="0" i="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0159840" y="3756636"/>
            <a:ext cx="1340167" cy="751296"/>
            <a:chOff x="9832658" y="3102496"/>
            <a:chExt cx="1340167" cy="7512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9889808" y="3102496"/>
                  <a:ext cx="1283017" cy="7512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3200" dirty="0" smtClean="0">
                      <a:ln>
                        <a:noFill/>
                      </a:ln>
                    </a:rPr>
                    <a:t> 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sz="320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32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a14:m>
                  <a:endParaRPr lang="ru-RU" sz="3200" dirty="0">
                    <a:ln>
                      <a:noFill/>
                    </a:ln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9808" y="3102496"/>
                  <a:ext cx="1283017" cy="751296"/>
                </a:xfrm>
                <a:prstGeom prst="rect">
                  <a:avLst/>
                </a:prstGeom>
                <a:blipFill>
                  <a:blip r:embed="rId3"/>
                  <a:stretch>
                    <a:fillRect t="-1626" b="-1300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Рисунок 8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781" b="8929"/>
            <a:stretch/>
          </p:blipFill>
          <p:spPr bwMode="auto">
            <a:xfrm>
              <a:off x="9832658" y="3275280"/>
              <a:ext cx="313591" cy="35459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5" name="Прямоугольник 4"/>
          <p:cNvSpPr/>
          <p:nvPr/>
        </p:nvSpPr>
        <p:spPr>
          <a:xfrm>
            <a:off x="133348" y="4568644"/>
            <a:ext cx="11734801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При </a:t>
            </a:r>
            <a:r>
              <a:rPr lang="ru-RU" sz="2400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неравномерном движении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вводится такая величина как </a:t>
            </a:r>
            <a:r>
              <a:rPr lang="ru-RU" sz="2400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средняя скорость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она равна отношению всего пройденного пути ко всему времени движения.</a:t>
            </a:r>
          </a:p>
          <a:p>
            <a:endParaRPr lang="ru-RU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6530671"/>
              </p:ext>
            </p:extLst>
          </p:nvPr>
        </p:nvGraphicFramePr>
        <p:xfrm>
          <a:off x="6153149" y="2910141"/>
          <a:ext cx="1895860" cy="435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Формула" r:id="rId5" imgW="609336" imgH="152334" progId="Equation.3">
                  <p:embed/>
                </p:oleObj>
              </mc:Choice>
              <mc:Fallback>
                <p:oleObj name="Формула" r:id="rId5" imgW="609336" imgH="152334" progId="Equation.3">
                  <p:embed/>
                  <p:pic>
                    <p:nvPicPr>
                      <p:cNvPr id="6657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3149" y="2910141"/>
                        <a:ext cx="1895860" cy="435810"/>
                      </a:xfrm>
                      <a:prstGeom prst="rect">
                        <a:avLst/>
                      </a:prstGeom>
                      <a:noFill/>
                      <a:ln w="19050"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Прямая со стрелкой 12"/>
          <p:cNvCxnSpPr/>
          <p:nvPr/>
        </p:nvCxnSpPr>
        <p:spPr>
          <a:xfrm>
            <a:off x="6229350" y="2938716"/>
            <a:ext cx="2667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4949" y="5020941"/>
            <a:ext cx="3750221" cy="1486695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721608" y="66435"/>
            <a:ext cx="5113376" cy="43544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Скорость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372453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47662" y="965477"/>
            <a:ext cx="11496675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В системе СИ скорость измеряется в метрах в секунду, хотя в повседневной жизни часто используются километры в час.</a:t>
            </a:r>
          </a:p>
          <a:p>
            <a:endParaRPr lang="ru-RU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2400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2400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340" y="1943100"/>
            <a:ext cx="3411432" cy="135255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721608" y="66435"/>
            <a:ext cx="5113376" cy="3999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Скорость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333928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680" y="844588"/>
            <a:ext cx="119786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000" dirty="0" smtClean="0">
                <a:solidFill>
                  <a:srgbClr val="2C2F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New-Science.ru</a:t>
            </a:r>
            <a:r>
              <a:rPr lang="ru-RU" sz="2000" dirty="0">
                <a:solidFill>
                  <a:srgbClr val="2C2F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https://new-science.ru/12-samyh-bystryh-zhivotnyh-v-mire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/</a:t>
            </a:r>
            <a:endParaRPr lang="ru-RU" sz="2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200000"/>
              </a:lnSpc>
            </a:pP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2.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Электронная форма учебников по 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физике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| Издательство ЭКЗАМЕН (</a:t>
            </a:r>
            <a:r>
              <a:rPr lang="ru-RU" sz="2000" dirty="0" err="1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xn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80akelmh0i.xn-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-p1ai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)</a:t>
            </a:r>
            <a:endParaRPr lang="ru-RU" sz="2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200000"/>
              </a:lnSpc>
            </a:pP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3.</a:t>
            </a:r>
            <a:r>
              <a:rPr lang="en-US" sz="2000" dirty="0">
                <a:hlinkClick r:id="rId4"/>
              </a:rPr>
              <a:t>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1676831001_gas-kvas-com-p-risunok-na-temu-skorost-15.jpg (550×700)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4.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Анимация картинки человека (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flectone.ru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)</a:t>
            </a:r>
            <a:endParaRPr lang="ru-RU" sz="2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200000"/>
              </a:lnSpc>
            </a:pP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5.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Скорость тела. Равномерное и неравномерное движение (videouroki.net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)</a:t>
            </a:r>
            <a:endParaRPr lang="ru-RU" sz="2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200000"/>
              </a:lnSpc>
            </a:pP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6.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Скорость. Единицы скорости • </a:t>
            </a:r>
            <a:r>
              <a:rPr lang="ru-RU" sz="2000" dirty="0" err="1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Образавр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 (obrazavr.ru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)</a:t>
            </a:r>
            <a:endParaRPr lang="ru-RU" sz="2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200000"/>
              </a:lnSpc>
            </a:pP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7.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Античный анекдот - читать бесплатно онлайн полную версию книги автора Коллектив авторов (Ораторы, поэты, художники) #4 (fb2.top)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024" y="237744"/>
            <a:ext cx="2209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Источники:</a:t>
            </a:r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24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029" t="37279" r="21012" b="21537"/>
          <a:stretch/>
        </p:blipFill>
        <p:spPr>
          <a:xfrm>
            <a:off x="165463" y="792480"/>
            <a:ext cx="11811541" cy="47210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0914" y="69669"/>
            <a:ext cx="4929051" cy="4001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Что сделано дома </a:t>
            </a:r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86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410" t="12895" r="15618" b="46368"/>
          <a:stretch/>
        </p:blipFill>
        <p:spPr>
          <a:xfrm>
            <a:off x="0" y="578085"/>
            <a:ext cx="11688779" cy="3883317"/>
          </a:xfrm>
          <a:prstGeom prst="rect">
            <a:avLst/>
          </a:prstGeom>
        </p:spPr>
      </p:pic>
      <p:pic>
        <p:nvPicPr>
          <p:cNvPr id="4" name="Picture 2" descr="https://arushanyannarek.files.wordpress.com/2020/09/hello_html_3b9396c7.gif?w=296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67" y="4360818"/>
            <a:ext cx="3575373" cy="222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Picture background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739" y="4526280"/>
            <a:ext cx="5757460" cy="247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60914" y="69669"/>
            <a:ext cx="4929051" cy="4001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Что сделано дома </a:t>
            </a:r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40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otvet.imgsmail.ru/download/30333695_e99196aab73c1185f61d41c71ae709d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" y="4392707"/>
            <a:ext cx="3945585" cy="260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6113" t="20564" r="16811" b="42707"/>
          <a:stretch/>
        </p:blipFill>
        <p:spPr>
          <a:xfrm>
            <a:off x="0" y="592889"/>
            <a:ext cx="12078411" cy="3720354"/>
          </a:xfrm>
          <a:prstGeom prst="rect">
            <a:avLst/>
          </a:prstGeom>
        </p:spPr>
      </p:pic>
      <p:pic>
        <p:nvPicPr>
          <p:cNvPr id="1032" name="Picture 8" descr="https://xn----7sbabexaurborcib2cfmj9j3fj.xn--p1ai/after_header_photos/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227" y="4361148"/>
            <a:ext cx="4006773" cy="267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Лодка, туман, речка на пиксабай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8" t="22454" r="8869" b="17861"/>
          <a:stretch/>
        </p:blipFill>
        <p:spPr bwMode="auto">
          <a:xfrm>
            <a:off x="4102759" y="4375038"/>
            <a:ext cx="3872891" cy="264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60914" y="69669"/>
            <a:ext cx="4929051" cy="4001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Что сделано дома </a:t>
            </a:r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24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410" t="53944" r="15618" b="15815"/>
          <a:stretch/>
        </p:blipFill>
        <p:spPr>
          <a:xfrm>
            <a:off x="157101" y="984068"/>
            <a:ext cx="11758475" cy="2899955"/>
          </a:xfrm>
          <a:prstGeom prst="rect">
            <a:avLst/>
          </a:prstGeom>
        </p:spPr>
      </p:pic>
      <p:pic>
        <p:nvPicPr>
          <p:cNvPr id="3074" name="Picture 2" descr="https://jloog.com/images/skiing-clipart-animated-gif-1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03" y="3636998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gifer.com/OxbP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146" y="3636998"/>
            <a:ext cx="2657294" cy="310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60914" y="69669"/>
            <a:ext cx="4929051" cy="4001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Что сделано дома </a:t>
            </a:r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3539801" y="99380"/>
            <a:ext cx="5710138" cy="4616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chemeClr val="bg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Домашнее задание:</a:t>
            </a:r>
          </a:p>
        </p:txBody>
      </p:sp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1242174" y="1833563"/>
            <a:ext cx="10305392" cy="4286250"/>
          </a:xfrm>
          <a:prstGeom prst="snip2Diag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9465" name="Прямоугольник 7"/>
          <p:cNvSpPr>
            <a:spLocks noChangeArrowheads="1"/>
          </p:cNvSpPr>
          <p:nvPr/>
        </p:nvSpPr>
        <p:spPr bwMode="auto">
          <a:xfrm>
            <a:off x="1372302" y="2248399"/>
            <a:ext cx="9905298" cy="224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57213" indent="-557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6000"/>
              </a:lnSpc>
              <a:spcBef>
                <a:spcPct val="0"/>
              </a:spcBef>
              <a:buFontTx/>
              <a:buAutoNum type="arabicPeriod"/>
            </a:pPr>
            <a:r>
              <a:rPr lang="ru-RU" altLang="ru-RU" sz="4400" dirty="0">
                <a:latin typeface="Verdana" panose="020B0604030504040204" pitchFamily="34" charset="0"/>
                <a:cs typeface="Arial" panose="020B0604020202020204" pitchFamily="34" charset="0"/>
              </a:rPr>
              <a:t>§ </a:t>
            </a:r>
            <a:r>
              <a:rPr lang="ru-RU" altLang="ru-RU" sz="4400" dirty="0" smtClean="0">
                <a:latin typeface="Verdana" panose="020B0604030504040204" pitchFamily="34" charset="0"/>
                <a:cs typeface="Arial" panose="020B0604020202020204" pitchFamily="34" charset="0"/>
              </a:rPr>
              <a:t>17;</a:t>
            </a:r>
            <a:endParaRPr lang="ru-RU" altLang="ru-RU" sz="4400" dirty="0"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06000"/>
              </a:lnSpc>
              <a:spcBef>
                <a:spcPct val="0"/>
              </a:spcBef>
              <a:buFontTx/>
              <a:buAutoNum type="arabicPeriod"/>
            </a:pPr>
            <a:r>
              <a:rPr lang="ru-RU" altLang="ru-RU" sz="4400" dirty="0">
                <a:latin typeface="Verdana" panose="020B0604030504040204" pitchFamily="34" charset="0"/>
                <a:cs typeface="Arial" panose="020B0604020202020204" pitchFamily="34" charset="0"/>
              </a:rPr>
              <a:t>Выучить определения</a:t>
            </a:r>
          </a:p>
          <a:p>
            <a:pPr>
              <a:lnSpc>
                <a:spcPct val="106000"/>
              </a:lnSpc>
              <a:spcBef>
                <a:spcPct val="0"/>
              </a:spcBef>
              <a:buFontTx/>
              <a:buAutoNum type="arabicPeriod"/>
            </a:pPr>
            <a:r>
              <a:rPr lang="ru-RU" altLang="ru-RU" sz="4400" dirty="0">
                <a:latin typeface="Verdana" panose="020B0604030504040204" pitchFamily="34" charset="0"/>
                <a:cs typeface="Arial" panose="020B0604020202020204" pitchFamily="34" charset="0"/>
              </a:rPr>
              <a:t>Упражнение </a:t>
            </a:r>
            <a:r>
              <a:rPr lang="ru-RU" altLang="ru-RU" sz="4400" dirty="0" smtClean="0">
                <a:latin typeface="Verdana" panose="020B0604030504040204" pitchFamily="34" charset="0"/>
                <a:cs typeface="Arial" panose="020B0604020202020204" pitchFamily="34" charset="0"/>
              </a:rPr>
              <a:t>11 </a:t>
            </a:r>
            <a:r>
              <a:rPr lang="ru-RU" altLang="ru-RU" sz="4400" dirty="0">
                <a:latin typeface="Verdana" panose="020B0604030504040204" pitchFamily="34" charset="0"/>
                <a:cs typeface="Arial" panose="020B0604020202020204" pitchFamily="34" charset="0"/>
              </a:rPr>
              <a:t>(письменно)               </a:t>
            </a:r>
          </a:p>
        </p:txBody>
      </p:sp>
      <p:pic>
        <p:nvPicPr>
          <p:cNvPr id="9" name="Picture 50" descr="Рисунок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256" y="1475286"/>
            <a:ext cx="747712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9371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witch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491" y="4339929"/>
            <a:ext cx="20129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https://i.gifer.com/RwdB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25" y="1570414"/>
            <a:ext cx="33337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1\Desktop\45785179.g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591" y="1604643"/>
            <a:ext cx="3357569" cy="270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1\Desktop\Elastic-Springs-90535.gif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531" y="1762520"/>
            <a:ext cx="1029043" cy="205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1\Desktop\Ferris-Wheels-86775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671" y="1860290"/>
            <a:ext cx="2093138" cy="218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73679" y="799464"/>
            <a:ext cx="2519362" cy="83099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Движение по </a:t>
            </a: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окружности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913632" y="104346"/>
            <a:ext cx="5216868" cy="41407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Виды  движение</a:t>
            </a:r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3091491" y="773646"/>
            <a:ext cx="2736850" cy="83099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Колебательные 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движения</a:t>
            </a:r>
            <a:endParaRPr lang="ru-RU" sz="2400" dirty="0"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6106312" y="773646"/>
            <a:ext cx="3024188" cy="83099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Вращательное 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движение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9408471" y="779778"/>
            <a:ext cx="2707329" cy="83099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Криволинейное 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движение</a:t>
            </a:r>
            <a:endParaRPr lang="ru-RU" sz="2400" dirty="0"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Picture 4" descr="C:\Users\1\Desktop\21866945.gif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575" y="1559953"/>
            <a:ext cx="4108824" cy="2411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19421" y="4130596"/>
            <a:ext cx="2942904" cy="83099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Прямолинейное 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движение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 flipV="1">
            <a:off x="0" y="6546049"/>
            <a:ext cx="11917668" cy="7741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Рисунок 131" descr="Taxi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179" y="5831170"/>
            <a:ext cx="17113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73679" y="629392"/>
            <a:ext cx="1184212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Среди всего разнообразия движений тел 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наиболее 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просто описывается равномерное прямолинейное движение. Что представляет собой это движение? Как его охарактеризовать</a:t>
            </a:r>
          </a:p>
        </p:txBody>
      </p:sp>
    </p:spTree>
    <p:extLst>
      <p:ext uri="{BB962C8B-B14F-4D97-AF65-F5344CB8AC3E}">
        <p14:creationId xmlns:p14="http://schemas.microsoft.com/office/powerpoint/2010/main" val="151384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0.56393 -0.0027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-0.85039 -0.0085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2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4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721608" y="66434"/>
            <a:ext cx="5113376" cy="42976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Скорость движения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03340" y="667030"/>
            <a:ext cx="8602148" cy="56938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"Баснописец Эзоп, следуя как-то из Афин, встретил усталого путника.</a:t>
            </a:r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8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Сколько часов отсюда до Афин? — спросил тот хриплым голосом.</a:t>
            </a:r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8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Эзоп ему не ответил. Путник сердито засопел и поплелся дальше. Тогда Эзоп его окликнул:</a:t>
            </a:r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8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Эй! Два часа.</a:t>
            </a:r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8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Путник:</a:t>
            </a:r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8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Почему же ты сразу не отвечал?</a:t>
            </a:r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8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Эзоп:</a:t>
            </a:r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8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Да откуда мне было знать, как быстро ты ходишь?"</a:t>
            </a:r>
            <a:endParaRPr lang="ru-RU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7459" y="3305477"/>
            <a:ext cx="30480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2021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Эзо́п</a:t>
            </a:r>
            <a:r>
              <a:rPr lang="ru-RU" dirty="0">
                <a:solidFill>
                  <a:srgbClr val="2021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 — легендарный древнегреческий 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поэт-баснописец</a:t>
            </a:r>
            <a:r>
              <a:rPr lang="ru-RU" dirty="0" smtClean="0">
                <a:solidFill>
                  <a:srgbClr val="2021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dirty="0">
                <a:solidFill>
                  <a:srgbClr val="2021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жил около 600 г. до н. э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26" y="496203"/>
            <a:ext cx="2725152" cy="2725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37459" y="4608477"/>
            <a:ext cx="3048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 какой характеристике движения идет речь?</a:t>
            </a:r>
            <a:endParaRPr lang="ru-RU" sz="2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1560" y="3513963"/>
            <a:ext cx="2292295" cy="19447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9227394"/>
      </p:ext>
    </p:extLst>
  </p:cSld>
  <p:clrMapOvr>
    <a:masterClrMapping/>
  </p:clrMapOvr>
  <p:transition spd="med" advTm="4634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669</Words>
  <Application>Microsoft Office PowerPoint</Application>
  <PresentationFormat>Широкоэкранный</PresentationFormat>
  <Paragraphs>175</Paragraphs>
  <Slides>29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41" baseType="lpstr">
      <vt:lpstr>-apple-system</vt:lpstr>
      <vt:lpstr>Arial</vt:lpstr>
      <vt:lpstr>Calibri</vt:lpstr>
      <vt:lpstr>Calibri Light</vt:lpstr>
      <vt:lpstr>Cambria Math</vt:lpstr>
      <vt:lpstr>Georgia</vt:lpstr>
      <vt:lpstr>MV Boli</vt:lpstr>
      <vt:lpstr>Roboto</vt:lpstr>
      <vt:lpstr>Times New Roman</vt:lpstr>
      <vt:lpstr>Verdana</vt:lpstr>
      <vt:lpstr>Тема Office</vt:lpstr>
      <vt:lpstr>Формула</vt:lpstr>
      <vt:lpstr>Презентация PowerPoint</vt:lpstr>
      <vt:lpstr> Механическое движение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юзер</dc:creator>
  <cp:lastModifiedBy>юзер</cp:lastModifiedBy>
  <cp:revision>22</cp:revision>
  <dcterms:created xsi:type="dcterms:W3CDTF">2024-06-09T13:27:52Z</dcterms:created>
  <dcterms:modified xsi:type="dcterms:W3CDTF">2024-06-10T12:14:11Z</dcterms:modified>
</cp:coreProperties>
</file>