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2" r:id="rId6"/>
    <p:sldId id="259" r:id="rId7"/>
    <p:sldId id="261" r:id="rId8"/>
    <p:sldId id="260" r:id="rId9"/>
    <p:sldId id="263" r:id="rId10"/>
    <p:sldId id="265" r:id="rId11"/>
    <p:sldId id="264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0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9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5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8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2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7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4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2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6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72DD-DA48-4D56-BFAB-0129B0F00BEF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E3A7-8FED-43D9-8A29-71A865CAB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5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ru.wikipedia.org/wiki/%D0%9B%D1%91%D0%B4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ru.wikipedia.org/wiki/%D0%A1%D0%BF%D0%BE%D1%80%D1%82%D0%B8%D0%B2%D0%BD%D0%B0%D1%8F_%D0%B8%D0%B3%D1%80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/index.php?title=%D0%94%D0%BE%D0%BC_(%D0%BA%D1%91%D1%80%D0%BB%D0%B8%D0%BD%D0%B3)&amp;action=edit&amp;redlink=1" TargetMode="External"/><Relationship Id="rId5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4" Type="http://schemas.openxmlformats.org/officeDocument/2006/relationships/hyperlink" Target="http://ru.wikipedia.org/wiki/%D0%93%D1%80%D0%B0%D0%BD%D0%B8%D1%82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E%D0%BA%D0%BA%D0%B5%D0%B9%D0%BD%D1%8B%D0%B9_%D0%BA%D0%BB%D1%83%D0%B1" TargetMode="External"/><Relationship Id="rId7" Type="http://schemas.openxmlformats.org/officeDocument/2006/relationships/hyperlink" Target="https://ru.wikipedia.org/wiki/%D0%92%D0%BE%D1%80%D0%BE%D1%82%D0%B0_(%D1%81%D0%BF%D0%BE%D1%80%D1%82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B%D1%8E%D1%88%D0%BA%D0%B0" TargetMode="External"/><Relationship Id="rId5" Type="http://schemas.openxmlformats.org/officeDocument/2006/relationships/hyperlink" Target="https://ru.wikipedia.org/wiki/%D0%A8%D0%B0%D0%B9%D0%B1%D0%B0_(%D1%85%D0%BE%D0%BA%D0%BA%D0%B5%D0%B9_%D1%81_%D1%88%D0%B0%D0%B9%D0%B1%D0%BE%D0%B9)" TargetMode="External"/><Relationship Id="rId4" Type="http://schemas.openxmlformats.org/officeDocument/2006/relationships/hyperlink" Target="https://ru.wikipedia.org/wiki/%D0%9A%D0%BE%D0%BD%D1%8C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765" y="420756"/>
            <a:ext cx="7326108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Учитель начальных классов </a:t>
            </a:r>
          </a:p>
          <a:p>
            <a:r>
              <a:rPr lang="ru-RU" sz="3600" dirty="0"/>
              <a:t>Муниципального автономного </a:t>
            </a:r>
          </a:p>
          <a:p>
            <a:r>
              <a:rPr lang="ru-RU" sz="3600" dirty="0"/>
              <a:t>общеобразовательного учреждения</a:t>
            </a:r>
          </a:p>
          <a:p>
            <a:r>
              <a:rPr lang="ru-RU" sz="3600" dirty="0"/>
              <a:t>средней общеобразовательной </a:t>
            </a:r>
          </a:p>
          <a:p>
            <a:r>
              <a:rPr lang="ru-RU" sz="3600" dirty="0"/>
              <a:t>школы №132 города Екатеринбурга</a:t>
            </a:r>
          </a:p>
          <a:p>
            <a:r>
              <a:rPr lang="ru-RU" sz="3600" dirty="0">
                <a:solidFill>
                  <a:srgbClr val="FF0000"/>
                </a:solidFill>
              </a:rPr>
              <a:t>Черных Ольга Михайловна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/>
          </a:p>
          <a:p>
            <a:r>
              <a:rPr lang="ru-RU" sz="3200" dirty="0"/>
              <a:t>Презентация к уроку </a:t>
            </a:r>
            <a:r>
              <a:rPr lang="ru-RU" sz="3200" dirty="0" smtClean="0"/>
              <a:t>русского языка</a:t>
            </a:r>
            <a:endParaRPr lang="ru-RU" sz="3200" dirty="0"/>
          </a:p>
          <a:p>
            <a:r>
              <a:rPr lang="ru-RU" sz="3600" u="sng" dirty="0" smtClean="0"/>
              <a:t>«</a:t>
            </a:r>
            <a:r>
              <a:rPr lang="en-US" sz="3200" u="sng" dirty="0" err="1"/>
              <a:t>Правописание</a:t>
            </a:r>
            <a:r>
              <a:rPr lang="en-US" sz="3200" u="sng" dirty="0"/>
              <a:t> </a:t>
            </a:r>
            <a:r>
              <a:rPr lang="en-US" sz="3200" u="sng" dirty="0" err="1"/>
              <a:t>слов</a:t>
            </a:r>
            <a:r>
              <a:rPr lang="en-US" sz="3200" u="sng" dirty="0"/>
              <a:t> с </a:t>
            </a:r>
            <a:r>
              <a:rPr lang="en-US" sz="3200" u="sng" dirty="0" err="1"/>
              <a:t>буквами</a:t>
            </a:r>
            <a:r>
              <a:rPr lang="en-US" sz="3200" u="sng" dirty="0"/>
              <a:t> Ъ и Ь</a:t>
            </a:r>
            <a:r>
              <a:rPr lang="ru-RU" sz="2800" u="sng" dirty="0" smtClean="0"/>
              <a:t>»</a:t>
            </a:r>
            <a:r>
              <a:rPr lang="ru-RU" sz="4800" u="sng" dirty="0" smtClean="0"/>
              <a:t> </a:t>
            </a:r>
            <a:endParaRPr lang="ru-RU" sz="4800" u="sng" dirty="0"/>
          </a:p>
          <a:p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val="40693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189095" y="427356"/>
            <a:ext cx="2722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/>
              <a:t>2.Хоккей</a:t>
            </a:r>
            <a:r>
              <a:rPr lang="ru-RU" altLang="ru-RU" sz="4000" b="1" dirty="0"/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4326" y="1430020"/>
            <a:ext cx="1107816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smtClean="0"/>
              <a:t>Метель, пурга -      </a:t>
            </a:r>
          </a:p>
          <a:p>
            <a:pPr eaLnBrk="1" hangingPunct="1"/>
            <a:r>
              <a:rPr lang="ru-RU" altLang="ru-RU" sz="3200" dirty="0" smtClean="0"/>
              <a:t>Сжался, скорчился – </a:t>
            </a:r>
          </a:p>
          <a:p>
            <a:pPr eaLnBrk="1" hangingPunct="1"/>
            <a:r>
              <a:rPr lang="ru-RU" altLang="ru-RU" sz="3200" dirty="0" smtClean="0"/>
              <a:t>Товарищи, приятели – </a:t>
            </a:r>
          </a:p>
          <a:p>
            <a:pPr eaLnBrk="1" hangingPunct="1"/>
            <a:r>
              <a:rPr lang="ru-RU" altLang="ru-RU" sz="3200" dirty="0" smtClean="0"/>
              <a:t>Животное, от которого произошел человек – </a:t>
            </a:r>
          </a:p>
          <a:p>
            <a:pPr eaLnBrk="1" hangingPunct="1"/>
            <a:r>
              <a:rPr lang="ru-RU" altLang="ru-RU" sz="3200" dirty="0" smtClean="0"/>
              <a:t>Спуск с горы –</a:t>
            </a:r>
          </a:p>
          <a:p>
            <a:pPr eaLnBrk="1" hangingPunct="1"/>
            <a:r>
              <a:rPr lang="ru-RU" altLang="ru-RU" sz="3200" dirty="0" smtClean="0"/>
              <a:t>Остатки от еды – </a:t>
            </a:r>
          </a:p>
          <a:p>
            <a:pPr eaLnBrk="1" hangingPunct="1"/>
            <a:r>
              <a:rPr lang="ru-RU" altLang="ru-RU" sz="3200" dirty="0" smtClean="0"/>
              <a:t>Н</a:t>
            </a:r>
            <a:r>
              <a:rPr lang="ru-RU" sz="3200" dirty="0" smtClean="0"/>
              <a:t>аиболее </a:t>
            </a:r>
            <a:r>
              <a:rPr lang="ru-RU" sz="3200" dirty="0"/>
              <a:t>распространенный вид </a:t>
            </a:r>
            <a:endParaRPr lang="ru-RU" sz="3200" dirty="0" smtClean="0"/>
          </a:p>
          <a:p>
            <a:pPr eaLnBrk="1" hangingPunct="1"/>
            <a:r>
              <a:rPr lang="ru-RU" sz="3200" dirty="0" smtClean="0"/>
              <a:t>древкового оружия -   </a:t>
            </a:r>
          </a:p>
          <a:p>
            <a:pPr eaLnBrk="1" hangingPunct="1"/>
            <a:r>
              <a:rPr lang="ru-RU" sz="3200" dirty="0" smtClean="0"/>
              <a:t>Парная </a:t>
            </a:r>
            <a:r>
              <a:rPr lang="ru-RU" sz="3200" dirty="0"/>
              <a:t>часть тела животных, обычно используемая для </a:t>
            </a:r>
            <a:endParaRPr lang="ru-RU" sz="3200" dirty="0" smtClean="0"/>
          </a:p>
          <a:p>
            <a:pPr eaLnBrk="1" hangingPunct="1"/>
            <a:r>
              <a:rPr lang="ru-RU" sz="3200" dirty="0" smtClean="0"/>
              <a:t>полёта - </a:t>
            </a:r>
            <a:endParaRPr lang="ru-RU" altLang="ru-RU" sz="3200" dirty="0" smtClean="0"/>
          </a:p>
          <a:p>
            <a:pPr eaLnBrk="1" hangingPunct="1"/>
            <a:endParaRPr lang="ru-RU" alt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471282" y="1430020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вьюга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2362" y="1920815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съёжился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242" y="2411610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друзья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6158" y="2877820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обезьяна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4312" y="3393200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съезд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682" y="3912223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объедки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0574" y="4820353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копьё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3002" y="5801943"/>
            <a:ext cx="399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крылья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93" y="1302239"/>
            <a:ext cx="7218045" cy="49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5760" y="198120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нилпмарт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0503" y="786358"/>
            <a:ext cx="10393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cs typeface="Times New Roman" panose="02020603050405020304" pitchFamily="18" charset="0"/>
              </a:rPr>
              <a:t>Трамплин -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спортивное сооружение, от которого отталкиваются для прыжка.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07" y="1655471"/>
            <a:ext cx="24288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mens-physic.ru/images/2021/04/img_16193965174678-1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90" y="1691982"/>
            <a:ext cx="2263061" cy="15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>
            <a:off x="304799" y="584886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 rot="10800000">
            <a:off x="2294236" y="584886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021" y="141618"/>
            <a:ext cx="1989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,</a:t>
            </a:r>
          </a:p>
          <a:p>
            <a:r>
              <a:rPr lang="ru-RU" sz="4000" dirty="0" err="1"/>
              <a:t>а</a:t>
            </a:r>
            <a:r>
              <a:rPr lang="ru-RU" sz="4000" dirty="0" err="1" smtClean="0"/>
              <a:t>бйом</a:t>
            </a:r>
            <a:endParaRPr lang="ru-RU" sz="4000" dirty="0"/>
          </a:p>
        </p:txBody>
      </p:sp>
      <p:pic>
        <p:nvPicPr>
          <p:cNvPr id="5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>
            <a:off x="3730291" y="584886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3902" y="141617"/>
            <a:ext cx="1710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     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en-US" sz="4000" dirty="0" smtClean="0"/>
              <a:t>,</a:t>
            </a:r>
            <a:endParaRPr lang="ru-RU" sz="4000" dirty="0" smtClean="0"/>
          </a:p>
          <a:p>
            <a:r>
              <a:rPr lang="ru-RU" sz="4000" dirty="0" err="1" smtClean="0"/>
              <a:t>жылйо</a:t>
            </a:r>
            <a:endParaRPr lang="ru-RU" sz="4000" dirty="0"/>
          </a:p>
        </p:txBody>
      </p:sp>
      <p:pic>
        <p:nvPicPr>
          <p:cNvPr id="7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 rot="10800000">
            <a:off x="5432610" y="584886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>
            <a:off x="6744644" y="646669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2580" y="141616"/>
            <a:ext cx="2068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       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en-US" sz="4000" dirty="0" smtClean="0"/>
              <a:t> ,</a:t>
            </a:r>
          </a:p>
          <a:p>
            <a:r>
              <a:rPr lang="ru-RU" sz="4000" dirty="0" err="1" smtClean="0"/>
              <a:t>салавйи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1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 rot="10800000">
            <a:off x="8827163" y="584885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28584" y="28997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>
            <a:off x="2450756" y="2131817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87980" y="1695830"/>
            <a:ext cx="1619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     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en-US" sz="4000" dirty="0" smtClean="0"/>
              <a:t>,</a:t>
            </a:r>
          </a:p>
          <a:p>
            <a:r>
              <a:rPr lang="ru-RU" sz="4000" dirty="0" err="1" smtClean="0"/>
              <a:t>мытйо</a:t>
            </a:r>
            <a:endParaRPr lang="ru-RU" sz="4000" dirty="0"/>
          </a:p>
        </p:txBody>
      </p:sp>
      <p:pic>
        <p:nvPicPr>
          <p:cNvPr id="15" name="Picture 2" descr="https://upload.wikimedia.org/wikipedia/commons/thumb/b/bf/Brah_ng.svg/2048px-Brah_ng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825" r="28905"/>
          <a:stretch/>
        </p:blipFill>
        <p:spPr bwMode="auto">
          <a:xfrm rot="10800000">
            <a:off x="4225213" y="2112808"/>
            <a:ext cx="527223" cy="1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s04.infourok.ru/uploads/ex/064e/00007b7d-7d7b6250/img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8" r="1351"/>
          <a:stretch/>
        </p:blipFill>
        <p:spPr bwMode="auto">
          <a:xfrm>
            <a:off x="322863" y="3706613"/>
            <a:ext cx="3007754" cy="14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newbur.ru/upload/iblock/b45/b453e1cb5a17fd35847de59a4343758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57" y="4130213"/>
            <a:ext cx="3328086" cy="19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tihi.ru/pics/2021/04/19/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9" y="1935504"/>
            <a:ext cx="2402140" cy="17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gorgubarev.ru/portfolio/images/102/1626_28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15" y="3361037"/>
            <a:ext cx="2982458" cy="29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32737" y="2312093"/>
            <a:ext cx="348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Объём   жильё    соловьи    мытьё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75116" y="-137017"/>
            <a:ext cx="5365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3.Прыжки с трамплина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801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38" y="567336"/>
            <a:ext cx="11681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Calibri" panose="020F0502020204030204" pitchFamily="34" charset="0"/>
              </a:rPr>
              <a:t>Кёрлинг</a:t>
            </a:r>
            <a:r>
              <a:rPr lang="ru-RU" altLang="ru-RU" dirty="0" smtClean="0">
                <a:latin typeface="Calibri" panose="020F0502020204030204" pitchFamily="34" charset="0"/>
              </a:rPr>
              <a:t> — командная </a:t>
            </a:r>
            <a:r>
              <a:rPr lang="ru-RU" altLang="ru-RU" dirty="0" smtClean="0">
                <a:latin typeface="Calibri" panose="020F0502020204030204" pitchFamily="34" charset="0"/>
                <a:hlinkClick r:id="rId2" tooltip="Спортивная игра"/>
              </a:rPr>
              <a:t>спортивная игра</a:t>
            </a:r>
            <a:r>
              <a:rPr lang="ru-RU" altLang="ru-RU" dirty="0" smtClean="0">
                <a:latin typeface="Calibri" panose="020F0502020204030204" pitchFamily="34" charset="0"/>
              </a:rPr>
              <a:t> на </a:t>
            </a:r>
            <a:r>
              <a:rPr lang="ru-RU" altLang="ru-RU" dirty="0" smtClean="0">
                <a:latin typeface="Calibri" panose="020F0502020204030204" pitchFamily="34" charset="0"/>
                <a:hlinkClick r:id="rId3" tooltip="Лёд"/>
              </a:rPr>
              <a:t>ледяной</a:t>
            </a:r>
            <a:r>
              <a:rPr lang="ru-RU" altLang="ru-RU" dirty="0" smtClean="0">
                <a:latin typeface="Calibri" panose="020F0502020204030204" pitchFamily="34" charset="0"/>
              </a:rPr>
              <a:t> площадке. Участники двух команд поочерёдно пускают по льду специальные тяжёлые </a:t>
            </a:r>
            <a:r>
              <a:rPr lang="ru-RU" altLang="ru-RU" dirty="0" smtClean="0">
                <a:latin typeface="Calibri" panose="020F0502020204030204" pitchFamily="34" charset="0"/>
                <a:hlinkClick r:id="rId4" tooltip="Гранит"/>
              </a:rPr>
              <a:t>гранитные</a:t>
            </a:r>
            <a:r>
              <a:rPr lang="ru-RU" altLang="ru-RU" dirty="0" smtClean="0">
                <a:latin typeface="Calibri" panose="020F0502020204030204" pitchFamily="34" charset="0"/>
              </a:rPr>
              <a:t> снаряды («</a:t>
            </a:r>
            <a:r>
              <a:rPr lang="ru-RU" altLang="ru-RU" dirty="0" smtClean="0">
                <a:latin typeface="Calibri" panose="020F0502020204030204" pitchFamily="34" charset="0"/>
                <a:hlinkClick r:id="rId5" tooltip="Камень (кёрлинг) (страница отсутствует)"/>
              </a:rPr>
              <a:t>камни</a:t>
            </a:r>
            <a:r>
              <a:rPr lang="ru-RU" altLang="ru-RU" dirty="0" smtClean="0">
                <a:latin typeface="Calibri" panose="020F0502020204030204" pitchFamily="34" charset="0"/>
              </a:rPr>
              <a:t>») в сторону размеченной на льду мишени («</a:t>
            </a:r>
            <a:r>
              <a:rPr lang="ru-RU" altLang="ru-RU" dirty="0" smtClean="0">
                <a:latin typeface="Calibri" panose="020F0502020204030204" pitchFamily="34" charset="0"/>
                <a:hlinkClick r:id="rId6" tooltip="Дом (кёрлинг) (страница отсутствует)"/>
              </a:rPr>
              <a:t>дома</a:t>
            </a:r>
            <a:r>
              <a:rPr lang="ru-RU" altLang="ru-RU" dirty="0" smtClean="0">
                <a:latin typeface="Calibri" panose="020F0502020204030204" pitchFamily="34" charset="0"/>
              </a:rPr>
              <a:t>»). От каждой команды — четыре игрока.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09725"/>
            <a:ext cx="5096268" cy="46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96" y="1255498"/>
            <a:ext cx="3866850" cy="257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06" y="4018263"/>
            <a:ext cx="28622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8746" y="78945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гнилрёк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76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53000" y="642939"/>
            <a:ext cx="295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cs typeface="Times New Roman" panose="02020603050405020304" pitchFamily="18" charset="0"/>
              </a:rPr>
              <a:t>4 . Кёрлинг</a:t>
            </a:r>
            <a:endParaRPr lang="ru-RU" altLang="ru-RU" sz="40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87134" y="1646153"/>
            <a:ext cx="855824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Вся </a:t>
            </a:r>
            <a:r>
              <a:rPr lang="ru-RU" altLang="ru-RU" sz="2400" dirty="0" smtClean="0"/>
              <a:t>сем…я </a:t>
            </a:r>
            <a:r>
              <a:rPr lang="ru-RU" altLang="ru-RU" sz="2400" dirty="0"/>
              <a:t>вместе,                               а человек </a:t>
            </a:r>
            <a:r>
              <a:rPr lang="ru-RU" altLang="ru-RU" sz="2400" dirty="0" smtClean="0"/>
              <a:t>умен…ем</a:t>
            </a:r>
            <a:r>
              <a:rPr lang="ru-RU" altLang="ru-RU" sz="2400" dirty="0"/>
              <a:t>.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По </a:t>
            </a:r>
            <a:r>
              <a:rPr lang="ru-RU" altLang="ru-RU" sz="2400" dirty="0" smtClean="0"/>
              <a:t>плат…ю </a:t>
            </a:r>
            <a:r>
              <a:rPr lang="ru-RU" altLang="ru-RU" sz="2400" dirty="0"/>
              <a:t>встречают,                     надо в воду лезть.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Не учи </a:t>
            </a:r>
            <a:r>
              <a:rPr lang="ru-RU" altLang="ru-RU" sz="2400" dirty="0" err="1" smtClean="0"/>
              <a:t>бездел</a:t>
            </a:r>
            <a:r>
              <a:rPr lang="ru-RU" altLang="ru-RU" sz="2400" dirty="0" smtClean="0"/>
              <a:t>…ю</a:t>
            </a:r>
            <a:r>
              <a:rPr lang="ru-RU" altLang="ru-RU" sz="2400" dirty="0"/>
              <a:t>,                                   да снег глубок.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Чтобы рыбку </a:t>
            </a:r>
            <a:r>
              <a:rPr lang="ru-RU" altLang="ru-RU" sz="2400" dirty="0" smtClean="0"/>
              <a:t>с…есть</a:t>
            </a:r>
            <a:r>
              <a:rPr lang="ru-RU" altLang="ru-RU" sz="2400" dirty="0"/>
              <a:t>,                         так и душа на месте.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Зимой бы </a:t>
            </a:r>
            <a:r>
              <a:rPr lang="ru-RU" altLang="ru-RU" sz="2400" dirty="0" smtClean="0"/>
              <a:t>с…ел </a:t>
            </a:r>
            <a:r>
              <a:rPr lang="ru-RU" altLang="ru-RU" sz="2400" dirty="0"/>
              <a:t>грибок,                         учи </a:t>
            </a:r>
            <a:r>
              <a:rPr lang="ru-RU" altLang="ru-RU" sz="2400" dirty="0" err="1" smtClean="0"/>
              <a:t>рукодел</a:t>
            </a:r>
            <a:r>
              <a:rPr lang="ru-RU" altLang="ru-RU" sz="2400" dirty="0" smtClean="0"/>
              <a:t>…ю</a:t>
            </a:r>
            <a:r>
              <a:rPr lang="ru-RU" altLang="ru-RU" sz="2400" dirty="0"/>
              <a:t>.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Красна птица </a:t>
            </a:r>
            <a:r>
              <a:rPr lang="ru-RU" altLang="ru-RU" sz="2400" dirty="0" smtClean="0"/>
              <a:t>пер…</a:t>
            </a:r>
            <a:r>
              <a:rPr lang="ru-RU" altLang="ru-RU" sz="2400" dirty="0" err="1" smtClean="0"/>
              <a:t>ями</a:t>
            </a:r>
            <a:r>
              <a:rPr lang="ru-RU" altLang="ru-RU" sz="2400" dirty="0"/>
              <a:t>,                        по уму провожают</a:t>
            </a:r>
            <a:r>
              <a:rPr lang="ru-RU" altLang="ru-RU" dirty="0"/>
              <a:t>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876800" y="1927654"/>
            <a:ext cx="2446638" cy="21912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54595" y="2809103"/>
            <a:ext cx="2234978" cy="27375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15016" y="3367280"/>
            <a:ext cx="2774557" cy="14600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48765" y="2648039"/>
            <a:ext cx="1934630" cy="14276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23470" y="3361866"/>
            <a:ext cx="2261287" cy="14330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697384" y="1861751"/>
            <a:ext cx="1794929" cy="36816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286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Calibri" panose="020F0502020204030204" pitchFamily="34" charset="0"/>
              </a:rPr>
              <a:t>                        </a:t>
            </a:r>
            <a:br>
              <a:rPr lang="ru-RU" altLang="ru-RU" sz="3200">
                <a:latin typeface="Calibri" panose="020F0502020204030204" pitchFamily="34" charset="0"/>
              </a:rPr>
            </a:br>
            <a:r>
              <a:rPr lang="ru-RU" altLang="ru-RU" sz="3200">
                <a:latin typeface="Calibri" panose="020F0502020204030204" pitchFamily="34" charset="0"/>
              </a:rPr>
              <a:t>                     </a:t>
            </a:r>
            <a:br>
              <a:rPr lang="ru-RU" altLang="ru-RU" sz="3200">
                <a:latin typeface="Calibri" panose="020F0502020204030204" pitchFamily="34" charset="0"/>
              </a:rPr>
            </a:br>
            <a:r>
              <a:rPr lang="ru-RU" altLang="ru-RU" sz="3200">
                <a:latin typeface="Calibri" panose="020F0502020204030204" pitchFamily="34" charset="0"/>
              </a:rPr>
              <a:t/>
            </a:r>
            <a:br>
              <a:rPr lang="ru-RU" altLang="ru-RU" sz="3200">
                <a:latin typeface="Calibri" panose="020F0502020204030204" pitchFamily="34" charset="0"/>
              </a:rPr>
            </a:br>
            <a:endParaRPr lang="ru-RU" altLang="ru-RU" sz="3200">
              <a:latin typeface="Calibri" panose="020F0502020204030204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972148" y="1835065"/>
            <a:ext cx="377031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Разделительный Ъ знак пишется: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3200" b="1" i="1" dirty="0">
                <a:latin typeface="Calibri" panose="020F0502020204030204" pitchFamily="34" charset="0"/>
              </a:rPr>
              <a:t>После приставок на согласный звук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3200" b="1" i="1" dirty="0">
                <a:latin typeface="Calibri" panose="020F0502020204030204" pitchFamily="34" charset="0"/>
              </a:rPr>
              <a:t>Перед гласными </a:t>
            </a:r>
            <a:r>
              <a:rPr lang="ru-RU" altLang="ru-RU" sz="3200" b="1" i="1" dirty="0" smtClean="0">
                <a:latin typeface="Calibri" panose="020F0502020204030204" pitchFamily="34" charset="0"/>
              </a:rPr>
              <a:t>Е,Ё,Я</a:t>
            </a:r>
            <a:r>
              <a:rPr lang="ru-RU" altLang="ru-RU" sz="2400" dirty="0" smtClean="0">
                <a:latin typeface="Calibri" panose="020F0502020204030204" pitchFamily="34" charset="0"/>
              </a:rPr>
              <a:t>, </a:t>
            </a:r>
            <a:r>
              <a:rPr lang="ru-RU" altLang="ru-RU" sz="3200" b="1" i="1" dirty="0" smtClean="0">
                <a:latin typeface="Calibri" panose="020F0502020204030204" pitchFamily="34" charset="0"/>
              </a:rPr>
              <a:t>Ю</a:t>
            </a:r>
            <a:endParaRPr lang="ru-RU" altLang="ru-RU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328377" y="1901827"/>
            <a:ext cx="377031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Разделительный Ь знак пишется: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3200" b="1" i="1" dirty="0">
                <a:latin typeface="Calibri" panose="020F0502020204030204" pitchFamily="34" charset="0"/>
              </a:rPr>
              <a:t>В корне слова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3200" b="1" i="1" dirty="0">
                <a:latin typeface="Calibri" panose="020F0502020204030204" pitchFamily="34" charset="0"/>
              </a:rPr>
              <a:t>Перед гласными Е,Ё,И,Ю,Я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03838" y="981076"/>
            <a:ext cx="1928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5014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640" y="106680"/>
            <a:ext cx="103730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Корень мой находится в цене,</a:t>
            </a:r>
          </a:p>
          <a:p>
            <a:r>
              <a:rPr lang="ru-RU" sz="4800" dirty="0" smtClean="0"/>
              <a:t>В очерке найти приставку мне,</a:t>
            </a:r>
          </a:p>
          <a:p>
            <a:r>
              <a:rPr lang="ru-RU" sz="4800" dirty="0" smtClean="0"/>
              <a:t>Суффикс мой в тетрадке мы встречаем</a:t>
            </a:r>
          </a:p>
          <a:p>
            <a:r>
              <a:rPr lang="ru-RU" sz="4800" dirty="0" smtClean="0"/>
              <a:t>Окончанием мы слово завешаем.</a:t>
            </a:r>
          </a:p>
          <a:p>
            <a:r>
              <a:rPr lang="ru-RU" sz="4800" dirty="0" smtClean="0"/>
              <a:t>Вся же в дневнике я и в журнале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169920" y="3992880"/>
            <a:ext cx="3167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 – цен – к - 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78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94728" y="448470"/>
            <a:ext cx="2000250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58ED5"/>
                </a:solidFill>
                <a:latin typeface="Arial Black" panose="020B0A04020102020204" pitchFamily="34" charset="0"/>
              </a:rPr>
              <a:t>7я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382453" y="448470"/>
            <a:ext cx="2281237" cy="242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sng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Е</a:t>
            </a:r>
          </a:p>
          <a:p>
            <a:pPr algn="ctr"/>
            <a:r>
              <a:rPr lang="ru-RU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ЗД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286000" y="2877346"/>
            <a:ext cx="2214563" cy="2791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258"/>
              </a:avLst>
            </a:prstTxWarp>
          </a:bodyPr>
          <a:lstStyle/>
          <a:p>
            <a:pPr algn="ctr"/>
            <a:r>
              <a:rPr lang="ru-RU" sz="3600" u="sng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Ё</a:t>
            </a:r>
          </a:p>
          <a:p>
            <a:pPr algn="ctr"/>
            <a:r>
              <a:rPr lang="ru-RU" sz="36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7912418" y="448470"/>
            <a:ext cx="2643187" cy="2286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fromWordArt="1">
            <a:prstTxWarp prst="textPlain">
              <a:avLst>
                <a:gd name="adj" fmla="val 49579"/>
              </a:avLst>
            </a:prstTxWarp>
          </a:bodyPr>
          <a:lstStyle/>
          <a:p>
            <a:pPr algn="ctr"/>
            <a:r>
              <a:rPr lang="ru-RU" sz="3600" kern="10" dirty="0"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5786" y="1122363"/>
            <a:ext cx="850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ГА</a:t>
            </a:r>
            <a:endParaRPr lang="ru-RU" sz="5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42738" y="3702845"/>
            <a:ext cx="4213781" cy="221599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800" kern="1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/>
                </a:solidFill>
                <a:latin typeface="Arial Black" panose="020B0A04020102020204" pitchFamily="34" charset="0"/>
              </a:rPr>
              <a:t>Е л</a:t>
            </a:r>
            <a:endParaRPr lang="ru-RU" sz="13800" kern="1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635684" y="4545132"/>
            <a:ext cx="457200" cy="89304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092884" y="4578113"/>
            <a:ext cx="362902" cy="82708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04ed2-5f20c2e8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15" y="4124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560" y="1051560"/>
            <a:ext cx="9237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СЕМЬЯ              ПОДЪЕЗД       ВЬЮГА</a:t>
            </a:r>
          </a:p>
          <a:p>
            <a:endParaRPr lang="ru-RU" sz="4800" dirty="0"/>
          </a:p>
          <a:p>
            <a:r>
              <a:rPr lang="ru-RU" sz="4800" dirty="0" smtClean="0"/>
              <a:t>             ПОДЪЁМ             СЪЕЛ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464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bb/001a3cf2-8484b238/hello_html_3223f7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6" y="655320"/>
            <a:ext cx="4288748" cy="29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11bb/001a3cf2-8484b238/hello_html_34f487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67" y="655320"/>
            <a:ext cx="4604823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443" y="-120134"/>
            <a:ext cx="287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/>
              <a:t>нолтаиб</a:t>
            </a:r>
            <a:endParaRPr lang="ru-RU" sz="6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0" y="1214438"/>
            <a:ext cx="864393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9800" y="710863"/>
            <a:ext cx="11292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cs typeface="Times New Roman" panose="02020603050405020304" pitchFamily="18" charset="0"/>
              </a:rPr>
              <a:t>Биатлон</a:t>
            </a:r>
            <a:r>
              <a:rPr lang="ru-RU" altLang="ru-RU" dirty="0" smtClean="0">
                <a:cs typeface="Times New Roman" panose="02020603050405020304" pitchFamily="18" charset="0"/>
              </a:rPr>
              <a:t> - лыжная гонка и стрельба из винтовки (вид зимнего двоеборья)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1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81500" y="500064"/>
            <a:ext cx="3195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cs typeface="Times New Roman" panose="02020603050405020304" pitchFamily="18" charset="0"/>
              </a:rPr>
              <a:t>1. Биатлон. </a:t>
            </a:r>
            <a:endParaRPr lang="ru-RU" altLang="ru-RU" sz="4000" dirty="0">
              <a:cs typeface="Times New Roman" panose="02020603050405020304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636756" y="82379"/>
            <a:ext cx="826358" cy="1209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Ь</a:t>
            </a:r>
            <a:endParaRPr lang="ru-RU" sz="3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423061" y="144894"/>
            <a:ext cx="1154842" cy="10631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73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Ъ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836" y="1518407"/>
            <a:ext cx="11803310" cy="550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Дерев…я,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с…ёжился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вз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…ерошился, 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суч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…я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б…ют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с…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едобный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</a:p>
          <a:p>
            <a:pPr eaLnBrk="1" hangingPunct="1">
              <a:defRPr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ются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об…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единяются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вороб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…и,  </a:t>
            </a:r>
          </a:p>
          <a:p>
            <a:pPr eaLnBrk="1" hangingPunct="1">
              <a:defRPr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под…ехал ,  при…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езд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809750" y="214313"/>
            <a:ext cx="1600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Ь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167688" y="142875"/>
            <a:ext cx="2286000" cy="182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73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48840"/>
            <a:ext cx="12298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деревья                      съёжился                          </a:t>
            </a:r>
          </a:p>
          <a:p>
            <a:r>
              <a:rPr lang="ru-RU" sz="6000" dirty="0"/>
              <a:t>с</a:t>
            </a:r>
            <a:r>
              <a:rPr lang="ru-RU" sz="6000" dirty="0" smtClean="0"/>
              <a:t>учья                           взъерошился</a:t>
            </a:r>
          </a:p>
          <a:p>
            <a:r>
              <a:rPr lang="ru-RU" sz="6000" dirty="0"/>
              <a:t>с</a:t>
            </a:r>
            <a:r>
              <a:rPr lang="ru-RU" sz="6000" dirty="0" smtClean="0"/>
              <a:t>ольются                    съедобный</a:t>
            </a:r>
          </a:p>
          <a:p>
            <a:r>
              <a:rPr lang="ru-RU" sz="6000" dirty="0" smtClean="0"/>
              <a:t>воробьи                     объединяются</a:t>
            </a:r>
          </a:p>
          <a:p>
            <a:r>
              <a:rPr lang="ru-RU" sz="6000" dirty="0"/>
              <a:t>б</a:t>
            </a:r>
            <a:r>
              <a:rPr lang="ru-RU" sz="6000" dirty="0" smtClean="0"/>
              <a:t>ьют                           подъехал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579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-101322"/>
            <a:ext cx="26389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йеккох</a:t>
            </a:r>
            <a:endParaRPr lang="ru-RU" sz="6600" dirty="0"/>
          </a:p>
        </p:txBody>
      </p:sp>
      <p:pic>
        <p:nvPicPr>
          <p:cNvPr id="6146" name="Picture 2" descr="https://1.bp.blogspot.com/-Q003-mV_i3Q/X74jiEwgx5I/AAAAAAAAANM/jhKTri-9Dy8bDfMK3ID--OVbWAv9sXOKwCLcBGAsYHQ/s2048/125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15" y="1992846"/>
            <a:ext cx="6854825" cy="46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880" y="890407"/>
            <a:ext cx="1104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Хокке́й</a:t>
            </a:r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lang="ru-RU" b="1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ша́йбой</a:t>
            </a:r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1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хокке́й</a:t>
            </a:r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льду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0" u="sng" strike="noStrike" dirty="0" smtClean="0">
                <a:effectLst/>
                <a:latin typeface="Arial" panose="020B0604020202020204" pitchFamily="34" charset="0"/>
                <a:hlinkClick r:id="rId3" tooltip="Хоккейный клуб"/>
              </a:rPr>
              <a:t>командная</a:t>
            </a:r>
            <a:r>
              <a:rPr lang="ru-RU" b="0" i="0" u="sng" dirty="0" smtClean="0">
                <a:effectLst/>
                <a:latin typeface="Arial" panose="020B0604020202020204" pitchFamily="34" charset="0"/>
              </a:rPr>
              <a:t> с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портивная игра на льду, заключающаяся в противоборстве двух команд на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  <a:hlinkClick r:id="rId4" tooltip="Коньки"/>
              </a:rPr>
              <a:t>коньках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которые, передавая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  <a:hlinkClick r:id="rId5" tooltip="Шайба (хоккей с шайбой)"/>
              </a:rPr>
              <a:t>шайбу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  <a:hlinkClick r:id="rId6" tooltip="Клюшка"/>
              </a:rPr>
              <a:t>клюшками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стремятся забросить её наибольшее количество раз в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  <a:hlinkClick r:id="rId7" tooltip="Ворота (спорт)"/>
              </a:rPr>
              <a:t>ворота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соперника и не пропустить в свои.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350</Words>
  <Application>Microsoft Office PowerPoint</Application>
  <PresentationFormat>Широкоэкранный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25</cp:revision>
  <dcterms:created xsi:type="dcterms:W3CDTF">2021-10-13T07:48:47Z</dcterms:created>
  <dcterms:modified xsi:type="dcterms:W3CDTF">2025-10-16T09:02:49Z</dcterms:modified>
</cp:coreProperties>
</file>